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87" r:id="rId2"/>
    <p:sldMasterId id="2147483699" r:id="rId3"/>
    <p:sldMasterId id="2147483701" r:id="rId4"/>
    <p:sldMasterId id="2147483703" r:id="rId5"/>
    <p:sldMasterId id="2147483705" r:id="rId6"/>
  </p:sldMasterIdLst>
  <p:notesMasterIdLst>
    <p:notesMasterId r:id="rId37"/>
  </p:notesMasterIdLst>
  <p:handoutMasterIdLst>
    <p:handoutMasterId r:id="rId38"/>
  </p:handoutMasterIdLst>
  <p:sldIdLst>
    <p:sldId id="544" r:id="rId7"/>
    <p:sldId id="300" r:id="rId8"/>
    <p:sldId id="318" r:id="rId9"/>
    <p:sldId id="348" r:id="rId10"/>
    <p:sldId id="345" r:id="rId11"/>
    <p:sldId id="327" r:id="rId12"/>
    <p:sldId id="323" r:id="rId13"/>
    <p:sldId id="334" r:id="rId14"/>
    <p:sldId id="330" r:id="rId15"/>
    <p:sldId id="335" r:id="rId16"/>
    <p:sldId id="336" r:id="rId17"/>
    <p:sldId id="319" r:id="rId18"/>
    <p:sldId id="350" r:id="rId19"/>
    <p:sldId id="351" r:id="rId20"/>
    <p:sldId id="344" r:id="rId21"/>
    <p:sldId id="352" r:id="rId22"/>
    <p:sldId id="324" r:id="rId23"/>
    <p:sldId id="325" r:id="rId24"/>
    <p:sldId id="343" r:id="rId25"/>
    <p:sldId id="342" r:id="rId26"/>
    <p:sldId id="315" r:id="rId27"/>
    <p:sldId id="412" r:id="rId28"/>
    <p:sldId id="416" r:id="rId29"/>
    <p:sldId id="415" r:id="rId30"/>
    <p:sldId id="414" r:id="rId31"/>
    <p:sldId id="413" r:id="rId32"/>
    <p:sldId id="272" r:id="rId33"/>
    <p:sldId id="508" r:id="rId34"/>
    <p:sldId id="543" r:id="rId35"/>
    <p:sldId id="51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9B2B"/>
    <a:srgbClr val="8D5702"/>
    <a:srgbClr val="014866"/>
    <a:srgbClr val="FFFFFF"/>
    <a:srgbClr val="C5AF99"/>
    <a:srgbClr val="B4987A"/>
    <a:srgbClr val="AB8B66"/>
    <a:srgbClr val="1E3B65"/>
    <a:srgbClr val="FDB58C"/>
    <a:srgbClr val="F8E4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92923" autoAdjust="0"/>
  </p:normalViewPr>
  <p:slideViewPr>
    <p:cSldViewPr snapToGrid="0">
      <p:cViewPr varScale="1">
        <p:scale>
          <a:sx n="51" d="100"/>
          <a:sy n="51" d="100"/>
        </p:scale>
        <p:origin x="220" y="44"/>
      </p:cViewPr>
      <p:guideLst>
        <p:guide orient="horz" pos="2136"/>
        <p:guide pos="3840"/>
      </p:guideLst>
    </p:cSldViewPr>
  </p:slideViewPr>
  <p:outlineViewPr>
    <p:cViewPr>
      <p:scale>
        <a:sx n="33" d="100"/>
        <a:sy n="33" d="100"/>
      </p:scale>
      <p:origin x="0" y="-6696"/>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150" d="100"/>
          <a:sy n="150" d="100"/>
        </p:scale>
        <p:origin x="2472" y="-18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E85A05-3568-B8FD-32BF-3E15BE44EDC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582249E-334D-B0BF-BD47-277E3C1BCD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0B59AB-AD35-40F2-B740-B6218EBDB0E6}" type="datetimeFigureOut">
              <a:rPr lang="en-US" smtClean="0"/>
              <a:t>8/29/2025</a:t>
            </a:fld>
            <a:endParaRPr lang="en-US"/>
          </a:p>
        </p:txBody>
      </p:sp>
      <p:sp>
        <p:nvSpPr>
          <p:cNvPr id="4" name="Footer Placeholder 3">
            <a:extLst>
              <a:ext uri="{FF2B5EF4-FFF2-40B4-BE49-F238E27FC236}">
                <a16:creationId xmlns:a16="http://schemas.microsoft.com/office/drawing/2014/main" id="{929C7C47-B993-D01B-B9B7-0B184284564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427755-6866-51EA-8C9F-03CE058D1A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5B6E32-F874-4EB5-A644-DA6A537B849D}" type="slidenum">
              <a:rPr lang="en-US" smtClean="0"/>
              <a:t>‹#›</a:t>
            </a:fld>
            <a:endParaRPr lang="en-US"/>
          </a:p>
        </p:txBody>
      </p:sp>
    </p:spTree>
    <p:extLst>
      <p:ext uri="{BB962C8B-B14F-4D97-AF65-F5344CB8AC3E}">
        <p14:creationId xmlns:p14="http://schemas.microsoft.com/office/powerpoint/2010/main" val="390256725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5766C-2CF1-4019-96DD-F32145D5FC52}" type="datetimeFigureOut">
              <a:rPr lang="en-US" smtClean="0"/>
              <a:t>8/29/2025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FB494-5B3D-4429-BDD0-9337C7587F85}" type="slidenum">
              <a:rPr lang="en-US" smtClean="0"/>
              <a:t>‹#›</a:t>
            </a:fld>
            <a:endParaRPr lang="en-US" dirty="0"/>
          </a:p>
        </p:txBody>
      </p:sp>
    </p:spTree>
    <p:extLst>
      <p:ext uri="{BB962C8B-B14F-4D97-AF65-F5344CB8AC3E}">
        <p14:creationId xmlns:p14="http://schemas.microsoft.com/office/powerpoint/2010/main" val="43796904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edd.ca.gov/disabilit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Rapid Response is a no cost program designed to get you back to work as quickly as possible following a layoff or plant closure. </a:t>
            </a:r>
            <a:r>
              <a:rPr lang="en-US" dirty="0"/>
              <a:t>The purpose</a:t>
            </a:r>
            <a:r>
              <a:rPr lang="en-US" baseline="0" dirty="0"/>
              <a:t> of this </a:t>
            </a:r>
            <a:r>
              <a:rPr lang="en-US" dirty="0"/>
              <a:t>Rapid Response </a:t>
            </a:r>
            <a:r>
              <a:rPr lang="en-US" baseline="0" dirty="0"/>
              <a:t>Orientation is to:</a:t>
            </a:r>
          </a:p>
          <a:p>
            <a:endParaRPr lang="en-US" baseline="0" dirty="0"/>
          </a:p>
          <a:p>
            <a:pPr marL="171450" indent="-171450">
              <a:buFont typeface="Arial" panose="020B0604020202020204" pitchFamily="34" charset="0"/>
              <a:buChar char="•"/>
            </a:pPr>
            <a:r>
              <a:rPr lang="en-US" dirty="0"/>
              <a:t>Provide information on the</a:t>
            </a:r>
            <a:r>
              <a:rPr lang="en-US" baseline="0" dirty="0"/>
              <a:t> unemployment compensation benefits and programs,</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Discuss employment and training programs available</a:t>
            </a:r>
            <a:r>
              <a:rPr lang="en-US" baseline="0" dirty="0"/>
              <a:t> through the comprehensive one-stop delivery system</a:t>
            </a:r>
            <a:r>
              <a:rPr lang="en-US" dirty="0"/>
              <a:t>, and </a:t>
            </a:r>
          </a:p>
          <a:p>
            <a:pPr marL="171450" indent="-171450">
              <a:buFont typeface="Arial" panose="020B0604020202020204" pitchFamily="34" charset="0"/>
              <a:buChar char="•"/>
            </a:pPr>
            <a:r>
              <a:rPr lang="en-US" dirty="0"/>
              <a:t>Connect you to other federal, state, and</a:t>
            </a:r>
            <a:r>
              <a:rPr lang="en-US" baseline="0" dirty="0"/>
              <a:t> </a:t>
            </a:r>
            <a:r>
              <a:rPr lang="en-US" dirty="0"/>
              <a:t>local resources.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These services and resources are customized to your needs, with the goal of minimizing the disruptions on your life associated with job loss. These services are carried out by state and local workforce development agencies in partnership with the America’s Job Center of </a:t>
            </a:r>
            <a:r>
              <a:rPr lang="en-US" sz="1200" kern="1200" dirty="0" err="1">
                <a:solidFill>
                  <a:schemeClr val="tx1"/>
                </a:solidFill>
                <a:effectLst/>
                <a:latin typeface="+mn-lt"/>
                <a:ea typeface="+mn-ea"/>
                <a:cs typeface="+mn-cs"/>
              </a:rPr>
              <a:t>California</a:t>
            </a:r>
            <a:r>
              <a:rPr lang="en-US" sz="1200" kern="1200" baseline="30000" dirty="0" err="1">
                <a:solidFill>
                  <a:schemeClr val="tx1"/>
                </a:solidFill>
                <a:effectLst/>
                <a:latin typeface="+mn-lt"/>
                <a:ea typeface="+mn-ea"/>
                <a:cs typeface="+mn-cs"/>
              </a:rPr>
              <a:t>SM</a:t>
            </a:r>
            <a:r>
              <a:rPr lang="en-US" sz="1200" kern="1200" dirty="0">
                <a:solidFill>
                  <a:schemeClr val="tx1"/>
                </a:solidFill>
                <a:effectLst/>
                <a:latin typeface="+mn-lt"/>
                <a:ea typeface="+mn-ea"/>
                <a:cs typeface="+mn-cs"/>
              </a:rPr>
              <a:t> network.</a:t>
            </a:r>
          </a:p>
          <a:p>
            <a:endParaRPr lang="en-US" dirty="0"/>
          </a:p>
        </p:txBody>
      </p:sp>
    </p:spTree>
    <p:extLst>
      <p:ext uri="{BB962C8B-B14F-4D97-AF65-F5344CB8AC3E}">
        <p14:creationId xmlns:p14="http://schemas.microsoft.com/office/powerpoint/2010/main" val="2568799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0773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8565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386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969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40113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523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5799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535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9382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America's Job Center of </a:t>
            </a:r>
            <a:r>
              <a:rPr lang="en-US" dirty="0" err="1"/>
              <a:t>California</a:t>
            </a:r>
            <a:r>
              <a:rPr lang="en-US" baseline="30000" dirty="0" err="1"/>
              <a:t>SM</a:t>
            </a:r>
            <a:r>
              <a:rPr lang="en-US" dirty="0"/>
              <a:t> (AJCC) offers a </a:t>
            </a:r>
            <a:r>
              <a:rPr lang="en-US" sz="1200" b="0" i="0" kern="1200" dirty="0">
                <a:solidFill>
                  <a:schemeClr val="tx1"/>
                </a:solidFill>
                <a:effectLst/>
                <a:latin typeface="+mn-lt"/>
                <a:ea typeface="+mn-ea"/>
                <a:cs typeface="+mn-cs"/>
              </a:rPr>
              <a:t>comprehensive range of no-cost employment and training services for employers and job seekers. </a:t>
            </a:r>
          </a:p>
          <a:p>
            <a:pPr marL="171450" indent="-171450">
              <a:buFont typeface="Arial" panose="020B0604020202020204" pitchFamily="34" charset="0"/>
              <a:buChar char="•"/>
            </a:pPr>
            <a:r>
              <a:rPr lang="en-US" baseline="0" dirty="0"/>
              <a:t>There are several types of services available at an AJCC:</a:t>
            </a:r>
          </a:p>
          <a:p>
            <a:pPr marL="914400" lvl="1" indent="-457200">
              <a:buFont typeface="Arial" panose="020B0604020202020204" pitchFamily="34" charset="0"/>
              <a:buChar char="•"/>
            </a:pPr>
            <a:r>
              <a:rPr lang="en-US" sz="2800" dirty="0"/>
              <a:t>Workforce Innovation and Opportunity Act (WIOA) funding provides career, training, and supportive services.</a:t>
            </a:r>
          </a:p>
          <a:p>
            <a:pPr marL="914400" lvl="1" indent="-457200">
              <a:buFont typeface="Arial" panose="020B0604020202020204" pitchFamily="34" charset="0"/>
              <a:buChar char="•"/>
            </a:pPr>
            <a:r>
              <a:rPr lang="en-US" sz="5400" dirty="0"/>
              <a:t>the Trade Adjustment Assistance (TAA) program </a:t>
            </a:r>
            <a:r>
              <a:rPr lang="en-US" sz="2800" kern="1200" dirty="0">
                <a:solidFill>
                  <a:schemeClr val="tx1"/>
                </a:solidFill>
                <a:effectLst/>
                <a:latin typeface="+mn-lt"/>
                <a:ea typeface="+mn-ea"/>
                <a:cs typeface="+mn-cs"/>
              </a:rPr>
              <a:t>is a federal program that provides training, case management and employment services, job search allowances, relocation allowances, and income support to individuals who have been laid off, or threatened with layoff, due to foreign trade.</a:t>
            </a:r>
          </a:p>
          <a:p>
            <a:endParaRPr lang="en-US" dirty="0"/>
          </a:p>
        </p:txBody>
      </p:sp>
    </p:spTree>
    <p:extLst>
      <p:ext uri="{BB962C8B-B14F-4D97-AF65-F5344CB8AC3E}">
        <p14:creationId xmlns:p14="http://schemas.microsoft.com/office/powerpoint/2010/main" val="2971421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2800" dirty="0"/>
              <a:t>The</a:t>
            </a:r>
            <a:r>
              <a:rPr lang="en-US" sz="2800" baseline="0" dirty="0"/>
              <a:t> AJCC also provides:</a:t>
            </a:r>
            <a:endParaRPr lang="en-US" sz="3600" dirty="0"/>
          </a:p>
          <a:p>
            <a:pPr marL="914400" lvl="1" indent="-457200">
              <a:buFont typeface="Arial" panose="020B0604020202020204" pitchFamily="34" charset="0"/>
              <a:buChar char="•"/>
            </a:pPr>
            <a:r>
              <a:rPr lang="en-US" sz="3600" dirty="0"/>
              <a:t>Career planning</a:t>
            </a:r>
          </a:p>
          <a:p>
            <a:pPr marL="914400" lvl="1" indent="-457200">
              <a:buFont typeface="Arial" panose="020B0604020202020204" pitchFamily="34" charset="0"/>
              <a:buChar char="•"/>
            </a:pPr>
            <a:r>
              <a:rPr lang="en-US" sz="3600" dirty="0"/>
              <a:t>Skills assessment</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b="0" dirty="0"/>
              <a:t>Workshops such as r</a:t>
            </a:r>
            <a:r>
              <a:rPr lang="en-US" sz="3600" b="0" dirty="0">
                <a:latin typeface="Calibri" panose="020F0502020204030204" pitchFamily="34" charset="0"/>
              </a:rPr>
              <a:t>é</a:t>
            </a:r>
            <a:r>
              <a:rPr lang="en-US" sz="3600" b="0" dirty="0"/>
              <a:t>sum</a:t>
            </a:r>
            <a:r>
              <a:rPr lang="en-US" sz="3600" b="0" dirty="0">
                <a:latin typeface="Calibri" panose="020F0502020204030204" pitchFamily="34" charset="0"/>
              </a:rPr>
              <a:t>é</a:t>
            </a:r>
            <a:r>
              <a:rPr lang="en-US" sz="3600" b="0" dirty="0"/>
              <a:t> writing</a:t>
            </a:r>
            <a:r>
              <a:rPr lang="en-US" sz="3600" b="0" baseline="0" dirty="0"/>
              <a:t> and</a:t>
            </a:r>
            <a:r>
              <a:rPr lang="en-US" sz="3600" b="0" dirty="0"/>
              <a:t> interviewing techniques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t>Labor market information</a:t>
            </a:r>
            <a:r>
              <a:rPr lang="en-US" sz="3200" baseline="0" dirty="0"/>
              <a:t>, which </a:t>
            </a:r>
            <a:r>
              <a:rPr lang="en-US" sz="3200" dirty="0"/>
              <a:t>is provided</a:t>
            </a:r>
            <a:r>
              <a:rPr lang="en-US" sz="3200" baseline="0" dirty="0"/>
              <a:t> by the Employment Development Department on its website and includes occupational profiles (and projections of employment) for occupations and industries throughout California. </a:t>
            </a:r>
          </a:p>
          <a:p>
            <a:pPr marL="914400" lvl="1" indent="-457200">
              <a:buFont typeface="Arial" panose="020B0604020202020204" pitchFamily="34" charset="0"/>
              <a:buChar char="•"/>
            </a:pPr>
            <a:r>
              <a:rPr lang="en-US" sz="3200" dirty="0"/>
              <a:t>Job fairs and other job matching services</a:t>
            </a:r>
          </a:p>
          <a:p>
            <a:pPr marL="914400" lvl="1" indent="-457200">
              <a:buFont typeface="Arial" panose="020B0604020202020204" pitchFamily="34" charset="0"/>
              <a:buChar char="•"/>
            </a:pPr>
            <a:r>
              <a:rPr lang="en-US" sz="3200" dirty="0"/>
              <a:t>Marketing workers to area employers</a:t>
            </a:r>
          </a:p>
          <a:p>
            <a:pPr marL="914400" lvl="1" indent="-457200">
              <a:buFont typeface="Arial" panose="020B0604020202020204" pitchFamily="34" charset="0"/>
              <a:buChar char="•"/>
            </a:pPr>
            <a:r>
              <a:rPr lang="en-US" sz="3200" dirty="0"/>
              <a:t>Occupational training</a:t>
            </a:r>
          </a:p>
          <a:p>
            <a:endParaRPr lang="en-US" dirty="0"/>
          </a:p>
        </p:txBody>
      </p:sp>
    </p:spTree>
    <p:extLst>
      <p:ext uri="{BB962C8B-B14F-4D97-AF65-F5344CB8AC3E}">
        <p14:creationId xmlns:p14="http://schemas.microsoft.com/office/powerpoint/2010/main" val="3224617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AJCC system</a:t>
            </a:r>
            <a:r>
              <a:rPr lang="en-US" b="0" baseline="0" dirty="0"/>
              <a:t> also offers:</a:t>
            </a:r>
          </a:p>
          <a:p>
            <a:pPr marL="628650" lvl="1" indent="-171450">
              <a:buFont typeface="Arial" panose="020B0604020202020204" pitchFamily="34" charset="0"/>
              <a:buChar char="•"/>
            </a:pPr>
            <a:r>
              <a:rPr lang="en-US" b="0" dirty="0"/>
              <a:t>Special Services (</a:t>
            </a:r>
            <a:r>
              <a:rPr lang="en-US" dirty="0"/>
              <a:t>if eligibility requirements are met)</a:t>
            </a:r>
            <a:r>
              <a:rPr lang="en-US" baseline="0" dirty="0"/>
              <a:t> to </a:t>
            </a:r>
            <a:r>
              <a:rPr lang="en-US" b="1" dirty="0"/>
              <a:t>Veterans</a:t>
            </a:r>
            <a:r>
              <a:rPr lang="en-US" dirty="0"/>
              <a:t> (such as one-on-one desk coaching/career counseling/GI Bill), and </a:t>
            </a:r>
            <a:r>
              <a:rPr lang="en-US" b="1" dirty="0"/>
              <a:t>Youth</a:t>
            </a:r>
            <a:r>
              <a:rPr lang="en-US" dirty="0"/>
              <a:t> through the Youth Employment Opportunity Program for at-risk youth aged 15-25 years old.</a:t>
            </a:r>
          </a:p>
          <a:p>
            <a:pPr marL="628650" lvl="1" indent="-171450">
              <a:buFont typeface="Arial" panose="020B0604020202020204" pitchFamily="34" charset="0"/>
              <a:buChar char="•"/>
            </a:pPr>
            <a:r>
              <a:rPr lang="en-US" b="1" dirty="0"/>
              <a:t>Experience Unlimited Job Clubs</a:t>
            </a:r>
            <a:r>
              <a:rPr lang="en-US" b="0" dirty="0"/>
              <a:t>,</a:t>
            </a:r>
            <a:r>
              <a:rPr lang="en-US" b="0" baseline="0" dirty="0"/>
              <a:t> which are a </a:t>
            </a:r>
            <a:r>
              <a:rPr lang="en-US" dirty="0"/>
              <a:t>Job Search association for professional, technical and managerial</a:t>
            </a:r>
          </a:p>
          <a:p>
            <a:pPr marL="628650" lvl="1" indent="-171450">
              <a:buFont typeface="Arial" panose="020B0604020202020204" pitchFamily="34" charset="0"/>
              <a:buChar char="•"/>
            </a:pPr>
            <a:r>
              <a:rPr lang="en-US" b="1" dirty="0"/>
              <a:t>Employer Recruitments</a:t>
            </a:r>
            <a:r>
              <a:rPr lang="en-US" dirty="0"/>
              <a:t>- AJCCs host on-site and virtual employer recruitments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AJCCs consider the availability of other resources and grants to pay for training costs such as Temporary Assistance for Needy Families (TANF), State-funded training funds, and Federal Pell Grants, so that WIOA funds supplement other sources of training grants. Y</a:t>
            </a:r>
            <a:r>
              <a:rPr lang="en-US" b="0" baseline="0" dirty="0"/>
              <a:t>ou can contact your local AJCC for more information on local programs and other community resources.</a:t>
            </a: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r>
              <a:rPr lang="en-US" b="0" dirty="0"/>
              <a:t>And, last,</a:t>
            </a:r>
            <a:r>
              <a:rPr lang="en-US" b="0" baseline="0" dirty="0"/>
              <a:t> but not least, </a:t>
            </a:r>
            <a:r>
              <a:rPr lang="en-US" b="1" dirty="0"/>
              <a:t>CalJOBS:</a:t>
            </a:r>
            <a:r>
              <a:rPr lang="en-US" b="0" dirty="0"/>
              <a:t> A no-</a:t>
            </a:r>
            <a:r>
              <a:rPr lang="en-US" b="0" baseline="0" dirty="0"/>
              <a:t>cost </a:t>
            </a:r>
            <a:r>
              <a:rPr lang="en-US" dirty="0"/>
              <a:t>Internet job search system accessible from any computer 24 hours a day, 7 days a week. CalJOBS allows you to tailor and save multiple r</a:t>
            </a:r>
            <a:r>
              <a:rPr lang="en-US" dirty="0">
                <a:latin typeface="Calibri" panose="020F0502020204030204" pitchFamily="34" charset="0"/>
              </a:rPr>
              <a:t>é</a:t>
            </a:r>
            <a:r>
              <a:rPr lang="en-US" dirty="0"/>
              <a:t>sum</a:t>
            </a:r>
            <a:r>
              <a:rPr lang="en-US" dirty="0">
                <a:latin typeface="Calibri" panose="020F0502020204030204" pitchFamily="34" charset="0"/>
              </a:rPr>
              <a:t>é</a:t>
            </a:r>
            <a:r>
              <a:rPr lang="en-US" dirty="0"/>
              <a:t>s to submit to employers. Employers can also view your resume based on key words. In addition, CalJOBS searches the internet and sends emails of job listings that match job search objectives. You</a:t>
            </a:r>
            <a:r>
              <a:rPr lang="en-US" baseline="0" dirty="0"/>
              <a:t> can a</a:t>
            </a:r>
            <a:r>
              <a:rPr lang="en-US" dirty="0"/>
              <a:t>ccess </a:t>
            </a:r>
            <a:r>
              <a:rPr lang="en-US" dirty="0" err="1"/>
              <a:t>CalJOBS</a:t>
            </a:r>
            <a:r>
              <a:rPr lang="en-US" baseline="30000" dirty="0" err="1"/>
              <a:t>SM</a:t>
            </a:r>
            <a:r>
              <a:rPr lang="en-US" dirty="0"/>
              <a:t> at </a:t>
            </a:r>
            <a:r>
              <a:rPr lang="en-US" u="sng" dirty="0">
                <a:solidFill>
                  <a:srgbClr val="0000FF"/>
                </a:solidFill>
              </a:rPr>
              <a:t>caljobs.ca.gov</a:t>
            </a:r>
            <a:r>
              <a:rPr lang="en-US" u="none" dirty="0">
                <a:solidFill>
                  <a:srgbClr val="0000FF"/>
                </a:solidFill>
              </a:rPr>
              <a:t>.</a:t>
            </a:r>
            <a:r>
              <a:rPr lang="en-US" u="none" baseline="0" dirty="0">
                <a:solidFill>
                  <a:srgbClr val="0000FF"/>
                </a:solidFill>
              </a:rPr>
              <a:t> </a:t>
            </a:r>
          </a:p>
          <a:p>
            <a:pPr marL="628650" lvl="1" indent="-171450">
              <a:buFont typeface="Arial" panose="020B0604020202020204" pitchFamily="34" charset="0"/>
              <a:buChar char="•"/>
            </a:pPr>
            <a:r>
              <a:rPr lang="en-US" dirty="0">
                <a:effectLst/>
              </a:rPr>
              <a:t>Most UI customers are required </a:t>
            </a:r>
            <a:r>
              <a:rPr lang="en-US" dirty="0">
                <a:solidFill>
                  <a:schemeClr val="tx1"/>
                </a:solidFill>
                <a:effectLst/>
              </a:rPr>
              <a:t>to register for CalJOBS </a:t>
            </a:r>
            <a:r>
              <a:rPr lang="en-US" dirty="0">
                <a:effectLst/>
              </a:rPr>
              <a:t>and create an online resume that can be viewed by employers. You must meet this requirement within 21 days of receiving your </a:t>
            </a:r>
            <a:r>
              <a:rPr lang="en-US" i="1" dirty="0">
                <a:effectLst/>
              </a:rPr>
              <a:t>Notice of Requirement to Register for Work</a:t>
            </a:r>
            <a:r>
              <a:rPr lang="en-US" dirty="0">
                <a:effectLst/>
              </a:rPr>
              <a:t> (DE 8405) form. Failure to meet this requirement can result in a delay or loss of UI benefits.</a:t>
            </a:r>
            <a:endParaRPr lang="en-US" dirty="0"/>
          </a:p>
          <a:p>
            <a:endParaRPr lang="en-US" dirty="0"/>
          </a:p>
        </p:txBody>
      </p:sp>
    </p:spTree>
    <p:extLst>
      <p:ext uri="{BB962C8B-B14F-4D97-AF65-F5344CB8AC3E}">
        <p14:creationId xmlns:p14="http://schemas.microsoft.com/office/powerpoint/2010/main" val="707968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connect with your</a:t>
            </a:r>
            <a:r>
              <a:rPr lang="en-US" baseline="0" dirty="0"/>
              <a:t> local </a:t>
            </a:r>
            <a:r>
              <a:rPr lang="en-US" dirty="0"/>
              <a:t>America’s Job Center of </a:t>
            </a:r>
            <a:r>
              <a:rPr lang="en-US" dirty="0" err="1"/>
              <a:t>California</a:t>
            </a:r>
            <a:r>
              <a:rPr lang="en-US" baseline="30000" dirty="0" err="1"/>
              <a:t>SM</a:t>
            </a:r>
            <a:r>
              <a:rPr lang="en-US" dirty="0"/>
              <a:t>, you can visit </a:t>
            </a:r>
            <a:r>
              <a:rPr lang="en-US" b="1" dirty="0"/>
              <a:t>careeronestop.org</a:t>
            </a:r>
            <a:r>
              <a:rPr lang="en-US" b="0" dirty="0"/>
              <a:t>. In</a:t>
            </a:r>
            <a:r>
              <a:rPr lang="en-US" b="0" baseline="0" dirty="0"/>
              <a:t> addition to finding local help, this website is your source for career exploration, training and jobs.</a:t>
            </a:r>
          </a:p>
          <a:p>
            <a:endParaRPr lang="en-US" b="0" baseline="0" dirty="0"/>
          </a:p>
          <a:p>
            <a:endParaRPr lang="en-US" b="0" baseline="0" dirty="0"/>
          </a:p>
          <a:p>
            <a:endParaRPr lang="en-US" b="0" baseline="0" dirty="0"/>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AREAS</a:t>
            </a:r>
            <a:r>
              <a:rPr lang="en-US" baseline="0" dirty="0"/>
              <a:t> CAN ADD IN SLIDES FOR THEIR SPECIFIC OFFICES/SERVICES/PROGRAMS/GRANTS AFTER THIS SLIDE]</a:t>
            </a:r>
            <a:endParaRPr lang="en-US" dirty="0"/>
          </a:p>
          <a:p>
            <a:endParaRPr lang="en-US" dirty="0"/>
          </a:p>
        </p:txBody>
      </p:sp>
    </p:spTree>
    <p:extLst>
      <p:ext uri="{BB962C8B-B14F-4D97-AF65-F5344CB8AC3E}">
        <p14:creationId xmlns:p14="http://schemas.microsoft.com/office/powerpoint/2010/main" val="4212372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[OPTIONAL = IF LIMITED ON TIME, THIS SLIDE CAN BE SKIPPED]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a:t>
            </a:r>
            <a:r>
              <a:rPr lang="en-US" baseline="0" dirty="0"/>
              <a:t> SLIDE]</a:t>
            </a:r>
          </a:p>
          <a:p>
            <a:endParaRPr lang="en-US" dirty="0"/>
          </a:p>
        </p:txBody>
      </p:sp>
    </p:spTree>
    <p:extLst>
      <p:ext uri="{BB962C8B-B14F-4D97-AF65-F5344CB8AC3E}">
        <p14:creationId xmlns:p14="http://schemas.microsoft.com/office/powerpoint/2010/main" val="748922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[OPTIONAL = IF LIMITED ON TIME, THIS SLIDE CAN BE SKIPPED]</a:t>
            </a:r>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Disability Insurance (DI) is a component of the State Disability Insurance program. It </a:t>
            </a:r>
            <a:r>
              <a:rPr lang="en-US" baseline="0" dirty="0"/>
              <a:t>provides </a:t>
            </a:r>
            <a:r>
              <a:rPr lang="en-US" dirty="0">
                <a:effectLst/>
              </a:rPr>
              <a:t>partial wage replacement benefits to eligible California workers who are unable to work due to a non-work-related illness, injury, or pregnancy</a:t>
            </a:r>
            <a:r>
              <a:rPr lang="en-US" baseline="0" dirty="0">
                <a:effectLst/>
              </a:rPr>
              <a:t> and </a:t>
            </a:r>
            <a:r>
              <a:rPr lang="en-US" sz="1200" baseline="0" dirty="0"/>
              <a:t>is f</a:t>
            </a:r>
            <a:r>
              <a:rPr lang="en-US" sz="1200" dirty="0"/>
              <a:t>unded through employee payroll deduction. </a:t>
            </a:r>
            <a:r>
              <a:rPr lang="en-US" dirty="0">
                <a:effectLst/>
              </a:rPr>
              <a:t>Although work-related disabilities are covered by workers’ compensation laws, DI benefits may also be paid for work-related illness or injuries under certain circumstances.</a:t>
            </a:r>
            <a:endParaRPr lang="en-US" sz="1200" dirty="0"/>
          </a:p>
          <a:p>
            <a:pPr marL="171450" indent="-171450">
              <a:buFont typeface="Arial" panose="020B0604020202020204" pitchFamily="34" charset="0"/>
              <a:buChar char="•"/>
            </a:pPr>
            <a:r>
              <a:rPr lang="en-US" sz="2000" b="0" dirty="0"/>
              <a:t>Paid Family Leave (PFL) provides benefits to individuals who need to take time off work to care for a seriously ill child, parent, parent-in-law, grandparent, grandchild, sibling, spouse, or registered domestic partner. Benefits are also available to parents who need time to bond with a new child entering their life either by birth, adoption, or foster care placement.</a:t>
            </a:r>
            <a:r>
              <a:rPr lang="en-US" sz="2000" b="0" baseline="0" dirty="0"/>
              <a:t> </a:t>
            </a:r>
          </a:p>
          <a:p>
            <a:pPr marL="171450" indent="-171450">
              <a:buFont typeface="Arial" panose="020B0604020202020204" pitchFamily="34" charset="0"/>
              <a:buChar char="•"/>
            </a:pPr>
            <a:r>
              <a:rPr lang="en-US" dirty="0">
                <a:effectLst/>
              </a:rPr>
              <a:t>It</a:t>
            </a:r>
            <a:r>
              <a:rPr lang="en-US" baseline="0" dirty="0">
                <a:effectLst/>
              </a:rPr>
              <a:t> is important to note that you cannot collect Disability Insurance at the same time as Unemployment Insurance. </a:t>
            </a:r>
            <a:endParaRPr lang="en-US" dirty="0">
              <a:effectLst/>
            </a:endParaRPr>
          </a:p>
          <a:p>
            <a:pPr marL="171450" indent="-171450">
              <a:buFont typeface="Arial" panose="020B0604020202020204" pitchFamily="34" charset="0"/>
              <a:buChar char="•"/>
            </a:pPr>
            <a:r>
              <a:rPr lang="en-US" sz="1200" dirty="0"/>
              <a:t>For additional information on Disability Insurance in California,</a:t>
            </a:r>
            <a:r>
              <a:rPr lang="en-US" sz="1200" baseline="0" dirty="0"/>
              <a:t> you can</a:t>
            </a:r>
            <a:r>
              <a:rPr lang="en-US" sz="1200" dirty="0"/>
              <a:t> access the EDD website: </a:t>
            </a:r>
            <a:r>
              <a:rPr lang="en-US" sz="1200" b="1" dirty="0">
                <a:hlinkClick r:id="rId3"/>
              </a:rPr>
              <a:t>edd.ca.gov/disability</a:t>
            </a:r>
            <a:endParaRPr lang="en-US" sz="1200" b="1" dirty="0"/>
          </a:p>
          <a:p>
            <a:endParaRPr lang="en-US" dirty="0"/>
          </a:p>
        </p:txBody>
      </p:sp>
    </p:spTree>
    <p:extLst>
      <p:ext uri="{BB962C8B-B14F-4D97-AF65-F5344CB8AC3E}">
        <p14:creationId xmlns:p14="http://schemas.microsoft.com/office/powerpoint/2010/main" val="3454250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[OPTIONAL = IF LIMITED ON TIME, THIS SLIDE CAN BE SKIPPED]</a:t>
            </a:r>
            <a:endParaRPr lang="en-US" dirty="0"/>
          </a:p>
          <a:p>
            <a:endParaRPr lang="en-US" dirty="0"/>
          </a:p>
          <a:p>
            <a:pPr marL="171450" indent="-171450">
              <a:buFont typeface="Arial" panose="020B0604020202020204" pitchFamily="34" charset="0"/>
              <a:buChar char="•"/>
            </a:pPr>
            <a:r>
              <a:rPr lang="en-US" dirty="0"/>
              <a:t>Covered California is a no cost</a:t>
            </a:r>
            <a:r>
              <a:rPr lang="en-US" baseline="0" dirty="0"/>
              <a:t> </a:t>
            </a:r>
            <a:r>
              <a:rPr lang="en-US" dirty="0"/>
              <a:t>service that connects Californians with brand-name health insurance under the Patient Protection and Affordable Care Act. </a:t>
            </a:r>
          </a:p>
          <a:p>
            <a:pPr marL="171450" indent="-171450">
              <a:buFont typeface="Arial" panose="020B0604020202020204" pitchFamily="34" charset="0"/>
              <a:buChar char="•"/>
            </a:pPr>
            <a:r>
              <a:rPr lang="en-US" dirty="0"/>
              <a:t>It’s the only place where you can get financial help when you buy health insurance from well-known companies. </a:t>
            </a:r>
          </a:p>
          <a:p>
            <a:pPr marL="171450" indent="-171450">
              <a:buFont typeface="Arial" panose="020B0604020202020204" pitchFamily="34" charset="0"/>
              <a:buChar char="•"/>
            </a:pPr>
            <a:r>
              <a:rPr lang="en-US" dirty="0"/>
              <a:t>That means when you apply, you may qualify for a discount on a health plan through Covered California, or get health insurance through the state’s Medi-Cal program. Either way, you’ll have great health coverage.</a:t>
            </a:r>
          </a:p>
          <a:p>
            <a:endParaRPr lang="en-US" dirty="0"/>
          </a:p>
        </p:txBody>
      </p:sp>
    </p:spTree>
    <p:extLst>
      <p:ext uri="{BB962C8B-B14F-4D97-AF65-F5344CB8AC3E}">
        <p14:creationId xmlns:p14="http://schemas.microsoft.com/office/powerpoint/2010/main" val="1460524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[OPTIONAL = IF LIMITED ON TIME, THIS SLIDE CAN BE SKIPPED]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Additional information can be found on the website: </a:t>
            </a:r>
            <a:r>
              <a:rPr lang="en-US" sz="1200" b="1" dirty="0">
                <a:solidFill>
                  <a:schemeClr val="tx1">
                    <a:lumMod val="50000"/>
                  </a:schemeClr>
                </a:solidFill>
                <a:latin typeface="Calibri" panose="020F0502020204030204" pitchFamily="34" charset="0"/>
                <a:cs typeface="Calibri" panose="020F0502020204030204" pitchFamily="34" charset="0"/>
              </a:rPr>
              <a:t>coveredca.com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42977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[OPTIONAL = IF LIMITED ON TIME, THIS SLIDE CAN BE SKIPPED]</a:t>
            </a:r>
            <a:endParaRPr lang="en-US" dirty="0"/>
          </a:p>
          <a:p>
            <a:endParaRPr lang="en-US" dirty="0"/>
          </a:p>
          <a:p>
            <a:r>
              <a:rPr lang="en-US" dirty="0"/>
              <a:t>There are several U.S. Department of Labor Resources available to you:</a:t>
            </a:r>
          </a:p>
          <a:p>
            <a:endParaRPr lang="en-US" dirty="0"/>
          </a:p>
          <a:p>
            <a:pPr marL="171450" indent="-171450">
              <a:buFont typeface="Arial" panose="020B0604020202020204" pitchFamily="34" charset="0"/>
              <a:buChar char="•"/>
            </a:pPr>
            <a:r>
              <a:rPr lang="en-US" b="1" dirty="0"/>
              <a:t>COBRA -The Consolidated Omnibus Budget Reconciliation Act </a:t>
            </a:r>
            <a:r>
              <a:rPr lang="en-US" dirty="0"/>
              <a:t>is a federal law that extends your current group health insurance when you experience a qualifying event such as termination of employment or reduction of hours to part-time status.</a:t>
            </a:r>
          </a:p>
          <a:p>
            <a:pPr marL="171450" indent="-171450">
              <a:buFont typeface="Arial" panose="020B0604020202020204" pitchFamily="34" charset="0"/>
              <a:buChar char="•"/>
            </a:pPr>
            <a:r>
              <a:rPr lang="en-US" b="1" dirty="0"/>
              <a:t>HIPAA -Health Insurance Portability and Accountability Act </a:t>
            </a:r>
            <a:r>
              <a:rPr lang="en-US" dirty="0"/>
              <a:t>provides the ability to transfer and continue health insurance coverage for millions of American workers and their families when they change or lose their jobs</a:t>
            </a:r>
          </a:p>
          <a:p>
            <a:pPr marL="171450" indent="-171450">
              <a:buFont typeface="Arial" panose="020B0604020202020204" pitchFamily="34" charset="0"/>
              <a:buChar char="•"/>
            </a:pPr>
            <a:r>
              <a:rPr lang="en-US" b="1" dirty="0"/>
              <a:t>The Employee Retirement Income Security Act </a:t>
            </a:r>
            <a:r>
              <a:rPr lang="en-US" dirty="0"/>
              <a:t>is federal law that sets minimum standards for pension plans in private industry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For additional information, access the website</a:t>
            </a:r>
            <a:r>
              <a:rPr lang="en-US" sz="1200" baseline="0" dirty="0"/>
              <a:t> at</a:t>
            </a:r>
            <a:r>
              <a:rPr lang="en-US" sz="1200" dirty="0"/>
              <a:t> </a:t>
            </a:r>
            <a:r>
              <a:rPr lang="en-US" sz="1200" b="1" dirty="0">
                <a:solidFill>
                  <a:schemeClr val="tx1">
                    <a:lumMod val="50000"/>
                  </a:schemeClr>
                </a:solidFill>
              </a:rPr>
              <a:t>dol.gov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You</a:t>
            </a:r>
            <a:r>
              <a:rPr lang="en-US" sz="1200" baseline="0" dirty="0"/>
              <a:t> can also contact the </a:t>
            </a:r>
            <a:r>
              <a:rPr lang="en-US" sz="1200" dirty="0"/>
              <a:t>U.S. Department of Labor’s Employment Benefits Security Administration at 1-866-444-3272.</a:t>
            </a:r>
          </a:p>
          <a:p>
            <a:endParaRPr lang="en-US" dirty="0"/>
          </a:p>
        </p:txBody>
      </p:sp>
    </p:spTree>
    <p:extLst>
      <p:ext uri="{BB962C8B-B14F-4D97-AF65-F5344CB8AC3E}">
        <p14:creationId xmlns:p14="http://schemas.microsoft.com/office/powerpoint/2010/main" val="2398406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1463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89C4A-C876-4685-8B05-45A2B823A70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130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EFC7C-418D-064F-F38C-9A5F277DF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790FC-1AE6-95C7-54CF-47B3DAA4C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CE922-CC65-A628-1080-082D53833A1F}"/>
              </a:ext>
            </a:extLst>
          </p:cNvPr>
          <p:cNvSpPr>
            <a:spLocks noGrp="1"/>
          </p:cNvSpPr>
          <p:nvPr>
            <p:ph type="body" idx="1"/>
          </p:nvPr>
        </p:nvSpPr>
        <p:spPr/>
        <p:txBody>
          <a:bodyPr/>
          <a:lstStyle/>
          <a:p>
            <a:r>
              <a:rPr lang="en-US" dirty="0"/>
              <a:t>EDD</a:t>
            </a:r>
          </a:p>
        </p:txBody>
      </p:sp>
      <p:sp>
        <p:nvSpPr>
          <p:cNvPr id="4" name="Slide Number Placeholder 3">
            <a:extLst>
              <a:ext uri="{FF2B5EF4-FFF2-40B4-BE49-F238E27FC236}">
                <a16:creationId xmlns:a16="http://schemas.microsoft.com/office/drawing/2014/main" id="{B08705AE-AAE5-1822-BCDE-8BCF40B02B5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89C4A-C876-4685-8B05-45A2B823A70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1022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01411-F34D-913B-ECE6-470170CD7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EA1BE-E2A5-61E7-503B-A69BF5615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94954-F554-12A9-7EE6-BF3B68FE586B}"/>
              </a:ext>
            </a:extLst>
          </p:cNvPr>
          <p:cNvSpPr>
            <a:spLocks noGrp="1"/>
          </p:cNvSpPr>
          <p:nvPr>
            <p:ph type="body" idx="1"/>
          </p:nvPr>
        </p:nvSpPr>
        <p:spPr/>
        <p:txBody>
          <a:bodyPr/>
          <a:lstStyle/>
          <a:p>
            <a:r>
              <a:rPr lang="en-US" dirty="0"/>
              <a:t>EDD</a:t>
            </a:r>
          </a:p>
        </p:txBody>
      </p:sp>
      <p:sp>
        <p:nvSpPr>
          <p:cNvPr id="4" name="Slide Number Placeholder 3">
            <a:extLst>
              <a:ext uri="{FF2B5EF4-FFF2-40B4-BE49-F238E27FC236}">
                <a16:creationId xmlns:a16="http://schemas.microsoft.com/office/drawing/2014/main" id="{D8856BA8-7B95-CC87-C0F4-284F4D42194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89C4A-C876-4685-8B05-45A2B823A70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9539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75CAA-1250-FB0B-D9E1-61A21E73D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9C080-E377-61B4-EE5E-81A4A22F9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05704-08FE-DB51-D78C-9711E8C52744}"/>
              </a:ext>
            </a:extLst>
          </p:cNvPr>
          <p:cNvSpPr>
            <a:spLocks noGrp="1"/>
          </p:cNvSpPr>
          <p:nvPr>
            <p:ph type="body" idx="1"/>
          </p:nvPr>
        </p:nvSpPr>
        <p:spPr/>
        <p:txBody>
          <a:bodyPr/>
          <a:lstStyle/>
          <a:p>
            <a:r>
              <a:rPr lang="en-US" dirty="0"/>
              <a:t>EDD</a:t>
            </a:r>
          </a:p>
        </p:txBody>
      </p:sp>
      <p:sp>
        <p:nvSpPr>
          <p:cNvPr id="4" name="Slide Number Placeholder 3">
            <a:extLst>
              <a:ext uri="{FF2B5EF4-FFF2-40B4-BE49-F238E27FC236}">
                <a16:creationId xmlns:a16="http://schemas.microsoft.com/office/drawing/2014/main" id="{8197EAAE-5A97-584C-E66C-F0AC6F87BC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89C4A-C876-4685-8B05-45A2B823A70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665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E66D-7B2B-5D9F-D454-D7220D569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DD313-9059-DFA9-4BE4-1851244484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EB5ED-423B-0526-E3E7-8FD53855B979}"/>
              </a:ext>
            </a:extLst>
          </p:cNvPr>
          <p:cNvSpPr>
            <a:spLocks noGrp="1"/>
          </p:cNvSpPr>
          <p:nvPr>
            <p:ph type="body" idx="1"/>
          </p:nvPr>
        </p:nvSpPr>
        <p:spPr/>
        <p:txBody>
          <a:bodyPr/>
          <a:lstStyle/>
          <a:p>
            <a:r>
              <a:rPr lang="en-US" dirty="0"/>
              <a:t>EDD</a:t>
            </a:r>
          </a:p>
        </p:txBody>
      </p:sp>
      <p:sp>
        <p:nvSpPr>
          <p:cNvPr id="4" name="Slide Number Placeholder 3">
            <a:extLst>
              <a:ext uri="{FF2B5EF4-FFF2-40B4-BE49-F238E27FC236}">
                <a16:creationId xmlns:a16="http://schemas.microsoft.com/office/drawing/2014/main" id="{5D7EB4AF-6045-CCB7-238C-FEAE4EFE464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89C4A-C876-4685-8B05-45A2B823A70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960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8298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 </a:t>
            </a:r>
            <a:r>
              <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We will establish a court order for Child Support, Medical , and Parentage (If applicable).  We do not establish Spousal Support. </a:t>
            </a:r>
          </a:p>
          <a:p>
            <a:pPr marL="640080" marR="0" lvl="1"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98298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 can request a review of your existing court order to see if a modification is needed, whether you are the Non-Custodial Parent or the Custodial Party.</a:t>
            </a:r>
          </a:p>
          <a:p>
            <a:pPr marL="640080" marR="0" lvl="1"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8298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your Driver’s License or any Professional License has been suspended due to Child Support, we may be able to assist, with or without payment.</a:t>
            </a:r>
          </a:p>
          <a:p>
            <a:pPr marL="98298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98298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We work with many community partners to assist in making sure that the entire family is taken care of</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a:p>
            <a:endParaRPr lang="en-US" dirty="0"/>
          </a:p>
          <a:p>
            <a:endParaRPr lang="en-US" dirty="0"/>
          </a:p>
          <a:p>
            <a:endParaRPr lang="en-US" dirty="0"/>
          </a:p>
          <a:p>
            <a:r>
              <a:rPr lang="en-US" dirty="0"/>
              <a:t>Discuss options available (stipulations between parties, and or requesting a court hearing). </a:t>
            </a:r>
          </a:p>
          <a:p>
            <a:endParaRPr lang="en-US" dirty="0"/>
          </a:p>
          <a:p>
            <a:r>
              <a:rPr lang="en-US" b="1" dirty="0"/>
              <a:t>Stipulation</a:t>
            </a:r>
            <a:r>
              <a:rPr lang="en-US" dirty="0"/>
              <a:t>: Parents (parties) may meet and confer prior to a hearing. Both parents will meet with a department representative. If either party is represented by an attorney, that attorney must be present. If both parents are able to reach and agreement during the meeting, the court hearing will not be needed. A Stipulation (or agreement) will be prepared for both parents to sign. The court approves the stipulation, the agreement becomes a valid court order. </a:t>
            </a:r>
          </a:p>
          <a:p>
            <a:endParaRPr lang="en-US" dirty="0"/>
          </a:p>
          <a:p>
            <a:r>
              <a:rPr lang="en-US" b="1" dirty="0"/>
              <a:t>Court hearing</a:t>
            </a:r>
            <a:r>
              <a:rPr lang="en-US" dirty="0"/>
              <a:t>: Parents who cannot reach an agreement, a child support Commissioner will decide. (A Commissioner is a person appointed by a judge and can proceed with entry of defaults, judgments, stipulations; or modify alimony or child support. Please note that the departments Child Support Attorney staff does not represent either party, and if one of the parents do not attend the hearing, a decision could be made without that person.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A3DD1-8D30-49DA-9592-CB8F736FB5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079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2487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latin typeface="Arial" panose="020B0604020202020204" pitchFamily="34" charset="0"/>
                <a:cs typeface="Arial" panose="020B0604020202020204" pitchFamily="34" charset="0"/>
              </a:rPr>
              <a:t>We are here to help you all, so we are providing our Outreach email address for you to contact 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latin typeface="Arial" panose="020B0604020202020204" pitchFamily="34" charset="0"/>
                <a:cs typeface="Arial" panose="020B0604020202020204" pitchFamily="34" charset="0"/>
              </a:rPr>
              <a:t>Again, the main number to contact a Child Support Professional is 866-901-3212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latin typeface="Arial" panose="020B0604020202020204" pitchFamily="34" charset="0"/>
                <a:cs typeface="Arial" panose="020B0604020202020204" pitchFamily="34" charset="0"/>
              </a:rPr>
              <a:t>The answer to your questions may be found on our website, but if not, please contact 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latin typeface="Arial" panose="020B0604020202020204" pitchFamily="34" charset="0"/>
                <a:cs typeface="Arial" panose="020B0604020202020204" pitchFamily="34" charset="0"/>
              </a:rPr>
              <a:t>From where you are, to where you want to be-let us help you get there…this is more than a motto.  Let’s move forward together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A3DD1-8D30-49DA-9592-CB8F736FB5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81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resenta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302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mplate Tips">
    <p:spTree>
      <p:nvGrpSpPr>
        <p:cNvPr id="1" name=""/>
        <p:cNvGrpSpPr/>
        <p:nvPr/>
      </p:nvGrpSpPr>
      <p:grpSpPr>
        <a:xfrm>
          <a:off x="0" y="0"/>
          <a:ext cx="0" cy="0"/>
          <a:chOff x="0" y="0"/>
          <a:chExt cx="0" cy="0"/>
        </a:xfrm>
      </p:grpSpPr>
      <p:sp>
        <p:nvSpPr>
          <p:cNvPr id="6" name="Content Placeholder 2"/>
          <p:cNvSpPr>
            <a:spLocks noGrp="1"/>
          </p:cNvSpPr>
          <p:nvPr>
            <p:ph idx="1"/>
          </p:nvPr>
        </p:nvSpPr>
        <p:spPr>
          <a:xfrm>
            <a:off x="736600" y="1803400"/>
            <a:ext cx="10168467" cy="3915913"/>
          </a:xfrm>
          <a:prstGeom prst="rect">
            <a:avLst/>
          </a:prstGeom>
        </p:spPr>
        <p:txBody>
          <a:bodyPr>
            <a:normAutofit/>
          </a:bodyPr>
          <a:lstStyle>
            <a:lvl1pPr marL="514350" indent="-514350">
              <a:lnSpc>
                <a:spcPts val="3200"/>
              </a:lnSpc>
              <a:spcBef>
                <a:spcPts val="1200"/>
              </a:spcBef>
              <a:buFont typeface="+mj-lt"/>
              <a:buAutoNum type="arabicPeriod"/>
              <a:defRPr sz="2400" spc="100" baseline="0">
                <a:solidFill>
                  <a:srgbClr val="00587C"/>
                </a:solidFill>
                <a:latin typeface="+mj-lt"/>
              </a:defRPr>
            </a:lvl1pPr>
            <a:lvl2pPr marL="971550" indent="-514350">
              <a:lnSpc>
                <a:spcPts val="2800"/>
              </a:lnSpc>
              <a:buFont typeface="Arial" pitchFamily="34" charset="0"/>
              <a:buChar char="•"/>
              <a:defRPr sz="1800" spc="100" baseline="0">
                <a:solidFill>
                  <a:srgbClr val="00587C"/>
                </a:solidFill>
                <a:latin typeface="+mj-lt"/>
              </a:defRPr>
            </a:lvl2pPr>
            <a:lvl3pPr marL="1371600" indent="-457200">
              <a:lnSpc>
                <a:spcPts val="2400"/>
              </a:lnSpc>
              <a:buFont typeface="Calibri" pitchFamily="34" charset="0"/>
              <a:buChar char="–"/>
              <a:defRPr sz="1600" spc="100" baseline="0">
                <a:solidFill>
                  <a:srgbClr val="00587C"/>
                </a:solidFill>
                <a:latin typeface="+mj-lt"/>
              </a:defRPr>
            </a:lvl3pPr>
            <a:lvl4pPr marL="1828800" indent="-457200">
              <a:lnSpc>
                <a:spcPts val="2000"/>
              </a:lnSpc>
              <a:buFont typeface="Wingdings" pitchFamily="2" charset="2"/>
              <a:buChar char="§"/>
              <a:defRPr>
                <a:solidFill>
                  <a:srgbClr val="00587C"/>
                </a:solidFill>
                <a:latin typeface="+mj-lt"/>
              </a:defRPr>
            </a:lvl4pPr>
            <a:lvl5pPr marL="2286000" indent="-457200">
              <a:lnSpc>
                <a:spcPts val="2000"/>
              </a:lnSpc>
              <a:buFont typeface="Arial" pitchFamily="34" charset="0"/>
              <a:buChar char="•"/>
              <a:defRPr>
                <a:solidFill>
                  <a:srgbClr val="00587C"/>
                </a:solidFill>
                <a:latin typeface="+mj-lt"/>
              </a:defRPr>
            </a:lvl5pPr>
          </a:lstStyle>
          <a:p>
            <a:pPr lvl="0"/>
            <a:r>
              <a:rPr lang="en-US" dirty="0"/>
              <a:t>Click to edit Master text styles</a:t>
            </a:r>
          </a:p>
          <a:p>
            <a:pPr lvl="1"/>
            <a:r>
              <a:rPr lang="en-US" dirty="0"/>
              <a:t>Second level</a:t>
            </a:r>
          </a:p>
          <a:p>
            <a:pPr lvl="2"/>
            <a:r>
              <a:rPr lang="en-US" dirty="0"/>
              <a:t>Third level</a:t>
            </a:r>
          </a:p>
        </p:txBody>
      </p:sp>
      <p:sp>
        <p:nvSpPr>
          <p:cNvPr id="8" name="Rectangle 7" descr="This is a rectangle sidebar."/>
          <p:cNvSpPr/>
          <p:nvPr userDrawn="1"/>
        </p:nvSpPr>
        <p:spPr>
          <a:xfrm>
            <a:off x="11455401"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736600" y="812800"/>
            <a:ext cx="10168467" cy="908594"/>
          </a:xfrm>
          <a:prstGeom prst="rect">
            <a:avLst/>
          </a:prstGeom>
        </p:spPr>
        <p:txBody>
          <a:bodyPr/>
          <a:lstStyle>
            <a:lvl1pPr algn="l">
              <a:lnSpc>
                <a:spcPts val="4500"/>
              </a:lnSpc>
              <a:defRPr kern="3000" spc="150" baseline="0">
                <a:solidFill>
                  <a:srgbClr val="00587C"/>
                </a:solidFill>
                <a:effectLst/>
                <a:latin typeface="+mj-lt"/>
              </a:defRPr>
            </a:lvl1pPr>
          </a:lstStyle>
          <a:p>
            <a:r>
              <a:rPr lang="en-US" dirty="0"/>
              <a:t>Headline</a:t>
            </a:r>
          </a:p>
        </p:txBody>
      </p:sp>
      <p:pic>
        <p:nvPicPr>
          <p:cNvPr id="7"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347740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eaker Intr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3000" spc="150" baseline="0"/>
            </a:lvl1pPr>
          </a:lstStyle>
          <a:p>
            <a:endParaRPr lang="en-US" dirty="0"/>
          </a:p>
        </p:txBody>
      </p:sp>
      <p:sp>
        <p:nvSpPr>
          <p:cNvPr id="6" name="Text Placeholder 5"/>
          <p:cNvSpPr>
            <a:spLocks noGrp="1"/>
          </p:cNvSpPr>
          <p:nvPr>
            <p:ph type="body" sz="quarter" idx="10"/>
          </p:nvPr>
        </p:nvSpPr>
        <p:spPr>
          <a:xfrm>
            <a:off x="736600" y="1647825"/>
            <a:ext cx="10845800" cy="4029075"/>
          </a:xfrm>
          <a:prstGeom prst="rect">
            <a:avLst/>
          </a:prstGeom>
        </p:spPr>
        <p:txBody>
          <a:bodyPr/>
          <a:lstStyle>
            <a:lvl1pPr>
              <a:defRPr baseline="0">
                <a:solidFill>
                  <a:srgbClr val="00587C"/>
                </a:solidFill>
              </a:defRPr>
            </a:lvl1pPr>
            <a:lvl2pPr>
              <a:defRPr>
                <a:solidFill>
                  <a:srgbClr val="00587C"/>
                </a:solidFill>
              </a:defRPr>
            </a:lvl2pPr>
            <a:lvl3pPr>
              <a:defRPr>
                <a:solidFill>
                  <a:srgbClr val="00587C"/>
                </a:solidFill>
              </a:defRPr>
            </a:lvl3pPr>
            <a:lvl4pPr>
              <a:defRPr>
                <a:solidFill>
                  <a:srgbClr val="00587C"/>
                </a:solidFill>
              </a:defRPr>
            </a:lvl4pPr>
            <a:lvl5pPr>
              <a:defRPr>
                <a:solidFill>
                  <a:srgbClr val="00587C"/>
                </a:solidFill>
              </a:defRPr>
            </a:lvl5pPr>
          </a:lstStyle>
          <a:p>
            <a:pPr lvl="0"/>
            <a:endParaRPr lang="en-US" dirty="0"/>
          </a:p>
        </p:txBody>
      </p:sp>
      <p:pic>
        <p:nvPicPr>
          <p:cNvPr id="5"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389474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3000" spc="150" baseline="0"/>
            </a:lvl1pPr>
          </a:lstStyle>
          <a:p>
            <a:endParaRPr lang="en-US" dirty="0"/>
          </a:p>
        </p:txBody>
      </p:sp>
      <p:sp>
        <p:nvSpPr>
          <p:cNvPr id="6" name="Text Placeholder 5"/>
          <p:cNvSpPr>
            <a:spLocks noGrp="1"/>
          </p:cNvSpPr>
          <p:nvPr>
            <p:ph type="body" sz="quarter" idx="10"/>
          </p:nvPr>
        </p:nvSpPr>
        <p:spPr>
          <a:xfrm>
            <a:off x="736600" y="1647825"/>
            <a:ext cx="10845800" cy="4029075"/>
          </a:xfrm>
          <a:prstGeom prst="rect">
            <a:avLst/>
          </a:prstGeom>
        </p:spPr>
        <p:txBody>
          <a:bodyPr/>
          <a:lstStyle>
            <a:lvl1pPr>
              <a:defRPr baseline="0">
                <a:solidFill>
                  <a:srgbClr val="00587C"/>
                </a:solidFill>
              </a:defRPr>
            </a:lvl1pPr>
            <a:lvl2pPr>
              <a:defRPr>
                <a:solidFill>
                  <a:srgbClr val="00587C"/>
                </a:solidFill>
              </a:defRPr>
            </a:lvl2pPr>
            <a:lvl3pPr>
              <a:defRPr>
                <a:solidFill>
                  <a:srgbClr val="00587C"/>
                </a:solidFill>
              </a:defRPr>
            </a:lvl3pPr>
            <a:lvl4pPr>
              <a:defRPr>
                <a:solidFill>
                  <a:srgbClr val="00587C"/>
                </a:solidFill>
              </a:defRPr>
            </a:lvl4pPr>
            <a:lvl5pPr>
              <a:defRPr>
                <a:solidFill>
                  <a:srgbClr val="00587C"/>
                </a:solidFill>
              </a:defRPr>
            </a:lvl5pPr>
          </a:lstStyle>
          <a:p>
            <a:pPr lvl="0"/>
            <a:endParaRPr lang="en-US" dirty="0"/>
          </a:p>
        </p:txBody>
      </p:sp>
      <p:pic>
        <p:nvPicPr>
          <p:cNvPr id="5"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246547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3000" spc="150" baseline="0"/>
            </a:lvl1pPr>
          </a:lstStyle>
          <a:p>
            <a:r>
              <a:rPr lang="en-US" dirty="0"/>
              <a:t>Click to edit Master title style</a:t>
            </a:r>
          </a:p>
        </p:txBody>
      </p:sp>
      <p:pic>
        <p:nvPicPr>
          <p:cNvPr id="4"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12898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ulleted List)">
    <p:spTree>
      <p:nvGrpSpPr>
        <p:cNvPr id="1" name=""/>
        <p:cNvGrpSpPr/>
        <p:nvPr/>
      </p:nvGrpSpPr>
      <p:grpSpPr>
        <a:xfrm>
          <a:off x="0" y="0"/>
          <a:ext cx="0" cy="0"/>
          <a:chOff x="0" y="0"/>
          <a:chExt cx="0" cy="0"/>
        </a:xfrm>
      </p:grpSpPr>
      <p:sp>
        <p:nvSpPr>
          <p:cNvPr id="2" name="Title 1"/>
          <p:cNvSpPr>
            <a:spLocks noGrp="1"/>
          </p:cNvSpPr>
          <p:nvPr>
            <p:ph type="title"/>
          </p:nvPr>
        </p:nvSpPr>
        <p:spPr>
          <a:xfrm>
            <a:off x="1075266" y="660400"/>
            <a:ext cx="10507133" cy="863600"/>
          </a:xfrm>
          <a:prstGeom prst="rect">
            <a:avLst/>
          </a:prstGeom>
        </p:spPr>
        <p:txBody>
          <a:bodyPr/>
          <a:lstStyle>
            <a:lvl1pPr algn="l">
              <a:lnSpc>
                <a:spcPts val="4500"/>
              </a:lnSpc>
              <a:defRPr kern="3000" spc="150" baseline="0">
                <a:solidFill>
                  <a:schemeClr val="bg1"/>
                </a:solidFill>
                <a:effectLst/>
                <a:latin typeface="+mj-lt"/>
                <a:cs typeface="Arial" pitchFamily="34" charset="0"/>
              </a:defRPr>
            </a:lvl1pPr>
          </a:lstStyle>
          <a:p>
            <a:r>
              <a:rPr lang="en-US" dirty="0"/>
              <a:t>Click to edit Master title style</a:t>
            </a:r>
          </a:p>
        </p:txBody>
      </p:sp>
      <p:sp>
        <p:nvSpPr>
          <p:cNvPr id="4" name="Rectangle 3" descr="This is a rectangle sidebar."/>
          <p:cNvSpPr/>
          <p:nvPr userDrawn="1"/>
        </p:nvSpPr>
        <p:spPr>
          <a:xfrm>
            <a:off x="0"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sz="quarter" idx="10"/>
          </p:nvPr>
        </p:nvSpPr>
        <p:spPr>
          <a:xfrm>
            <a:off x="1074738" y="1812925"/>
            <a:ext cx="10507661" cy="3889135"/>
          </a:xfrm>
          <a:prstGeom prst="rect">
            <a:avLst/>
          </a:prstGeom>
        </p:spPr>
        <p:txBody>
          <a:bodyPr/>
          <a:lstStyle>
            <a:lvl1pPr>
              <a:defRPr spc="100" baseline="0">
                <a:solidFill>
                  <a:srgbClr val="00587C"/>
                </a:solidFill>
              </a:defRPr>
            </a:lvl1pPr>
            <a:lvl2pPr>
              <a:defRPr spc="100" baseline="0">
                <a:solidFill>
                  <a:srgbClr val="00587C"/>
                </a:solidFill>
              </a:defRPr>
            </a:lvl2pPr>
            <a:lvl3pPr>
              <a:defRPr spc="100" baseline="0">
                <a:solidFill>
                  <a:srgbClr val="00587C"/>
                </a:solidFill>
              </a:defRPr>
            </a:lvl3pPr>
            <a:lvl4pPr>
              <a:defRPr spc="100" baseline="0">
                <a:solidFill>
                  <a:srgbClr val="00587C"/>
                </a:solidFill>
              </a:defRPr>
            </a:lvl4pPr>
            <a:lvl5pPr>
              <a:defRPr spc="100" baseline="0">
                <a:solidFill>
                  <a:srgbClr val="00587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417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Mixed Numbered List)">
    <p:spTree>
      <p:nvGrpSpPr>
        <p:cNvPr id="1" name=""/>
        <p:cNvGrpSpPr/>
        <p:nvPr/>
      </p:nvGrpSpPr>
      <p:grpSpPr>
        <a:xfrm>
          <a:off x="0" y="0"/>
          <a:ext cx="0" cy="0"/>
          <a:chOff x="0" y="0"/>
          <a:chExt cx="0" cy="0"/>
        </a:xfrm>
      </p:grpSpPr>
      <p:sp>
        <p:nvSpPr>
          <p:cNvPr id="6" name="Content Placeholder 2"/>
          <p:cNvSpPr>
            <a:spLocks noGrp="1"/>
          </p:cNvSpPr>
          <p:nvPr>
            <p:ph idx="1"/>
          </p:nvPr>
        </p:nvSpPr>
        <p:spPr>
          <a:xfrm>
            <a:off x="736600" y="1803400"/>
            <a:ext cx="10168467" cy="3915913"/>
          </a:xfrm>
          <a:prstGeom prst="rect">
            <a:avLst/>
          </a:prstGeom>
        </p:spPr>
        <p:txBody>
          <a:bodyPr>
            <a:normAutofit/>
          </a:bodyPr>
          <a:lstStyle>
            <a:lvl1pPr marL="514350" indent="-514350">
              <a:lnSpc>
                <a:spcPts val="3200"/>
              </a:lnSpc>
              <a:spcBef>
                <a:spcPts val="1200"/>
              </a:spcBef>
              <a:buFont typeface="+mj-lt"/>
              <a:buAutoNum type="arabicPeriod"/>
              <a:defRPr sz="2400" spc="100" baseline="0">
                <a:solidFill>
                  <a:srgbClr val="00587C"/>
                </a:solidFill>
                <a:latin typeface="+mj-lt"/>
              </a:defRPr>
            </a:lvl1pPr>
            <a:lvl2pPr marL="971550" indent="-514350">
              <a:lnSpc>
                <a:spcPts val="2800"/>
              </a:lnSpc>
              <a:buFont typeface="Arial" pitchFamily="34" charset="0"/>
              <a:buChar char="•"/>
              <a:defRPr sz="1800" spc="100" baseline="0">
                <a:solidFill>
                  <a:srgbClr val="00587C"/>
                </a:solidFill>
                <a:latin typeface="+mj-lt"/>
              </a:defRPr>
            </a:lvl2pPr>
            <a:lvl3pPr marL="1371600" indent="-457200">
              <a:lnSpc>
                <a:spcPts val="2400"/>
              </a:lnSpc>
              <a:buFont typeface="Calibri" pitchFamily="34" charset="0"/>
              <a:buChar char="–"/>
              <a:defRPr sz="1600" spc="100" baseline="0">
                <a:solidFill>
                  <a:srgbClr val="00587C"/>
                </a:solidFill>
                <a:latin typeface="+mj-lt"/>
              </a:defRPr>
            </a:lvl3pPr>
            <a:lvl4pPr marL="1828800" indent="-457200">
              <a:lnSpc>
                <a:spcPts val="2000"/>
              </a:lnSpc>
              <a:buFont typeface="Wingdings" pitchFamily="2" charset="2"/>
              <a:buChar char="§"/>
              <a:defRPr>
                <a:solidFill>
                  <a:srgbClr val="00587C"/>
                </a:solidFill>
                <a:latin typeface="+mj-lt"/>
              </a:defRPr>
            </a:lvl4pPr>
            <a:lvl5pPr marL="2286000" indent="-457200">
              <a:lnSpc>
                <a:spcPts val="2000"/>
              </a:lnSpc>
              <a:buFont typeface="Arial" pitchFamily="34" charset="0"/>
              <a:buChar char="•"/>
              <a:defRPr>
                <a:solidFill>
                  <a:srgbClr val="00587C"/>
                </a:solidFill>
                <a:latin typeface="+mj-lt"/>
              </a:defRPr>
            </a:lvl5pPr>
          </a:lstStyle>
          <a:p>
            <a:pPr lvl="0"/>
            <a:r>
              <a:rPr lang="en-US" dirty="0"/>
              <a:t>Click to edit Master text styles</a:t>
            </a:r>
          </a:p>
          <a:p>
            <a:pPr lvl="1"/>
            <a:r>
              <a:rPr lang="en-US" dirty="0"/>
              <a:t>Second level</a:t>
            </a:r>
          </a:p>
          <a:p>
            <a:pPr lvl="2"/>
            <a:r>
              <a:rPr lang="en-US" dirty="0"/>
              <a:t>Third level</a:t>
            </a:r>
          </a:p>
        </p:txBody>
      </p:sp>
      <p:sp>
        <p:nvSpPr>
          <p:cNvPr id="8" name="Rectangle 7" descr="This is a rectangle sidebar."/>
          <p:cNvSpPr/>
          <p:nvPr userDrawn="1"/>
        </p:nvSpPr>
        <p:spPr>
          <a:xfrm>
            <a:off x="11455401"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736600" y="812800"/>
            <a:ext cx="10168467" cy="908594"/>
          </a:xfrm>
          <a:prstGeom prst="rect">
            <a:avLst/>
          </a:prstGeom>
        </p:spPr>
        <p:txBody>
          <a:bodyPr/>
          <a:lstStyle>
            <a:lvl1pPr algn="l">
              <a:lnSpc>
                <a:spcPts val="4500"/>
              </a:lnSpc>
              <a:defRPr kern="3000" spc="150" baseline="0">
                <a:solidFill>
                  <a:srgbClr val="00587C"/>
                </a:solidFill>
                <a:effectLst/>
                <a:latin typeface="+mj-lt"/>
              </a:defRPr>
            </a:lvl1pPr>
          </a:lstStyle>
          <a:p>
            <a:r>
              <a:rPr lang="en-US" dirty="0"/>
              <a:t>Headline</a:t>
            </a:r>
          </a:p>
        </p:txBody>
      </p:sp>
      <p:pic>
        <p:nvPicPr>
          <p:cNvPr id="7"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104941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Solid Rgiht">
    <p:spTree>
      <p:nvGrpSpPr>
        <p:cNvPr id="1" name=""/>
        <p:cNvGrpSpPr/>
        <p:nvPr/>
      </p:nvGrpSpPr>
      <p:grpSpPr>
        <a:xfrm>
          <a:off x="0" y="0"/>
          <a:ext cx="0" cy="0"/>
          <a:chOff x="0" y="0"/>
          <a:chExt cx="0" cy="0"/>
        </a:xfrm>
      </p:grpSpPr>
      <p:sp>
        <p:nvSpPr>
          <p:cNvPr id="2" name="Title 1"/>
          <p:cNvSpPr>
            <a:spLocks noGrp="1"/>
          </p:cNvSpPr>
          <p:nvPr>
            <p:ph type="title"/>
          </p:nvPr>
        </p:nvSpPr>
        <p:spPr>
          <a:xfrm>
            <a:off x="736599" y="795867"/>
            <a:ext cx="3884085" cy="761470"/>
          </a:xfrm>
          <a:prstGeom prst="rect">
            <a:avLst/>
          </a:prstGeom>
          <a:solidFill>
            <a:schemeClr val="tx2"/>
          </a:solidFill>
        </p:spPr>
        <p:txBody>
          <a:bodyPr anchor="b">
            <a:normAutofit/>
          </a:bodyPr>
          <a:lstStyle>
            <a:lvl1pPr algn="l">
              <a:defRPr sz="2400" b="0" spc="100">
                <a:solidFill>
                  <a:srgbClr val="00587C"/>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736599" y="1557339"/>
            <a:ext cx="3884086" cy="4127469"/>
          </a:xfrm>
          <a:prstGeom prst="rect">
            <a:avLst/>
          </a:prstGeom>
          <a:solidFill>
            <a:schemeClr val="tx2"/>
          </a:solidFill>
        </p:spPr>
        <p:txBody>
          <a:bodyPr>
            <a:noAutofit/>
          </a:bodyPr>
          <a:lstStyle>
            <a:lvl1pPr marL="0" indent="0">
              <a:buNone/>
              <a:defRPr sz="1400" spc="100">
                <a:solidFill>
                  <a:srgbClr val="00587C"/>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3" name="Content Placeholder 2" descr="Rectangle background."/>
          <p:cNvSpPr>
            <a:spLocks noGrp="1"/>
          </p:cNvSpPr>
          <p:nvPr>
            <p:ph idx="1" hasCustomPrompt="1"/>
          </p:nvPr>
        </p:nvSpPr>
        <p:spPr>
          <a:xfrm>
            <a:off x="4978400" y="795867"/>
            <a:ext cx="6604000" cy="4888941"/>
          </a:xfrm>
          <a:prstGeom prst="rect">
            <a:avLst/>
          </a:prstGeom>
          <a:solidFill>
            <a:srgbClr val="00587C"/>
          </a:solidFill>
        </p:spPr>
        <p:txBody>
          <a:bodyPr>
            <a:normAutofit/>
          </a:bodyPr>
          <a:lstStyle>
            <a:lvl1pPr>
              <a:lnSpc>
                <a:spcPts val="3200"/>
              </a:lnSpc>
              <a:defRPr sz="2400" spc="100" baseline="0">
                <a:solidFill>
                  <a:schemeClr val="tx2"/>
                </a:solidFill>
                <a:latin typeface="+mj-lt"/>
              </a:defRPr>
            </a:lvl1pPr>
            <a:lvl2pPr marL="742950" indent="-285750">
              <a:lnSpc>
                <a:spcPts val="2800"/>
              </a:lnSpc>
              <a:buFont typeface="Calibri" pitchFamily="34" charset="0"/>
              <a:buChar char="–"/>
              <a:defRPr sz="1800" spc="100">
                <a:solidFill>
                  <a:schemeClr val="tx2"/>
                </a:solidFill>
                <a:latin typeface="+mj-lt"/>
              </a:defRPr>
            </a:lvl2pPr>
            <a:lvl3pPr marL="1143000" indent="-228600">
              <a:lnSpc>
                <a:spcPts val="2400"/>
              </a:lnSpc>
              <a:buFont typeface="Wingdings" pitchFamily="2" charset="2"/>
              <a:buChar char="§"/>
              <a:defRPr sz="1800" spc="100">
                <a:solidFill>
                  <a:schemeClr val="tx2"/>
                </a:solidFill>
                <a:latin typeface="+mj-lt"/>
              </a:defRPr>
            </a:lvl3pPr>
            <a:lvl4pPr>
              <a:lnSpc>
                <a:spcPts val="2000"/>
              </a:lnSpc>
              <a:defRPr sz="1600" spc="100">
                <a:solidFill>
                  <a:schemeClr val="tx2"/>
                </a:solidFill>
                <a:latin typeface="+mj-lt"/>
              </a:defRPr>
            </a:lvl4pPr>
            <a:lvl5pPr marL="2057400" indent="-228600">
              <a:lnSpc>
                <a:spcPts val="2000"/>
              </a:lnSpc>
              <a:buFont typeface="Calibri" pitchFamily="34" charset="0"/>
              <a:buChar char="–"/>
              <a:defRPr>
                <a:solidFill>
                  <a:schemeClr val="tx2"/>
                </a:solidFill>
                <a:latin typeface="+mj-lt"/>
              </a:defRPr>
            </a:lvl5pPr>
          </a:lstStyle>
          <a:p>
            <a:pPr lvl="0"/>
            <a:r>
              <a:rPr lang="en-US" dirty="0"/>
              <a:t>Enter text or place an image inside this box</a:t>
            </a:r>
          </a:p>
          <a:p>
            <a:pPr lvl="1"/>
            <a:r>
              <a:rPr lang="en-US" dirty="0"/>
              <a:t>Second level</a:t>
            </a:r>
          </a:p>
          <a:p>
            <a:pPr lvl="2"/>
            <a:r>
              <a:rPr lang="en-US" dirty="0"/>
              <a:t>Third level</a:t>
            </a:r>
          </a:p>
          <a:p>
            <a:pPr lvl="3"/>
            <a:r>
              <a:rPr lang="en-US" dirty="0"/>
              <a:t>Fourth level</a:t>
            </a:r>
          </a:p>
        </p:txBody>
      </p:sp>
      <p:pic>
        <p:nvPicPr>
          <p:cNvPr id="6"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207120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Blocks Content, Solid Left">
    <p:spTree>
      <p:nvGrpSpPr>
        <p:cNvPr id="1" name=""/>
        <p:cNvGrpSpPr/>
        <p:nvPr/>
      </p:nvGrpSpPr>
      <p:grpSpPr>
        <a:xfrm>
          <a:off x="0" y="0"/>
          <a:ext cx="0" cy="0"/>
          <a:chOff x="0" y="0"/>
          <a:chExt cx="0" cy="0"/>
        </a:xfrm>
      </p:grpSpPr>
      <p:sp>
        <p:nvSpPr>
          <p:cNvPr id="3" name="Content Placeholder 2" descr="Rectangle background."/>
          <p:cNvSpPr>
            <a:spLocks noGrp="1"/>
          </p:cNvSpPr>
          <p:nvPr>
            <p:ph sz="half" idx="1" hasCustomPrompt="1"/>
          </p:nvPr>
        </p:nvSpPr>
        <p:spPr>
          <a:xfrm>
            <a:off x="736599" y="1803404"/>
            <a:ext cx="5368925" cy="3924536"/>
          </a:xfrm>
          <a:prstGeom prst="rect">
            <a:avLst/>
          </a:prstGeom>
          <a:solidFill>
            <a:srgbClr val="00587C"/>
          </a:solidFill>
        </p:spPr>
        <p:txBody>
          <a:bodyPr>
            <a:normAutofit/>
          </a:bodyPr>
          <a:lstStyle>
            <a:lvl1pPr>
              <a:lnSpc>
                <a:spcPts val="3200"/>
              </a:lnSpc>
              <a:spcBef>
                <a:spcPts val="1000"/>
              </a:spcBef>
              <a:defRPr sz="3200" spc="100" baseline="0">
                <a:solidFill>
                  <a:schemeClr val="tx2"/>
                </a:solidFill>
                <a:latin typeface="+mj-lt"/>
              </a:defRPr>
            </a:lvl1pPr>
            <a:lvl2pPr marL="742950" indent="-285750">
              <a:lnSpc>
                <a:spcPts val="2400"/>
              </a:lnSpc>
              <a:buFont typeface="Calibri" pitchFamily="34" charset="0"/>
              <a:buChar char="–"/>
              <a:defRPr sz="2400" spc="100" baseline="0">
                <a:solidFill>
                  <a:schemeClr val="tx2"/>
                </a:solidFill>
                <a:latin typeface="+mj-lt"/>
              </a:defRPr>
            </a:lvl2pPr>
            <a:lvl3pPr marL="1143000" indent="-228600">
              <a:lnSpc>
                <a:spcPts val="2000"/>
              </a:lnSpc>
              <a:buFont typeface="Wingdings" pitchFamily="2" charset="2"/>
              <a:buChar char="§"/>
              <a:defRPr sz="1800" spc="100" baseline="0">
                <a:solidFill>
                  <a:schemeClr val="tx2"/>
                </a:solidFill>
                <a:latin typeface="+mj-lt"/>
              </a:defRPr>
            </a:lvl3pPr>
            <a:lvl4pPr marL="1600200" indent="-228600">
              <a:lnSpc>
                <a:spcPts val="1800"/>
              </a:lnSpc>
              <a:buFont typeface="Arial" pitchFamily="34" charset="0"/>
              <a:buChar char="•"/>
              <a:defRPr sz="1800" spc="100" baseline="0">
                <a:solidFill>
                  <a:schemeClr val="tx2"/>
                </a:solidFill>
                <a:latin typeface="+mj-lt"/>
              </a:defRPr>
            </a:lvl4pPr>
            <a:lvl5pPr marL="2057400" indent="-228600">
              <a:lnSpc>
                <a:spcPts val="1800"/>
              </a:lnSpc>
              <a:buFont typeface="Calibri" pitchFamily="34" charset="0"/>
              <a:buChar char="–"/>
              <a:defRPr sz="1600" spc="100" baseline="0">
                <a:solidFill>
                  <a:schemeClr val="tx2"/>
                </a:solidFill>
                <a:latin typeface="+mj-lt"/>
              </a:defRPr>
            </a:lvl5pPr>
            <a:lvl6pPr>
              <a:defRPr sz="1800"/>
            </a:lvl6pPr>
            <a:lvl7pPr>
              <a:defRPr sz="1800"/>
            </a:lvl7pPr>
            <a:lvl8pPr>
              <a:defRPr sz="1800"/>
            </a:lvl8pPr>
            <a:lvl9pPr>
              <a:defRPr sz="1800"/>
            </a:lvl9pPr>
          </a:lstStyle>
          <a:p>
            <a:pPr lvl="0"/>
            <a:r>
              <a:rPr lang="en-US" dirty="0"/>
              <a:t>Sub-headline</a:t>
            </a:r>
          </a:p>
          <a:p>
            <a:pPr lvl="1"/>
            <a:r>
              <a:rPr lang="en-US" dirty="0"/>
              <a:t>Next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1" hasCustomPrompt="1"/>
          </p:nvPr>
        </p:nvSpPr>
        <p:spPr>
          <a:xfrm>
            <a:off x="6299200" y="1803405"/>
            <a:ext cx="5283200" cy="3924535"/>
          </a:xfrm>
          <a:prstGeom prst="rect">
            <a:avLst/>
          </a:prstGeom>
        </p:spPr>
        <p:txBody>
          <a:bodyPr>
            <a:normAutofit/>
          </a:bodyPr>
          <a:lstStyle>
            <a:lvl1pPr>
              <a:lnSpc>
                <a:spcPts val="3200"/>
              </a:lnSpc>
              <a:spcBef>
                <a:spcPts val="1000"/>
              </a:spcBef>
              <a:defRPr sz="3200" spc="100" baseline="0">
                <a:solidFill>
                  <a:srgbClr val="00587C"/>
                </a:solidFill>
                <a:latin typeface="+mj-lt"/>
              </a:defRPr>
            </a:lvl1pPr>
            <a:lvl2pPr marL="742950" indent="-285750">
              <a:lnSpc>
                <a:spcPts val="2400"/>
              </a:lnSpc>
              <a:buFont typeface="Calibri" pitchFamily="34" charset="0"/>
              <a:buChar char="–"/>
              <a:defRPr sz="2400" spc="100" baseline="0">
                <a:solidFill>
                  <a:srgbClr val="00587C"/>
                </a:solidFill>
                <a:latin typeface="+mj-lt"/>
              </a:defRPr>
            </a:lvl2pPr>
            <a:lvl3pPr marL="1143000" indent="-228600">
              <a:lnSpc>
                <a:spcPts val="2000"/>
              </a:lnSpc>
              <a:buFont typeface="Wingdings" pitchFamily="2" charset="2"/>
              <a:buChar char="§"/>
              <a:defRPr sz="1800" spc="100" baseline="0">
                <a:solidFill>
                  <a:srgbClr val="00587C"/>
                </a:solidFill>
                <a:latin typeface="+mj-lt"/>
              </a:defRPr>
            </a:lvl3pPr>
            <a:lvl4pPr marL="1600200" indent="-228600">
              <a:lnSpc>
                <a:spcPts val="1800"/>
              </a:lnSpc>
              <a:buFont typeface="Arial" pitchFamily="34" charset="0"/>
              <a:buChar char="•"/>
              <a:defRPr sz="1800" spc="100" baseline="0">
                <a:solidFill>
                  <a:srgbClr val="00587C"/>
                </a:solidFill>
                <a:latin typeface="+mj-lt"/>
              </a:defRPr>
            </a:lvl4pPr>
            <a:lvl5pPr marL="2057400" indent="-228600">
              <a:lnSpc>
                <a:spcPts val="1800"/>
              </a:lnSpc>
              <a:buFont typeface="Calibri" pitchFamily="34" charset="0"/>
              <a:buChar char="–"/>
              <a:defRPr sz="1600" spc="100" baseline="0">
                <a:solidFill>
                  <a:srgbClr val="00587C"/>
                </a:solidFill>
                <a:latin typeface="+mj-lt"/>
              </a:defRPr>
            </a:lvl5pPr>
            <a:lvl6pPr>
              <a:defRPr sz="1800"/>
            </a:lvl6pPr>
            <a:lvl7pPr>
              <a:defRPr sz="1800"/>
            </a:lvl7pPr>
            <a:lvl8pPr>
              <a:defRPr sz="1800"/>
            </a:lvl8pPr>
            <a:lvl9pPr>
              <a:defRPr sz="1800"/>
            </a:lvl9pPr>
          </a:lstStyle>
          <a:p>
            <a:pPr lvl="0"/>
            <a:r>
              <a:rPr lang="en-US" dirty="0"/>
              <a:t>Sub-headline</a:t>
            </a:r>
          </a:p>
          <a:p>
            <a:pPr lvl="1"/>
            <a:r>
              <a:rPr lang="en-US" dirty="0"/>
              <a:t>Next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736600" y="812800"/>
            <a:ext cx="10845800" cy="908594"/>
          </a:xfrm>
          <a:prstGeom prst="rect">
            <a:avLst/>
          </a:prstGeom>
        </p:spPr>
        <p:txBody>
          <a:bodyPr/>
          <a:lstStyle>
            <a:lvl1pPr algn="l">
              <a:lnSpc>
                <a:spcPts val="4500"/>
              </a:lnSpc>
              <a:defRPr kern="3000" spc="150" baseline="0">
                <a:solidFill>
                  <a:srgbClr val="00587C"/>
                </a:solidFill>
                <a:effectLst/>
                <a:latin typeface="+mj-lt"/>
              </a:defRPr>
            </a:lvl1pPr>
          </a:lstStyle>
          <a:p>
            <a:r>
              <a:rPr lang="en-US" dirty="0"/>
              <a:t>Headline</a:t>
            </a:r>
          </a:p>
        </p:txBody>
      </p:sp>
      <p:pic>
        <p:nvPicPr>
          <p:cNvPr id="6"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21482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Blocks Content, Solid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6600" y="812800"/>
            <a:ext cx="10845800" cy="908594"/>
          </a:xfrm>
          <a:prstGeom prst="rect">
            <a:avLst/>
          </a:prstGeom>
        </p:spPr>
        <p:txBody>
          <a:bodyPr/>
          <a:lstStyle>
            <a:lvl1pPr algn="l">
              <a:lnSpc>
                <a:spcPts val="4500"/>
              </a:lnSpc>
              <a:defRPr kern="3000" spc="150" baseline="0">
                <a:solidFill>
                  <a:srgbClr val="00587C"/>
                </a:solidFill>
                <a:effectLst/>
                <a:latin typeface="+mj-lt"/>
              </a:defRPr>
            </a:lvl1pPr>
          </a:lstStyle>
          <a:p>
            <a:r>
              <a:rPr lang="en-US" dirty="0"/>
              <a:t>Headline</a:t>
            </a:r>
          </a:p>
        </p:txBody>
      </p:sp>
      <p:sp>
        <p:nvSpPr>
          <p:cNvPr id="3" name="Text Placeholder 2"/>
          <p:cNvSpPr>
            <a:spLocks noGrp="1"/>
          </p:cNvSpPr>
          <p:nvPr>
            <p:ph type="body" idx="1"/>
          </p:nvPr>
        </p:nvSpPr>
        <p:spPr>
          <a:xfrm>
            <a:off x="736601" y="1809759"/>
            <a:ext cx="5156200" cy="639762"/>
          </a:xfrm>
          <a:prstGeom prst="rect">
            <a:avLst/>
          </a:prstGeom>
        </p:spPr>
        <p:txBody>
          <a:bodyPr anchor="b"/>
          <a:lstStyle>
            <a:lvl1pPr marL="0" indent="0">
              <a:buNone/>
              <a:defRPr sz="2400" b="1" spc="100" baseline="0">
                <a:solidFill>
                  <a:srgbClr val="00587C"/>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Content Placeholder 2"/>
          <p:cNvSpPr>
            <a:spLocks noGrp="1"/>
          </p:cNvSpPr>
          <p:nvPr>
            <p:ph sz="half" idx="13"/>
          </p:nvPr>
        </p:nvSpPr>
        <p:spPr>
          <a:xfrm>
            <a:off x="736600" y="2526773"/>
            <a:ext cx="5156200" cy="3201167"/>
          </a:xfrm>
          <a:prstGeom prst="rect">
            <a:avLst/>
          </a:prstGeom>
        </p:spPr>
        <p:txBody>
          <a:bodyPr>
            <a:normAutofit/>
          </a:bodyPr>
          <a:lstStyle>
            <a:lvl1pPr>
              <a:lnSpc>
                <a:spcPts val="2800"/>
              </a:lnSpc>
              <a:defRPr sz="2400" spc="100" baseline="0">
                <a:solidFill>
                  <a:srgbClr val="00587C"/>
                </a:solidFill>
                <a:latin typeface="+mj-lt"/>
              </a:defRPr>
            </a:lvl1pPr>
            <a:lvl2pPr marL="742950" indent="-285750">
              <a:lnSpc>
                <a:spcPts val="2400"/>
              </a:lnSpc>
              <a:buFont typeface="Calibri" pitchFamily="34" charset="0"/>
              <a:buChar char="–"/>
              <a:defRPr sz="1800" spc="100" baseline="0">
                <a:solidFill>
                  <a:srgbClr val="00587C"/>
                </a:solidFill>
                <a:latin typeface="+mj-lt"/>
              </a:defRPr>
            </a:lvl2pPr>
            <a:lvl3pPr marL="1143000" indent="-228600">
              <a:lnSpc>
                <a:spcPts val="2000"/>
              </a:lnSpc>
              <a:buFont typeface="Wingdings" pitchFamily="2" charset="2"/>
              <a:buChar char="§"/>
              <a:defRPr sz="1800" spc="100" baseline="0">
                <a:solidFill>
                  <a:srgbClr val="00587C"/>
                </a:solidFill>
                <a:latin typeface="+mj-lt"/>
              </a:defRPr>
            </a:lvl3pPr>
            <a:lvl4pPr marL="1600200" indent="-228600">
              <a:lnSpc>
                <a:spcPts val="1800"/>
              </a:lnSpc>
              <a:buFont typeface="Arial" pitchFamily="34" charset="0"/>
              <a:buChar char="•"/>
              <a:defRPr sz="1800">
                <a:solidFill>
                  <a:srgbClr val="00587C"/>
                </a:solidFill>
                <a:latin typeface="+mj-lt"/>
              </a:defRPr>
            </a:lvl4pPr>
            <a:lvl5pPr marL="2057400" indent="-228600">
              <a:lnSpc>
                <a:spcPts val="1800"/>
              </a:lnSpc>
              <a:buFont typeface="Calibri" pitchFamily="34" charset="0"/>
              <a:buChar char="–"/>
              <a:defRPr sz="1800">
                <a:solidFill>
                  <a:srgbClr val="00587C"/>
                </a:solidFill>
                <a:latin typeface="+mj-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6299201" y="1798646"/>
            <a:ext cx="5283199" cy="639762"/>
          </a:xfrm>
          <a:prstGeom prst="rect">
            <a:avLst/>
          </a:prstGeom>
        </p:spPr>
        <p:txBody>
          <a:bodyPr anchor="b"/>
          <a:lstStyle>
            <a:lvl1pPr marL="0" indent="0">
              <a:buNone/>
              <a:defRPr sz="2400" b="1" spc="100" baseline="0">
                <a:solidFill>
                  <a:srgbClr val="00587C"/>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Content Placeholder 2"/>
          <p:cNvSpPr>
            <a:spLocks noGrp="1"/>
          </p:cNvSpPr>
          <p:nvPr>
            <p:ph sz="half" idx="14"/>
          </p:nvPr>
        </p:nvSpPr>
        <p:spPr>
          <a:xfrm>
            <a:off x="6299200" y="2526773"/>
            <a:ext cx="5283200" cy="3201167"/>
          </a:xfrm>
          <a:prstGeom prst="rect">
            <a:avLst/>
          </a:prstGeom>
        </p:spPr>
        <p:txBody>
          <a:bodyPr>
            <a:normAutofit/>
          </a:bodyPr>
          <a:lstStyle>
            <a:lvl1pPr>
              <a:lnSpc>
                <a:spcPts val="2800"/>
              </a:lnSpc>
              <a:defRPr sz="2400" spc="100" baseline="0">
                <a:solidFill>
                  <a:srgbClr val="00587C"/>
                </a:solidFill>
                <a:latin typeface="+mj-lt"/>
              </a:defRPr>
            </a:lvl1pPr>
            <a:lvl2pPr marL="742950" indent="-285750">
              <a:lnSpc>
                <a:spcPts val="2400"/>
              </a:lnSpc>
              <a:buFont typeface="Calibri" pitchFamily="34" charset="0"/>
              <a:buChar char="–"/>
              <a:defRPr sz="1800" spc="100" baseline="0">
                <a:solidFill>
                  <a:srgbClr val="00587C"/>
                </a:solidFill>
                <a:latin typeface="+mj-lt"/>
              </a:defRPr>
            </a:lvl2pPr>
            <a:lvl3pPr marL="1143000" indent="-228600">
              <a:lnSpc>
                <a:spcPts val="2000"/>
              </a:lnSpc>
              <a:buFont typeface="Wingdings" pitchFamily="2" charset="2"/>
              <a:buChar char="§"/>
              <a:defRPr sz="1800" spc="100" baseline="0">
                <a:solidFill>
                  <a:srgbClr val="00587C"/>
                </a:solidFill>
                <a:latin typeface="+mj-lt"/>
              </a:defRPr>
            </a:lvl3pPr>
            <a:lvl4pPr marL="1600200" indent="-228600">
              <a:lnSpc>
                <a:spcPts val="1800"/>
              </a:lnSpc>
              <a:buFont typeface="Arial" pitchFamily="34" charset="0"/>
              <a:buChar char="•"/>
              <a:defRPr sz="1800">
                <a:solidFill>
                  <a:srgbClr val="00587C"/>
                </a:solidFill>
                <a:latin typeface="+mj-lt"/>
              </a:defRPr>
            </a:lvl4pPr>
            <a:lvl5pPr marL="2057400" indent="-228600">
              <a:lnSpc>
                <a:spcPts val="1800"/>
              </a:lnSpc>
              <a:buFont typeface="Calibri" pitchFamily="34" charset="0"/>
              <a:buChar char="–"/>
              <a:defRPr sz="1800">
                <a:solidFill>
                  <a:srgbClr val="00587C"/>
                </a:solidFill>
                <a:latin typeface="+mj-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13" name="Rectangle 12" descr="Rectangle header."/>
          <p:cNvSpPr/>
          <p:nvPr userDrawn="1"/>
        </p:nvSpPr>
        <p:spPr>
          <a:xfrm>
            <a:off x="0" y="-42334"/>
            <a:ext cx="12192000" cy="821267"/>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130262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95600" y="381000"/>
            <a:ext cx="8686799" cy="1143000"/>
          </a:xfrm>
        </p:spPr>
        <p:txBody>
          <a:bodyPr/>
          <a:lstStyle>
            <a:lvl1pPr>
              <a:defRPr kern="3000" spc="150" baseline="0">
                <a:solidFill>
                  <a:srgbClr val="00587C"/>
                </a:solidFill>
              </a:defRPr>
            </a:lvl1pPr>
          </a:lstStyle>
          <a:p>
            <a:r>
              <a:rPr lang="en-US" dirty="0"/>
              <a:t>Break</a:t>
            </a:r>
          </a:p>
        </p:txBody>
      </p:sp>
      <p:sp>
        <p:nvSpPr>
          <p:cNvPr id="3" name="Rectangle 2" descr="Rectangle sidebar."/>
          <p:cNvSpPr/>
          <p:nvPr userDrawn="1"/>
        </p:nvSpPr>
        <p:spPr>
          <a:xfrm>
            <a:off x="0" y="-8467"/>
            <a:ext cx="2455333" cy="6858000"/>
          </a:xfrm>
          <a:prstGeom prst="rect">
            <a:avLst/>
          </a:prstGeom>
          <a:solidFill>
            <a:srgbClr val="00587C"/>
          </a:solidFill>
          <a:ln>
            <a:solidFill>
              <a:srgbClr val="0058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87C"/>
              </a:solidFill>
            </a:endParaRPr>
          </a:p>
        </p:txBody>
      </p:sp>
      <p:sp>
        <p:nvSpPr>
          <p:cNvPr id="9" name="Text Placeholder 8"/>
          <p:cNvSpPr>
            <a:spLocks noGrp="1"/>
          </p:cNvSpPr>
          <p:nvPr>
            <p:ph type="body" sz="quarter" idx="10"/>
          </p:nvPr>
        </p:nvSpPr>
        <p:spPr>
          <a:xfrm>
            <a:off x="2895600" y="1905000"/>
            <a:ext cx="8755063" cy="3771181"/>
          </a:xfrm>
          <a:prstGeom prst="rect">
            <a:avLst/>
          </a:prstGeom>
        </p:spPr>
        <p:txBody>
          <a:bodyPr/>
          <a:lstStyle>
            <a:lvl1pPr>
              <a:defRPr kern="3000" spc="150" baseline="0">
                <a:solidFill>
                  <a:srgbClr val="00587C"/>
                </a:solidFill>
                <a:latin typeface="+mj-lt"/>
              </a:defRPr>
            </a:lvl1pPr>
            <a:lvl2pPr>
              <a:defRPr sz="2400" spc="100" baseline="0">
                <a:solidFill>
                  <a:srgbClr val="00587C"/>
                </a:solidFill>
                <a:latin typeface="+mj-lt"/>
              </a:defRPr>
            </a:lvl2pPr>
            <a:lvl3pPr>
              <a:defRPr sz="1800" spc="100" baseline="0">
                <a:solidFill>
                  <a:srgbClr val="00587C"/>
                </a:solidFill>
                <a:latin typeface="+mj-lt"/>
              </a:defRPr>
            </a:lvl3pPr>
            <a:lvl4pPr>
              <a:defRPr sz="1800" spc="100" baseline="0">
                <a:solidFill>
                  <a:srgbClr val="00587C"/>
                </a:solidFill>
                <a:latin typeface="+mj-lt"/>
              </a:defRPr>
            </a:lvl4pPr>
            <a:lvl5pPr>
              <a:defRPr>
                <a:solidFill>
                  <a:srgbClr val="00587C"/>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6"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148345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1075266" y="660400"/>
            <a:ext cx="10507133" cy="863600"/>
          </a:xfrm>
          <a:prstGeom prst="rect">
            <a:avLst/>
          </a:prstGeom>
        </p:spPr>
        <p:txBody>
          <a:bodyPr/>
          <a:lstStyle>
            <a:lvl1pPr algn="l">
              <a:lnSpc>
                <a:spcPts val="4500"/>
              </a:lnSpc>
              <a:defRPr kern="3000" spc="150" baseline="0">
                <a:solidFill>
                  <a:schemeClr val="bg1"/>
                </a:solidFill>
                <a:effectLst/>
                <a:latin typeface="+mj-lt"/>
                <a:cs typeface="Arial" pitchFamily="34" charset="0"/>
              </a:defRPr>
            </a:lvl1pPr>
          </a:lstStyle>
          <a:p>
            <a:endParaRPr lang="en-US" dirty="0"/>
          </a:p>
        </p:txBody>
      </p:sp>
      <p:sp>
        <p:nvSpPr>
          <p:cNvPr id="4" name="Rectangle 3" descr="This is a rectangle sidebar."/>
          <p:cNvSpPr/>
          <p:nvPr userDrawn="1"/>
        </p:nvSpPr>
        <p:spPr>
          <a:xfrm>
            <a:off x="0"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able Placeholder 4"/>
          <p:cNvSpPr>
            <a:spLocks noGrp="1"/>
          </p:cNvSpPr>
          <p:nvPr>
            <p:ph type="tbl" sz="quarter" idx="10"/>
          </p:nvPr>
        </p:nvSpPr>
        <p:spPr>
          <a:xfrm>
            <a:off x="1074738" y="1800226"/>
            <a:ext cx="10507662" cy="3910462"/>
          </a:xfrm>
          <a:prstGeom prst="rect">
            <a:avLst/>
          </a:prstGeom>
        </p:spPr>
        <p:txBody>
          <a:bodyPr/>
          <a:lstStyle>
            <a:lvl1pPr>
              <a:defRPr sz="2400" spc="100" baseline="0">
                <a:solidFill>
                  <a:srgbClr val="00587C"/>
                </a:solidFill>
                <a:latin typeface="+mj-lt"/>
              </a:defRPr>
            </a:lvl1pPr>
          </a:lstStyle>
          <a:p>
            <a:endParaRPr lang="en-US" dirty="0"/>
          </a:p>
        </p:txBody>
      </p:sp>
      <p:pic>
        <p:nvPicPr>
          <p:cNvPr id="7"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370331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a:xfrm>
            <a:off x="1075266" y="660400"/>
            <a:ext cx="10507133" cy="863600"/>
          </a:xfrm>
          <a:prstGeom prst="rect">
            <a:avLst/>
          </a:prstGeom>
        </p:spPr>
        <p:txBody>
          <a:bodyPr/>
          <a:lstStyle>
            <a:lvl1pPr algn="l">
              <a:lnSpc>
                <a:spcPts val="4500"/>
              </a:lnSpc>
              <a:defRPr kern="3000" spc="150" baseline="0">
                <a:solidFill>
                  <a:schemeClr val="bg1"/>
                </a:solidFill>
                <a:effectLst/>
                <a:latin typeface="+mj-lt"/>
                <a:cs typeface="Arial" pitchFamily="34" charset="0"/>
              </a:defRPr>
            </a:lvl1pPr>
          </a:lstStyle>
          <a:p>
            <a:endParaRPr lang="en-US" dirty="0"/>
          </a:p>
        </p:txBody>
      </p:sp>
      <p:sp>
        <p:nvSpPr>
          <p:cNvPr id="4" name="Rectangle 3" descr="This is a rectangle sidebar."/>
          <p:cNvSpPr/>
          <p:nvPr userDrawn="1"/>
        </p:nvSpPr>
        <p:spPr>
          <a:xfrm>
            <a:off x="0"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hart Placeholder 6"/>
          <p:cNvSpPr>
            <a:spLocks noGrp="1"/>
          </p:cNvSpPr>
          <p:nvPr>
            <p:ph type="chart" sz="quarter" idx="10"/>
          </p:nvPr>
        </p:nvSpPr>
        <p:spPr>
          <a:xfrm>
            <a:off x="1074738" y="1803400"/>
            <a:ext cx="10507662" cy="3854450"/>
          </a:xfrm>
          <a:prstGeom prst="rect">
            <a:avLst/>
          </a:prstGeom>
        </p:spPr>
        <p:txBody>
          <a:bodyPr/>
          <a:lstStyle>
            <a:lvl1pPr>
              <a:defRPr>
                <a:solidFill>
                  <a:srgbClr val="00587C"/>
                </a:solidFill>
              </a:defRPr>
            </a:lvl1pPr>
          </a:lstStyle>
          <a:p>
            <a:endParaRPr lang="en-US" dirty="0"/>
          </a:p>
        </p:txBody>
      </p:sp>
      <p:pic>
        <p:nvPicPr>
          <p:cNvPr id="8"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338326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Image, Solid Left">
    <p:spTree>
      <p:nvGrpSpPr>
        <p:cNvPr id="1" name=""/>
        <p:cNvGrpSpPr/>
        <p:nvPr/>
      </p:nvGrpSpPr>
      <p:grpSpPr>
        <a:xfrm>
          <a:off x="0" y="0"/>
          <a:ext cx="0" cy="0"/>
          <a:chOff x="0" y="0"/>
          <a:chExt cx="0" cy="0"/>
        </a:xfrm>
      </p:grpSpPr>
      <p:sp>
        <p:nvSpPr>
          <p:cNvPr id="7" name="Rectangle 6" descr="This is a rectangle sidebar."/>
          <p:cNvSpPr/>
          <p:nvPr userDrawn="1"/>
        </p:nvSpPr>
        <p:spPr>
          <a:xfrm>
            <a:off x="0"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p:cNvSpPr>
            <a:spLocks noGrp="1"/>
          </p:cNvSpPr>
          <p:nvPr>
            <p:ph type="title"/>
          </p:nvPr>
        </p:nvSpPr>
        <p:spPr>
          <a:xfrm>
            <a:off x="1075266" y="660400"/>
            <a:ext cx="10507133" cy="863600"/>
          </a:xfrm>
          <a:prstGeom prst="rect">
            <a:avLst/>
          </a:prstGeom>
        </p:spPr>
        <p:txBody>
          <a:bodyPr/>
          <a:lstStyle>
            <a:lvl1pPr algn="l">
              <a:lnSpc>
                <a:spcPts val="4500"/>
              </a:lnSpc>
              <a:defRPr kern="3000" spc="150" baseline="0">
                <a:solidFill>
                  <a:schemeClr val="bg1"/>
                </a:solidFill>
                <a:effectLst/>
                <a:latin typeface="+mj-lt"/>
                <a:cs typeface="Arial" pitchFamily="34" charset="0"/>
              </a:defRPr>
            </a:lvl1pPr>
          </a:lstStyle>
          <a:p>
            <a:endParaRPr lang="en-US" dirty="0"/>
          </a:p>
        </p:txBody>
      </p:sp>
      <p:sp>
        <p:nvSpPr>
          <p:cNvPr id="3" name="Picture Placeholder 2"/>
          <p:cNvSpPr>
            <a:spLocks noGrp="1"/>
          </p:cNvSpPr>
          <p:nvPr>
            <p:ph type="pic" sz="quarter" idx="10"/>
          </p:nvPr>
        </p:nvSpPr>
        <p:spPr>
          <a:xfrm>
            <a:off x="1074738" y="1785939"/>
            <a:ext cx="10507662" cy="3956836"/>
          </a:xfrm>
          <a:prstGeom prst="rect">
            <a:avLst/>
          </a:prstGeom>
        </p:spPr>
        <p:txBody>
          <a:bodyPr/>
          <a:lstStyle>
            <a:lvl1pPr>
              <a:defRPr>
                <a:solidFill>
                  <a:srgbClr val="00587C"/>
                </a:solidFill>
              </a:defRPr>
            </a:lvl1pPr>
          </a:lstStyle>
          <a:p>
            <a:endParaRPr lang="en-US" dirty="0"/>
          </a:p>
        </p:txBody>
      </p:sp>
      <p:pic>
        <p:nvPicPr>
          <p:cNvPr id="9"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52622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00587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7933" y="4732866"/>
            <a:ext cx="8221134" cy="634471"/>
          </a:xfrm>
          <a:prstGeom prst="rect">
            <a:avLst/>
          </a:prstGeom>
        </p:spPr>
        <p:txBody>
          <a:bodyPr anchor="b"/>
          <a:lstStyle>
            <a:lvl1pPr algn="l">
              <a:defRPr sz="2000" b="0">
                <a:solidFill>
                  <a:schemeClr val="bg2"/>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397933" y="545042"/>
            <a:ext cx="8221134" cy="4114800"/>
          </a:xfrm>
          <a:prstGeom prst="rect">
            <a:avLst/>
          </a:prstGeom>
        </p:spPr>
        <p:txBody>
          <a:bodyPr/>
          <a:lstStyle>
            <a:lvl1pPr marL="0" indent="0">
              <a:buNone/>
              <a:defRPr sz="3200">
                <a:solidFill>
                  <a:schemeClr val="bg2"/>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397933" y="5440362"/>
            <a:ext cx="8221134" cy="782687"/>
          </a:xfrm>
          <a:prstGeom prst="rect">
            <a:avLst/>
          </a:prstGeom>
        </p:spPr>
        <p:txBody>
          <a:bodyPr/>
          <a:lstStyle>
            <a:lvl1pPr marL="0" indent="0">
              <a:buNone/>
              <a:defRPr sz="1400">
                <a:solidFill>
                  <a:schemeClr val="bg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81152" y="5640657"/>
            <a:ext cx="1824222" cy="988759"/>
          </a:xfrm>
          <a:prstGeom prst="rect">
            <a:avLst/>
          </a:prstGeom>
        </p:spPr>
      </p:pic>
      <p:sp>
        <p:nvSpPr>
          <p:cNvPr id="7" name="Google Shape;40;p9"/>
          <p:cNvSpPr txBox="1">
            <a:spLocks noGrp="1"/>
          </p:cNvSpPr>
          <p:nvPr>
            <p:ph type="sldNum" idx="12"/>
          </p:nvPr>
        </p:nvSpPr>
        <p:spPr>
          <a:xfrm>
            <a:off x="11383943" y="6026250"/>
            <a:ext cx="563382" cy="393600"/>
          </a:xfrm>
          <a:prstGeom prst="rect">
            <a:avLst/>
          </a:prstGeom>
        </p:spPr>
        <p:txBody>
          <a:bodyPr spcFirstLastPara="1" wrap="square" lIns="91425" tIns="91425" rIns="91425" bIns="91425" anchor="ctr" anchorCtr="0">
            <a:noAutofit/>
          </a:bodyPr>
          <a:lstStyle>
            <a:lvl1pPr lvl="0">
              <a:buNone/>
              <a:defRPr>
                <a:solidFill>
                  <a:schemeClr val="bg1"/>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99638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6770" y="2565400"/>
            <a:ext cx="10497083" cy="863600"/>
          </a:xfrm>
          <a:prstGeom prst="rect">
            <a:avLst/>
          </a:prstGeom>
        </p:spPr>
        <p:txBody>
          <a:bodyPr/>
          <a:lstStyle>
            <a:lvl1pPr algn="l">
              <a:lnSpc>
                <a:spcPts val="4500"/>
              </a:lnSpc>
              <a:defRPr kern="3000" spc="150" baseline="0">
                <a:solidFill>
                  <a:schemeClr val="bg1"/>
                </a:solidFill>
                <a:effectLst/>
                <a:latin typeface="+mj-lt"/>
                <a:cs typeface="Arial" pitchFamily="34" charset="0"/>
              </a:defRPr>
            </a:lvl1pPr>
          </a:lstStyle>
          <a:p>
            <a:r>
              <a:rPr lang="en-US" dirty="0"/>
              <a:t>Thank You</a:t>
            </a:r>
          </a:p>
        </p:txBody>
      </p:sp>
      <p:sp>
        <p:nvSpPr>
          <p:cNvPr id="4" name="Rectangle 3" descr="This is a rectangle sidebar."/>
          <p:cNvSpPr/>
          <p:nvPr userDrawn="1"/>
        </p:nvSpPr>
        <p:spPr>
          <a:xfrm>
            <a:off x="0"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8422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736600" y="812800"/>
            <a:ext cx="10168467" cy="908594"/>
          </a:xfrm>
          <a:prstGeom prst="rect">
            <a:avLst/>
          </a:prstGeom>
        </p:spPr>
        <p:txBody>
          <a:bodyPr/>
          <a:lstStyle>
            <a:lvl1pPr algn="l">
              <a:lnSpc>
                <a:spcPts val="4500"/>
              </a:lnSpc>
              <a:defRPr kern="3000" spc="150" baseline="0">
                <a:solidFill>
                  <a:srgbClr val="00587C"/>
                </a:solidFill>
                <a:effectLst/>
                <a:latin typeface="+mj-lt"/>
              </a:defRPr>
            </a:lvl1pPr>
          </a:lstStyle>
          <a:p>
            <a:r>
              <a:rPr lang="en-US" dirty="0"/>
              <a:t>Contact Information</a:t>
            </a:r>
          </a:p>
        </p:txBody>
      </p:sp>
      <p:sp>
        <p:nvSpPr>
          <p:cNvPr id="6" name="Content Placeholder"/>
          <p:cNvSpPr>
            <a:spLocks noGrp="1"/>
          </p:cNvSpPr>
          <p:nvPr>
            <p:ph idx="1"/>
          </p:nvPr>
        </p:nvSpPr>
        <p:spPr>
          <a:xfrm>
            <a:off x="736600" y="1803400"/>
            <a:ext cx="10168467" cy="3915913"/>
          </a:xfrm>
          <a:prstGeom prst="rect">
            <a:avLst/>
          </a:prstGeom>
        </p:spPr>
        <p:txBody>
          <a:bodyPr>
            <a:normAutofit/>
          </a:bodyPr>
          <a:lstStyle>
            <a:lvl1pPr marL="514350" indent="-514350">
              <a:lnSpc>
                <a:spcPts val="3200"/>
              </a:lnSpc>
              <a:spcBef>
                <a:spcPts val="1200"/>
              </a:spcBef>
              <a:buFont typeface="+mj-lt"/>
              <a:buAutoNum type="arabicPeriod"/>
              <a:defRPr sz="2400" spc="100" baseline="0">
                <a:solidFill>
                  <a:srgbClr val="00587C"/>
                </a:solidFill>
                <a:latin typeface="+mj-lt"/>
              </a:defRPr>
            </a:lvl1pPr>
            <a:lvl2pPr marL="971550" indent="-514350">
              <a:lnSpc>
                <a:spcPts val="2800"/>
              </a:lnSpc>
              <a:buFont typeface="Arial" pitchFamily="34" charset="0"/>
              <a:buChar char="•"/>
              <a:defRPr sz="1800" spc="100" baseline="0">
                <a:solidFill>
                  <a:srgbClr val="00587C"/>
                </a:solidFill>
                <a:latin typeface="+mj-lt"/>
              </a:defRPr>
            </a:lvl2pPr>
            <a:lvl3pPr marL="1371600" indent="-457200">
              <a:lnSpc>
                <a:spcPts val="2400"/>
              </a:lnSpc>
              <a:buFont typeface="Calibri" pitchFamily="34" charset="0"/>
              <a:buChar char="–"/>
              <a:defRPr sz="1600" spc="100" baseline="0">
                <a:solidFill>
                  <a:srgbClr val="00587C"/>
                </a:solidFill>
                <a:latin typeface="+mj-lt"/>
              </a:defRPr>
            </a:lvl3pPr>
            <a:lvl4pPr marL="1828800" indent="-457200">
              <a:lnSpc>
                <a:spcPts val="2000"/>
              </a:lnSpc>
              <a:buFont typeface="Wingdings" pitchFamily="2" charset="2"/>
              <a:buChar char="§"/>
              <a:defRPr>
                <a:solidFill>
                  <a:srgbClr val="00587C"/>
                </a:solidFill>
                <a:latin typeface="+mj-lt"/>
              </a:defRPr>
            </a:lvl4pPr>
            <a:lvl5pPr marL="2286000" indent="-457200">
              <a:lnSpc>
                <a:spcPts val="2000"/>
              </a:lnSpc>
              <a:buFont typeface="Arial" pitchFamily="34" charset="0"/>
              <a:buChar char="•"/>
              <a:defRPr>
                <a:solidFill>
                  <a:srgbClr val="00587C"/>
                </a:solidFill>
                <a:latin typeface="+mj-lt"/>
              </a:defRPr>
            </a:lvl5pPr>
          </a:lstStyle>
          <a:p>
            <a:pPr lvl="0"/>
            <a:r>
              <a:rPr lang="en-US" dirty="0"/>
              <a:t>Click to edit Master text styles</a:t>
            </a:r>
          </a:p>
          <a:p>
            <a:pPr lvl="1"/>
            <a:r>
              <a:rPr lang="en-US" dirty="0"/>
              <a:t>Second level</a:t>
            </a:r>
          </a:p>
          <a:p>
            <a:pPr lvl="2"/>
            <a:r>
              <a:rPr lang="en-US" dirty="0"/>
              <a:t>Third level</a:t>
            </a:r>
          </a:p>
        </p:txBody>
      </p:sp>
      <p:sp>
        <p:nvSpPr>
          <p:cNvPr id="8" name="Rectangle" descr="This is a rectangle sidebar."/>
          <p:cNvSpPr/>
          <p:nvPr userDrawn="1"/>
        </p:nvSpPr>
        <p:spPr>
          <a:xfrm>
            <a:off x="11455401" y="0"/>
            <a:ext cx="736599" cy="6858000"/>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250581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DA/EEO Statement">
    <p:spTree>
      <p:nvGrpSpPr>
        <p:cNvPr id="1" name=""/>
        <p:cNvGrpSpPr/>
        <p:nvPr/>
      </p:nvGrpSpPr>
      <p:grpSpPr>
        <a:xfrm>
          <a:off x="0" y="0"/>
          <a:ext cx="0" cy="0"/>
          <a:chOff x="0" y="0"/>
          <a:chExt cx="0" cy="0"/>
        </a:xfrm>
      </p:grpSpPr>
      <p:sp>
        <p:nvSpPr>
          <p:cNvPr id="4" name="Rectangle 3" descr="Rectangle header."/>
          <p:cNvSpPr/>
          <p:nvPr userDrawn="1"/>
        </p:nvSpPr>
        <p:spPr>
          <a:xfrm>
            <a:off x="0" y="0"/>
            <a:ext cx="12192000" cy="821267"/>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title" hasCustomPrompt="1"/>
          </p:nvPr>
        </p:nvSpPr>
        <p:spPr>
          <a:xfrm>
            <a:off x="673100" y="2845751"/>
            <a:ext cx="10845800" cy="1427146"/>
          </a:xfrm>
          <a:prstGeom prst="rect">
            <a:avLst/>
          </a:prstGeom>
        </p:spPr>
        <p:txBody>
          <a:bodyPr/>
          <a:lstStyle>
            <a:lvl1pPr algn="l">
              <a:lnSpc>
                <a:spcPts val="4500"/>
              </a:lnSpc>
              <a:defRPr sz="4400" kern="3000" spc="150" baseline="0">
                <a:solidFill>
                  <a:srgbClr val="00587C"/>
                </a:solidFill>
                <a:effectLst/>
                <a:latin typeface="+mj-lt"/>
              </a:defRPr>
            </a:lvl1pPr>
          </a:lstStyle>
          <a:p>
            <a:pPr>
              <a:lnSpc>
                <a:spcPct val="118000"/>
              </a:lnSpc>
            </a:pPr>
            <a:r>
              <a:rPr lang="en-US" sz="2400" spc="100" dirty="0">
                <a:solidFill>
                  <a:srgbClr val="00587C"/>
                </a:solidFill>
                <a:latin typeface="+mj-lt"/>
              </a:rPr>
              <a:t>The EDD is an equal opportunity employer/program. Auxiliary </a:t>
            </a:r>
            <a:br>
              <a:rPr lang="en-US" sz="2400" spc="100" dirty="0">
                <a:solidFill>
                  <a:srgbClr val="00587C"/>
                </a:solidFill>
                <a:latin typeface="+mj-lt"/>
              </a:rPr>
            </a:br>
            <a:r>
              <a:rPr lang="en-US" sz="2400" spc="100" dirty="0">
                <a:solidFill>
                  <a:srgbClr val="00587C"/>
                </a:solidFill>
                <a:latin typeface="+mj-lt"/>
              </a:rPr>
              <a:t>aids and services are available upon request to individuals with disabilities. </a:t>
            </a:r>
          </a:p>
        </p:txBody>
      </p:sp>
      <p:pic>
        <p:nvPicPr>
          <p:cNvPr id="7" name="logo" descr="This is an image of the State of California Employment Development Department logo." titl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65680" y="5826510"/>
            <a:ext cx="1739387" cy="635436"/>
          </a:xfrm>
          <a:prstGeom prst="rect">
            <a:avLst/>
          </a:prstGeom>
        </p:spPr>
      </p:pic>
    </p:spTree>
    <p:extLst>
      <p:ext uri="{BB962C8B-B14F-4D97-AF65-F5344CB8AC3E}">
        <p14:creationId xmlns:p14="http://schemas.microsoft.com/office/powerpoint/2010/main" val="287724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8" name="Rectangle 7" descr="Rectangle background."/>
          <p:cNvSpPr/>
          <p:nvPr userDrawn="1"/>
        </p:nvSpPr>
        <p:spPr>
          <a:xfrm>
            <a:off x="0" y="-42334"/>
            <a:ext cx="12192000" cy="6900334"/>
          </a:xfrm>
          <a:prstGeom prst="rect">
            <a:avLst/>
          </a:prstGeom>
          <a:solidFill>
            <a:srgbClr val="005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39739" y="195209"/>
            <a:ext cx="10828962" cy="986319"/>
          </a:xfrm>
          <a:prstGeom prst="rect">
            <a:avLst/>
          </a:prstGeom>
        </p:spPr>
        <p:txBody>
          <a:bodyPr anchor="b">
            <a:normAutofit/>
          </a:bodyPr>
          <a:lstStyle>
            <a:lvl1pPr algn="l">
              <a:defRPr sz="4400" b="0" spc="100" baseline="0">
                <a:solidFill>
                  <a:schemeClr val="bg2"/>
                </a:solidFill>
                <a:latin typeface="+mj-lt"/>
              </a:defRPr>
            </a:lvl1pPr>
          </a:lstStyle>
          <a:p>
            <a:r>
              <a:rPr lang="en-US" dirty="0"/>
              <a:t>Click to edit Master title style</a:t>
            </a:r>
          </a:p>
        </p:txBody>
      </p:sp>
    </p:spTree>
    <p:extLst>
      <p:ext uri="{BB962C8B-B14F-4D97-AF65-F5344CB8AC3E}">
        <p14:creationId xmlns:p14="http://schemas.microsoft.com/office/powerpoint/2010/main" val="20033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FD22-6C57-A18D-A399-97F69041544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5F5B61-59C6-BEFC-FE04-FF3C25EFFEE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594C5F-0A9A-64E9-321E-063FBFC24AB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A0959A0-8275-FA01-B68F-529B8CBB774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8A90C25-776C-540F-1208-C27E3170B191}"/>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2676854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064C-26C4-DFDA-DD97-EE5880FA94E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257E0F4-D816-BAA0-9F6C-96D93F86789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0D4579-3C1A-EB09-4364-213E333C886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19446B5-6CAC-2883-37D4-3AE8B23B5D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A877F2-3CA7-F512-9333-D41D70FAD83F}"/>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2765335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81B77-C6C7-592B-D4A6-80AD5FE75B6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2AF95D-CEF1-9DDB-4E0D-A6F2CED04FC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DADB8E-AD13-EDF8-A6EE-EAA6D0A5C3C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7682BA2-3CEC-442C-CE75-ADFB1EAE9CF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E59E28E-4591-6E0A-77A8-93AD5AA63503}"/>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216833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F962-32F4-49AE-23E8-EF66E29575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EF2CDBE-859B-5A4A-C52A-C412F6E2121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0F7B83-3E26-37DA-754A-F6A57C8985A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B4BFC2-9FD7-6352-91A8-23A40997DF0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D7DAEE2-3775-8F63-49FB-05481213B8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0B46037-4886-693A-F68D-26FB9DB5621A}"/>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3633508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33DE9-075D-2670-699D-A0657858352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D211B14-E351-5EDB-93EC-4B3093D12A4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898D6F-B5CA-2B64-EA5C-7EA489230B4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41F39B-4A7E-6DF5-B6F8-9F96F678535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6558EC-18D2-DE88-1274-57AC8E17827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1D88D4-AC32-254A-DA57-950931D42C8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2547C176-7094-DA6E-1187-735E1B557D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1012BC3-6437-DF0B-CF07-CD647F8F4932}"/>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1246949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A1FDA-9CB7-86F7-A4B5-F10E4A53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9B27D0D-057F-519B-7D1F-BB40E816E7E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A71B6C6-6895-CFDC-B1A3-D2F8BCA084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5744AA2-CF18-CAE0-4204-74D858DCDE6A}"/>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2600824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3DC0A-ACF9-EB88-F310-8266B599682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89EB6262-1638-1CA0-80C7-4326BC32B6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9DB75E5-E912-F44C-2103-3DC1AF5023F5}"/>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4270105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3DDD6-AE7E-F036-2A24-D8761223ED9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7EA7F5-B9F5-11A9-160B-42378A9845C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56085-F53B-69D3-3313-9F8E83CB70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58BD0E-41A5-C7C3-2E98-B7F5B644E09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196A085-34EF-0734-9DE0-C15484E9620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9CCD63A-B5B9-4F37-BD82-4C25468B81A4}"/>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3833821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E63D-66F1-CFB3-4FBC-4BE2A78BB04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DFBCD4-B59D-C7C7-6800-C26CC0B29F5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AFD2D-DF0D-235C-B6C5-3D3CF71464F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4B439F-77B6-ED93-C177-FE7D78964B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4D425FE0-CDE6-017F-ECFC-6179173A82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8CFFF4-348A-5834-3BE3-698607648FAE}"/>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791073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3DA2-E234-4889-F0B4-2F0C750DA9E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E304B4-13AC-4CA1-20B7-FF1533AC557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AF0F4-8CA6-5DA4-BBDC-5DD250813C5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18986D9-D748-41E5-EE4B-856A7EFFA2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5AAB1F-D5E7-1B52-D54E-FF0C24B6D610}"/>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1933653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172346-E1FC-49E0-CC7F-5D1FF6D59B3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8A40A8-198C-35C4-49AE-AD25C609849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8EACC-7AB8-CBDD-3D4D-64AAB9185E9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21E34F2-0235-D756-6EDE-1FCD95B802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A7FB5C-8991-6E48-315D-437A335332F9}"/>
              </a:ext>
            </a:extLst>
          </p:cNvPr>
          <p:cNvSpPr>
            <a:spLocks noGrp="1"/>
          </p:cNvSpPr>
          <p:nvPr>
            <p:ph type="sldNum" sz="quarter" idx="12"/>
          </p:nvPr>
        </p:nvSpPr>
        <p:spPr>
          <a:xfrm>
            <a:off x="8610600" y="6356350"/>
            <a:ext cx="2743200" cy="365125"/>
          </a:xfrm>
          <a:prstGeom prst="rect">
            <a:avLst/>
          </a:prstGeom>
        </p:spPr>
        <p:txBody>
          <a:bodyPr/>
          <a:lstStyle/>
          <a:p>
            <a:fld id="{4F3EA254-383F-4BD0-8518-111649C35FE9}" type="slidenum">
              <a:rPr lang="en-US" smtClean="0"/>
              <a:t>‹#›</a:t>
            </a:fld>
            <a:endParaRPr lang="en-US"/>
          </a:p>
        </p:txBody>
      </p:sp>
    </p:spTree>
    <p:extLst>
      <p:ext uri="{BB962C8B-B14F-4D97-AF65-F5344CB8AC3E}">
        <p14:creationId xmlns:p14="http://schemas.microsoft.com/office/powerpoint/2010/main" val="10093785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Freeform 6"/>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600201"/>
            <a:ext cx="103632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10" name="Freeform 9"/>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4" name="Date Placeholder 3"/>
          <p:cNvSpPr>
            <a:spLocks noGrp="1"/>
          </p:cNvSpPr>
          <p:nvPr>
            <p:ph type="dt" sz="half" idx="10"/>
          </p:nvPr>
        </p:nvSpPr>
        <p:spPr/>
        <p:txBody>
          <a:bodyPr/>
          <a:lstStyle/>
          <a:p>
            <a:fld id="{78D6E20A-CEF6-4F58-A826-577CDBD37AD0}" type="datetimeFigureOut">
              <a:rPr lang="en-US" smtClean="0"/>
              <a:pPr/>
              <a:t>8/29/2025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223571-49C4-459D-BFB2-AD3C679C57E6}" type="slidenum">
              <a:rPr lang="en-US" smtClean="0"/>
              <a:pPr/>
              <a:t>‹#›</a:t>
            </a:fld>
            <a:endParaRPr lang="en-US" dirty="0"/>
          </a:p>
        </p:txBody>
      </p:sp>
    </p:spTree>
    <p:extLst>
      <p:ext uri="{BB962C8B-B14F-4D97-AF65-F5344CB8AC3E}">
        <p14:creationId xmlns:p14="http://schemas.microsoft.com/office/powerpoint/2010/main" val="335119547"/>
      </p:ext>
    </p:extLst>
  </p:cSld>
  <p:clrMapOvr>
    <a:masterClrMapping/>
  </p:clrMapOvr>
  <mc:AlternateContent xmlns:mc="http://schemas.openxmlformats.org/markup-compatibility/2006" xmlns:p14="http://schemas.microsoft.com/office/powerpoint/2010/main">
    <mc:Choice Requires="p14">
      <p:transition spd="slow" p14:dur="1200" advClick="0" advTm="20000">
        <p14:prism/>
      </p:transition>
    </mc:Choice>
    <mc:Fallback xmlns="">
      <p:transition spd="slow" advClick="0" advTm="20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40E7-B1E7-4D70-8DF5-9C2641E5050D}"/>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F6C2A3F-0489-49DF-8F63-9F098B55BF62}"/>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626771D-A61D-4750-8CF1-753EE3736B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2F43ED-FF74-4A9E-98DE-823D0647622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8/29/2025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C8D17FB-0617-4C40-81CF-642C66A0EA3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6A3860A-BCC4-4EC0-9A28-D767C64BA3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7139FF-B87F-4D73-A44E-BEA58A2FAAE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4882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Palatino Linotype"/>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Palatino Linotype"/>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297288-D590-4872-B585-B8A95127A0BD}" type="slidenum">
              <a:rPr kumimoji="0" lang="en-US" sz="1200" b="0" i="0" u="none" strike="noStrike" kern="1200" cap="none" spc="0" normalizeH="0" baseline="0" noProof="0" smtClean="0">
                <a:ln>
                  <a:noFill/>
                </a:ln>
                <a:solidFill>
                  <a:prstClr val="black">
                    <a:tint val="75000"/>
                  </a:prstClr>
                </a:solidFill>
                <a:effectLst/>
                <a:uLnTx/>
                <a:uFillTx/>
                <a:latin typeface="Palatino Linotyp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Palatino Linotype"/>
              <a:ea typeface="+mn-ea"/>
              <a:cs typeface="+mn-cs"/>
            </a:endParaRPr>
          </a:p>
        </p:txBody>
      </p:sp>
    </p:spTree>
    <p:extLst>
      <p:ext uri="{BB962C8B-B14F-4D97-AF65-F5344CB8AC3E}">
        <p14:creationId xmlns:p14="http://schemas.microsoft.com/office/powerpoint/2010/main" val="1389081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7B9880-3EEC-49AB-A53E-B84BB70DC581}" type="datetime1">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8/29/2025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2A9A1A-67AD-4575-BECD-A721609EF19D}"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756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theme" Target="../theme/theme3.xml"/><Relationship Id="rId1"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32.xml"/><Relationship Id="rId4" Type="http://schemas.openxmlformats.org/officeDocument/2006/relationships/hyperlink" Target="https://pixabay.com/illustrations/family-fellowship-1671088/" TargetMode="Externa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Title Placeholder 13"/>
          <p:cNvSpPr>
            <a:spLocks noGrp="1"/>
          </p:cNvSpPr>
          <p:nvPr>
            <p:ph type="title"/>
          </p:nvPr>
        </p:nvSpPr>
        <p:spPr>
          <a:xfrm>
            <a:off x="736600" y="381000"/>
            <a:ext cx="108458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140405423"/>
      </p:ext>
    </p:extLst>
  </p:cSld>
  <p:clrMap bg1="lt1" tx1="dk1" bg2="lt2" tx2="dk2" accent1="accent1" accent2="accent2" accent3="accent3" accent4="accent4" accent5="accent5" accent6="accent6" hlink="hlink" folHlink="folHlink"/>
  <p:sldLayoutIdLst>
    <p:sldLayoutId id="2147483661" r:id="rId1"/>
    <p:sldLayoutId id="2147483684" r:id="rId2"/>
    <p:sldLayoutId id="2147483679" r:id="rId3"/>
    <p:sldLayoutId id="2147483680" r:id="rId4"/>
    <p:sldLayoutId id="2147483674" r:id="rId5"/>
    <p:sldLayoutId id="2147483662" r:id="rId6"/>
    <p:sldLayoutId id="2147483663" r:id="rId7"/>
    <p:sldLayoutId id="2147483667" r:id="rId8"/>
    <p:sldLayoutId id="2147483664" r:id="rId9"/>
    <p:sldLayoutId id="2147483665" r:id="rId10"/>
    <p:sldLayoutId id="2147483673" r:id="rId11"/>
    <p:sldLayoutId id="2147483676" r:id="rId12"/>
    <p:sldLayoutId id="2147483685" r:id="rId13"/>
    <p:sldLayoutId id="2147483666" r:id="rId14"/>
    <p:sldLayoutId id="2147483686" r:id="rId15"/>
    <p:sldLayoutId id="2147483682" r:id="rId16"/>
    <p:sldLayoutId id="2147483683" r:id="rId17"/>
    <p:sldLayoutId id="2147483669" r:id="rId18"/>
    <p:sldLayoutId id="2147483681"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b="0" i="0" u="none" kern="1200" spc="-150">
          <a:solidFill>
            <a:srgbClr val="00587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25908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dpi="0" rotWithShape="1">
            <a:blip r:embed="rId3" cstate="print">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Placeholder 1"/>
          <p:cNvSpPr>
            <a:spLocks noGrp="1"/>
          </p:cNvSpPr>
          <p:nvPr>
            <p:ph type="title"/>
          </p:nvPr>
        </p:nvSpPr>
        <p:spPr>
          <a:xfrm>
            <a:off x="914400" y="274638"/>
            <a:ext cx="103632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4400" y="1600201"/>
            <a:ext cx="103632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34400" y="6416676"/>
            <a:ext cx="26416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78D6E20A-CEF6-4F58-A826-577CDBD37AD0}" type="datetimeFigureOut">
              <a:rPr lang="en-US"/>
              <a:pPr/>
              <a:t>8/29/2025</a:t>
            </a:fld>
            <a:endParaRPr dirty="0"/>
          </a:p>
        </p:txBody>
      </p:sp>
      <p:sp>
        <p:nvSpPr>
          <p:cNvPr id="5" name="Footer Placeholder 4"/>
          <p:cNvSpPr>
            <a:spLocks noGrp="1"/>
          </p:cNvSpPr>
          <p:nvPr>
            <p:ph type="ftr" sz="quarter" idx="3"/>
          </p:nvPr>
        </p:nvSpPr>
        <p:spPr>
          <a:xfrm>
            <a:off x="304800" y="6416676"/>
            <a:ext cx="38608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11277600" y="6416676"/>
            <a:ext cx="609600" cy="365125"/>
          </a:xfrm>
          <a:prstGeom prst="rect">
            <a:avLst/>
          </a:prstGeom>
        </p:spPr>
        <p:txBody>
          <a:bodyPr vert="horz" lIns="0" tIns="45720" rIns="0" bIns="0" rtlCol="0" anchor="b" anchorCtr="0"/>
          <a:lstStyle>
            <a:lvl1pPr algn="r">
              <a:defRPr sz="1100" b="1" baseline="0">
                <a:solidFill>
                  <a:srgbClr val="4D4D4D"/>
                </a:solidFill>
              </a:defRPr>
            </a:lvl1pPr>
          </a:lstStyle>
          <a:p>
            <a:fld id="{B6223571-49C4-459D-BFB2-AD3C679C57E6}" type="slidenum">
              <a:rPr lang="en-US" smtClean="0"/>
              <a:pPr/>
              <a:t>‹#›</a:t>
            </a:fld>
            <a:endParaRPr lang="en-US" dirty="0"/>
          </a:p>
        </p:txBody>
      </p:sp>
    </p:spTree>
    <p:extLst>
      <p:ext uri="{BB962C8B-B14F-4D97-AF65-F5344CB8AC3E}">
        <p14:creationId xmlns:p14="http://schemas.microsoft.com/office/powerpoint/2010/main" val="3249767826"/>
      </p:ext>
    </p:extLst>
  </p:cSld>
  <p:clrMap bg1="dk1" tx1="lt1" bg2="dk2" tx2="lt2" accent1="accent1" accent2="accent2" accent3="accent3" accent4="accent4" accent5="accent5" accent6="accent6" hlink="hlink" folHlink="folHlink"/>
  <p:sldLayoutIdLst>
    <p:sldLayoutId id="2147483700" r:id="rId1"/>
  </p:sldLayoutIdLst>
  <mc:AlternateContent xmlns:mc="http://schemas.openxmlformats.org/markup-compatibility/2006" xmlns:p14="http://schemas.microsoft.com/office/powerpoint/2010/main">
    <mc:Choice Requires="p14">
      <p:transition spd="slow" p14:dur="1200" advClick="0" advTm="20000">
        <p14:prism/>
      </p:transition>
    </mc:Choice>
    <mc:Fallback xmlns="">
      <p:transition spd="slow" advClick="0" advTm="20000">
        <p:fade/>
      </p:transition>
    </mc:Fallback>
  </mc:AlternateContent>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10000"/>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877C32-BFA4-4147-BFC0-853B167DF66D}"/>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C6FBE3-D7E1-495A-B507-6954B95ADC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C9F908-8E7D-46BB-B548-BBD575C0281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72F43ED-FF74-4A9E-98DE-823D0647622D}" type="datetimeFigureOut">
              <a:rPr lang="en-US" smtClean="0"/>
              <a:t>8/29/2025</a:t>
            </a:fld>
            <a:endParaRPr lang="en-US"/>
          </a:p>
        </p:txBody>
      </p:sp>
      <p:sp>
        <p:nvSpPr>
          <p:cNvPr id="5" name="Footer Placeholder 4">
            <a:extLst>
              <a:ext uri="{FF2B5EF4-FFF2-40B4-BE49-F238E27FC236}">
                <a16:creationId xmlns:a16="http://schemas.microsoft.com/office/drawing/2014/main" id="{9A738AA2-6E5B-4448-8063-1D3AC294302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9A7693-E006-4602-9D01-190D1A0F9BC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7139FF-B87F-4D73-A44E-BEA58A2FAAE6}" type="slidenum">
              <a:rPr lang="en-US" smtClean="0"/>
              <a:t>‹#›</a:t>
            </a:fld>
            <a:endParaRPr lang="en-US"/>
          </a:p>
        </p:txBody>
      </p:sp>
    </p:spTree>
    <p:extLst>
      <p:ext uri="{BB962C8B-B14F-4D97-AF65-F5344CB8AC3E}">
        <p14:creationId xmlns:p14="http://schemas.microsoft.com/office/powerpoint/2010/main" val="2930438193"/>
      </p:ext>
    </p:extLst>
  </p:cSld>
  <p:clrMap bg1="lt1" tx1="dk1" bg2="lt2" tx2="dk2" accent1="accent1" accent2="accent2" accent3="accent3" accent4="accent4" accent5="accent5" accent6="accent6" hlink="hlink" folHlink="folHlink"/>
  <p:sldLayoutIdLst>
    <p:sldLayoutId id="2147483702"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972800" cy="1143000"/>
          </a:xfrm>
          <a:prstGeom prst="rect">
            <a:avLst/>
          </a:prstGeom>
        </p:spPr>
        <p:txBody>
          <a:bodyPr vert="horz" lIns="91440" tIns="45720" rIns="91440" bIns="45720" rtlCol="0" anchor="ctr">
            <a:normAutofit/>
          </a:bodyPr>
          <a:lstStyle/>
          <a:p>
            <a:r>
              <a:rPr lang="en-US" dirty="0"/>
              <a:t>COUNTY OF SAN BERNARDINO</a:t>
            </a:r>
            <a:br>
              <a:rPr lang="en-US" dirty="0"/>
            </a:br>
            <a:r>
              <a:rPr lang="en-US" dirty="0"/>
              <a:t>Style Guide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BE8218-0538-4B03-B90E-C67A3185442F}" type="datetime1">
              <a:rPr lang="en-US" smtClean="0"/>
              <a:t>8/29/2025</a:t>
            </a:fld>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A9A1A-67AD-4575-BECD-A721609EF19D}" type="slidenum">
              <a:rPr lang="en-US" smtClean="0"/>
              <a:t>‹#›</a:t>
            </a:fld>
            <a:endParaRPr lang="en-US" dirty="0"/>
          </a:p>
        </p:txBody>
      </p:sp>
    </p:spTree>
    <p:extLst>
      <p:ext uri="{BB962C8B-B14F-4D97-AF65-F5344CB8AC3E}">
        <p14:creationId xmlns:p14="http://schemas.microsoft.com/office/powerpoint/2010/main" val="93891468"/>
      </p:ext>
    </p:extLst>
  </p:cSld>
  <p:clrMap bg1="lt1" tx1="dk1" bg2="lt2" tx2="dk2" accent1="accent1" accent2="accent2" accent3="accent3" accent4="accent4" accent5="accent5" accent6="accent6" hlink="hlink" folHlink="folHlink"/>
  <p:sldLayoutIdLst>
    <p:sldLayoutId id="2147483704" r:id="rId1"/>
  </p:sldLayoutIdLst>
  <p:hf sldNum="0" hdr="0" ftr="0" dt="0"/>
  <p:txStyles>
    <p:titleStyle>
      <a:lvl1pPr algn="l" defTabSz="914411" rtl="0" eaLnBrk="1" latinLnBrk="0" hangingPunct="1">
        <a:spcBef>
          <a:spcPct val="0"/>
        </a:spcBef>
        <a:buNone/>
        <a:defRPr sz="3600" b="1" kern="1200" baseline="0">
          <a:solidFill>
            <a:schemeClr val="tx2">
              <a:lumMod val="50000"/>
            </a:schemeClr>
          </a:solidFill>
          <a:latin typeface="Minion Pro Cond" pitchFamily="18" charset="0"/>
          <a:ea typeface="+mj-ea"/>
          <a:cs typeface="+mj-cs"/>
        </a:defRPr>
      </a:lvl1pPr>
    </p:titleStyle>
    <p:bodyStyle>
      <a:lvl1pPr marL="342905" indent="-342905" algn="l" defTabSz="914411" rtl="0" eaLnBrk="1" latinLnBrk="0" hangingPunct="1">
        <a:spcBef>
          <a:spcPct val="20000"/>
        </a:spcBef>
        <a:buClr>
          <a:srgbClr val="E6AF00"/>
        </a:buClr>
        <a:buFont typeface="Wingdings" panose="05000000000000000000" pitchFamily="2" charset="2"/>
        <a:buChar char="§"/>
        <a:defRPr sz="3200" kern="1200">
          <a:solidFill>
            <a:schemeClr val="tx1"/>
          </a:solidFill>
          <a:latin typeface="+mn-lt"/>
          <a:ea typeface="+mn-ea"/>
          <a:cs typeface="+mn-cs"/>
        </a:defRPr>
      </a:lvl1pPr>
      <a:lvl2pPr marL="742960" indent="-285753" algn="l" defTabSz="914411" rtl="0" eaLnBrk="1" latinLnBrk="0" hangingPunct="1">
        <a:spcBef>
          <a:spcPct val="20000"/>
        </a:spcBef>
        <a:buClr>
          <a:schemeClr val="accent2">
            <a:lumMod val="75000"/>
          </a:schemeClr>
        </a:buClr>
        <a:buFont typeface="Arial" panose="020B0604020202020204" pitchFamily="34" charset="0"/>
        <a:buChar char="•"/>
        <a:defRPr sz="2800" kern="1200">
          <a:solidFill>
            <a:schemeClr val="tx1"/>
          </a:solidFill>
          <a:latin typeface="+mn-lt"/>
          <a:ea typeface="+mn-ea"/>
          <a:cs typeface="+mn-cs"/>
        </a:defRPr>
      </a:lvl2pPr>
      <a:lvl3pPr marL="1143014" indent="-228603" algn="l" defTabSz="914411" rtl="0" eaLnBrk="1" latinLnBrk="0" hangingPunct="1">
        <a:spcBef>
          <a:spcPct val="20000"/>
        </a:spcBef>
        <a:buClr>
          <a:schemeClr val="tx2">
            <a:lumMod val="50000"/>
          </a:schemeClr>
        </a:buClr>
        <a:buSzPct val="70000"/>
        <a:buFont typeface="Wingdings" panose="05000000000000000000" pitchFamily="2" charset="2"/>
        <a:buChar char="§"/>
        <a:defRPr sz="2400" kern="1200">
          <a:solidFill>
            <a:schemeClr val="tx1"/>
          </a:solidFill>
          <a:latin typeface="+mn-lt"/>
          <a:ea typeface="+mn-ea"/>
          <a:cs typeface="+mn-cs"/>
        </a:defRPr>
      </a:lvl3pPr>
      <a:lvl4pPr marL="1600220" indent="-228603" algn="l" defTabSz="914411" rtl="0" eaLnBrk="1" latinLnBrk="0" hangingPunct="1">
        <a:spcBef>
          <a:spcPct val="20000"/>
        </a:spcBef>
        <a:buClr>
          <a:srgbClr val="FFC000"/>
        </a:buClr>
        <a:buSzPct val="70000"/>
        <a:buFont typeface="Arial" panose="020B0604020202020204" pitchFamily="34" charset="0"/>
        <a:buChar char="•"/>
        <a:defRPr sz="2000" kern="1200">
          <a:solidFill>
            <a:schemeClr val="tx1"/>
          </a:solidFill>
          <a:latin typeface="+mn-lt"/>
          <a:ea typeface="+mn-ea"/>
          <a:cs typeface="+mn-cs"/>
        </a:defRPr>
      </a:lvl4pPr>
      <a:lvl5pPr marL="2057426" indent="-228603" algn="l" defTabSz="914411" rtl="0" eaLnBrk="1" latinLnBrk="0" hangingPunct="1">
        <a:spcBef>
          <a:spcPct val="20000"/>
        </a:spcBef>
        <a:buClr>
          <a:schemeClr val="accent2">
            <a:lumMod val="75000"/>
          </a:schemeClr>
        </a:buClr>
        <a:buSzPct val="50000"/>
        <a:buFont typeface="Wingdings" panose="05000000000000000000" pitchFamily="2" charset="2"/>
        <a:buChar char="§"/>
        <a:defRPr sz="2000" kern="1200">
          <a:solidFill>
            <a:schemeClr val="tx1"/>
          </a:solidFill>
          <a:latin typeface="+mn-lt"/>
          <a:ea typeface="+mn-ea"/>
          <a:cs typeface="+mn-cs"/>
        </a:defRPr>
      </a:lvl5pPr>
      <a:lvl6pPr marL="2514632"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7941FAB-622C-41B9-B7D8-79416ADAC1C6}" type="datetime1">
              <a:rPr lang="en-US" smtClean="0"/>
              <a:t>8/29/2025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D2A9A1A-67AD-4575-BECD-A721609EF19D}" type="slidenum">
              <a:rPr lang="en-US" smtClean="0"/>
              <a:t>‹#›</a:t>
            </a:fld>
            <a:endParaRPr lang="en-US"/>
          </a:p>
        </p:txBody>
      </p:sp>
    </p:spTree>
    <p:extLst>
      <p:ext uri="{BB962C8B-B14F-4D97-AF65-F5344CB8AC3E}">
        <p14:creationId xmlns:p14="http://schemas.microsoft.com/office/powerpoint/2010/main" val="2277160031"/>
      </p:ext>
    </p:extLst>
  </p:cSld>
  <p:clrMap bg1="lt1" tx1="dk1" bg2="lt2" tx2="dk2" accent1="accent1" accent2="accent2" accent3="accent3" accent4="accent4" accent5="accent5" accent6="accent6" hlink="hlink" folHlink="folHlink"/>
  <p:sldLayoutIdLst>
    <p:sldLayoutId id="2147483706" r:id="rId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image" Target="../media/image13.jpe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hyperlink" Target="https://edd.ca.gov/en/unemployment/ui_online"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14.jpeg"/><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15.jpe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6.xml"/><Relationship Id="rId5" Type="http://schemas.openxmlformats.org/officeDocument/2006/relationships/image" Target="../media/image17.jpe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hyperlink" Target="https://www.moneynetwork.com/edd" TargetMode="External"/><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18.jpeg"/><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www.edd.ca.gov/CTB"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21.jpe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9.sv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21.jpeg"/><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23.jpeg"/><Relationship Id="rId5" Type="http://schemas.openxmlformats.org/officeDocument/2006/relationships/image" Target="../media/image9.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6.xml"/><Relationship Id="rId5" Type="http://schemas.openxmlformats.org/officeDocument/2006/relationships/image" Target="../media/image9.sv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6.xml"/><Relationship Id="rId5" Type="http://schemas.openxmlformats.org/officeDocument/2006/relationships/image" Target="../media/image25.jpe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image" Target="../media/image26.jpeg"/><Relationship Id="rId4"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28.jpeg"/><Relationship Id="rId5" Type="http://schemas.openxmlformats.org/officeDocument/2006/relationships/image" Target="../media/image9.sv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6.xml"/><Relationship Id="rId5" Type="http://schemas.openxmlformats.org/officeDocument/2006/relationships/image" Target="../media/image29.jpeg"/><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12.sv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31.xml"/><Relationship Id="rId5" Type="http://schemas.openxmlformats.org/officeDocument/2006/relationships/image" Target="../media/image33.pn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1.xml"/><Relationship Id="rId5" Type="http://schemas.openxmlformats.org/officeDocument/2006/relationships/image" Target="../media/image33.pn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31.xml"/><Relationship Id="rId6" Type="http://schemas.openxmlformats.org/officeDocument/2006/relationships/image" Target="../media/image36.jpeg"/><Relationship Id="rId5" Type="http://schemas.openxmlformats.org/officeDocument/2006/relationships/image" Target="../media/image33.pn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314C1F-43D6-9BEF-F7DC-B51C2EA15F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2" t="29987" r="-3" b="23905"/>
          <a:stretch>
            <a:fillRect/>
          </a:stretch>
        </p:blipFill>
        <p:spPr>
          <a:xfrm>
            <a:off x="20" y="0"/>
            <a:ext cx="12191980" cy="7290150"/>
          </a:xfrm>
          <a:prstGeom prst="rect">
            <a:avLst/>
          </a:prstGeom>
          <a:noFill/>
        </p:spPr>
      </p:pic>
      <p:sp>
        <p:nvSpPr>
          <p:cNvPr id="4" name="Title 2">
            <a:extLst>
              <a:ext uri="{FF2B5EF4-FFF2-40B4-BE49-F238E27FC236}">
                <a16:creationId xmlns:a16="http://schemas.microsoft.com/office/drawing/2014/main" id="{EE6C4956-37E2-8187-2693-7B79EA9B60B6}"/>
              </a:ext>
            </a:extLst>
          </p:cNvPr>
          <p:cNvSpPr txBox="1">
            <a:spLocks noGrp="1"/>
          </p:cNvSpPr>
          <p:nvPr>
            <p:ph type="title" idx="4294967295"/>
          </p:nvPr>
        </p:nvSpPr>
        <p:spPr>
          <a:xfrm>
            <a:off x="263491" y="4659683"/>
            <a:ext cx="5460904" cy="2379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spcBef>
                <a:spcPct val="0"/>
              </a:spcBef>
              <a:buNone/>
              <a:defRPr sz="4400" b="0" i="0" u="none" kern="1200" spc="-150">
                <a:solidFill>
                  <a:srgbClr val="00587C"/>
                </a:solidFill>
                <a:latin typeface="+mj-lt"/>
                <a:ea typeface="+mj-ea"/>
                <a:cs typeface="+mj-cs"/>
              </a:defRPr>
            </a:lvl1pPr>
          </a:lstStyle>
          <a:p>
            <a:pPr marL="0" marR="0" lvl="0" indent="0" algn="l" defTabSz="914400" rtl="0" eaLnBrk="1" fontAlgn="auto" latinLnBrk="0" hangingPunct="1">
              <a:lnSpc>
                <a:spcPts val="6500"/>
              </a:lnSpc>
              <a:spcBef>
                <a:spcPct val="0"/>
              </a:spcBef>
              <a:spcAft>
                <a:spcPts val="0"/>
              </a:spcAft>
              <a:buClrTx/>
              <a:buSzTx/>
              <a:buFontTx/>
              <a:buNone/>
              <a:tabLst/>
              <a:defRPr/>
            </a:pPr>
            <a:r>
              <a:rPr kumimoji="0" lang="en-US" sz="6600" b="1" i="0" u="none" strike="noStrike" kern="1200" cap="none" spc="0" normalizeH="0" baseline="0" noProof="0" dirty="0">
                <a:ln>
                  <a:noFill/>
                </a:ln>
                <a:solidFill>
                  <a:schemeClr val="bg2"/>
                </a:solidFill>
                <a:effectLst/>
                <a:uLnTx/>
                <a:uFillTx/>
                <a:latin typeface="HelveticaNowDisplay Black" panose="020B0A04030202020204" pitchFamily="34" charset="0"/>
                <a:ea typeface="+mj-ea"/>
                <a:cs typeface="HelveticaNowDisplay Black" panose="020B0A04030202020204" pitchFamily="34" charset="0"/>
              </a:rPr>
              <a:t>Layoff</a:t>
            </a:r>
          </a:p>
          <a:p>
            <a:pPr marL="0" marR="0" lvl="0" indent="0" algn="l" defTabSz="914400" rtl="0" eaLnBrk="1" fontAlgn="auto" latinLnBrk="0" hangingPunct="1">
              <a:lnSpc>
                <a:spcPts val="6500"/>
              </a:lnSpc>
              <a:spcBef>
                <a:spcPct val="0"/>
              </a:spcBef>
              <a:spcAft>
                <a:spcPts val="0"/>
              </a:spcAft>
              <a:buClrTx/>
              <a:buSzTx/>
              <a:buFontTx/>
              <a:buNone/>
              <a:tabLst/>
              <a:defRPr/>
            </a:pPr>
            <a:r>
              <a:rPr kumimoji="0" lang="en-US" sz="6600" b="1" i="0" u="none" strike="noStrike" kern="1200" cap="none" spc="0" normalizeH="0" baseline="0" noProof="0" dirty="0">
                <a:ln>
                  <a:noFill/>
                </a:ln>
                <a:solidFill>
                  <a:schemeClr val="bg2"/>
                </a:solidFill>
                <a:effectLst/>
                <a:uLnTx/>
                <a:uFillTx/>
                <a:latin typeface="HelveticaNowDisplay Black" panose="020B0A04030202020204" pitchFamily="34" charset="0"/>
                <a:ea typeface="+mj-ea"/>
                <a:cs typeface="HelveticaNowDisplay Black" panose="020B0A04030202020204" pitchFamily="34" charset="0"/>
              </a:rPr>
              <a:t>Assistance</a:t>
            </a:r>
          </a:p>
        </p:txBody>
      </p:sp>
      <p:pic>
        <p:nvPicPr>
          <p:cNvPr id="6" name="Picture 5" descr="Logo for San Bernardino County Workforce Development">
            <a:extLst>
              <a:ext uri="{FF2B5EF4-FFF2-40B4-BE49-F238E27FC236}">
                <a16:creationId xmlns:a16="http://schemas.microsoft.com/office/drawing/2014/main" id="{374800B8-B4C1-F092-D546-7D1639761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18" y="-100209"/>
            <a:ext cx="4941125" cy="1409737"/>
          </a:xfrm>
          <a:prstGeom prst="rect">
            <a:avLst/>
          </a:prstGeom>
        </p:spPr>
      </p:pic>
      <p:pic>
        <p:nvPicPr>
          <p:cNvPr id="8" name="Picture 7" descr="Logo for Employment Development Department, State of California">
            <a:extLst>
              <a:ext uri="{FF2B5EF4-FFF2-40B4-BE49-F238E27FC236}">
                <a16:creationId xmlns:a16="http://schemas.microsoft.com/office/drawing/2014/main" id="{4BFD69EF-21E0-0C1E-0003-524F96F8281D}"/>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376225" y="3645075"/>
            <a:ext cx="2304789" cy="829724"/>
          </a:xfrm>
          <a:prstGeom prst="rect">
            <a:avLst/>
          </a:prstGeom>
        </p:spPr>
      </p:pic>
    </p:spTree>
    <p:extLst>
      <p:ext uri="{BB962C8B-B14F-4D97-AF65-F5344CB8AC3E}">
        <p14:creationId xmlns:p14="http://schemas.microsoft.com/office/powerpoint/2010/main" val="37312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9A73A7-5671-64B3-8679-94B697B9BDBA}"/>
              </a:ext>
              <a:ext uri="{C183D7F6-B498-43B3-948B-1728B52AA6E4}">
                <adec:decorative xmlns:adec="http://schemas.microsoft.com/office/drawing/2017/decorative" val="1"/>
              </a:ext>
            </a:extLst>
          </p:cNvPr>
          <p:cNvSpPr/>
          <p:nvPr/>
        </p:nvSpPr>
        <p:spPr>
          <a:xfrm>
            <a:off x="566382" y="955344"/>
            <a:ext cx="11059236" cy="5354471"/>
          </a:xfrm>
          <a:prstGeom prst="rect">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893AD2D-BCBB-3F8F-8C56-39FE2547A892}"/>
              </a:ext>
              <a:ext uri="{C183D7F6-B498-43B3-948B-1728B52AA6E4}">
                <adec:decorative xmlns:adec="http://schemas.microsoft.com/office/drawing/2017/decorative" val="1"/>
              </a:ext>
            </a:extLst>
          </p:cNvPr>
          <p:cNvSpPr/>
          <p:nvPr/>
        </p:nvSpPr>
        <p:spPr>
          <a:xfrm>
            <a:off x="4662985" y="578516"/>
            <a:ext cx="2866030" cy="813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842169" y="660400"/>
            <a:ext cx="10507662" cy="863600"/>
          </a:xfrm>
          <a:prstGeom prst="rect">
            <a:avLst/>
          </a:prstGeom>
        </p:spPr>
        <p:txBody>
          <a:bodyPr/>
          <a:lstStyle/>
          <a:p>
            <a:pPr algn="ctr"/>
            <a:r>
              <a:rPr lang="en-US" b="1" dirty="0">
                <a:solidFill>
                  <a:schemeClr val="tx1">
                    <a:lumMod val="85000"/>
                    <a:lumOff val="15000"/>
                  </a:schemeClr>
                </a:solidFill>
                <a:latin typeface="Helvetica LT Std" panose="020B0504020202020204" pitchFamily="34" charset="0"/>
              </a:rPr>
              <a:t>PURPOSE</a:t>
            </a:r>
          </a:p>
        </p:txBody>
      </p:sp>
      <p:sp>
        <p:nvSpPr>
          <p:cNvPr id="3" name="Text Placeholder 2"/>
          <p:cNvSpPr>
            <a:spLocks noGrp="1"/>
          </p:cNvSpPr>
          <p:nvPr>
            <p:ph sz="quarter" idx="4294967295"/>
          </p:nvPr>
        </p:nvSpPr>
        <p:spPr>
          <a:xfrm>
            <a:off x="1598835" y="1524000"/>
            <a:ext cx="9276687" cy="3707298"/>
          </a:xfrm>
          <a:prstGeom prst="rect">
            <a:avLst/>
          </a:prstGeom>
        </p:spPr>
        <p:txBody>
          <a:bodyPr/>
          <a:lstStyle/>
          <a:p>
            <a:pPr>
              <a:lnSpc>
                <a:spcPct val="150000"/>
              </a:lnSpc>
              <a:spcBef>
                <a:spcPts val="0"/>
              </a:spcBef>
              <a:spcAft>
                <a:spcPts val="600"/>
              </a:spcAft>
              <a:buSzPct val="100000"/>
              <a:tabLst>
                <a:tab pos="354965" algn="l"/>
                <a:tab pos="355600" algn="l"/>
              </a:tabLst>
            </a:pPr>
            <a:r>
              <a:rPr lang="en-US" b="1" dirty="0">
                <a:solidFill>
                  <a:srgbClr val="5D8E9D"/>
                </a:solidFill>
                <a:latin typeface="Helvetica LT Std" panose="020B0504020202020204" pitchFamily="34" charset="0"/>
                <a:cs typeface="Calibri"/>
              </a:rPr>
              <a:t>Provide information on unemployment benefits and programs.</a:t>
            </a:r>
          </a:p>
          <a:p>
            <a:pPr>
              <a:lnSpc>
                <a:spcPct val="150000"/>
              </a:lnSpc>
              <a:spcBef>
                <a:spcPts val="0"/>
              </a:spcBef>
              <a:spcAft>
                <a:spcPts val="600"/>
              </a:spcAft>
              <a:buSzPct val="100000"/>
              <a:tabLst>
                <a:tab pos="354965" algn="l"/>
                <a:tab pos="355600" algn="l"/>
              </a:tabLst>
            </a:pPr>
            <a:r>
              <a:rPr lang="en-US" b="1" dirty="0">
                <a:solidFill>
                  <a:srgbClr val="5D8E9D"/>
                </a:solidFill>
                <a:latin typeface="Helvetica LT Std" panose="020B0504020202020204" pitchFamily="34" charset="0"/>
                <a:cs typeface="Calibri"/>
              </a:rPr>
              <a:t>Discuss employment and training assistance programs.</a:t>
            </a:r>
          </a:p>
          <a:p>
            <a:pPr>
              <a:lnSpc>
                <a:spcPct val="150000"/>
              </a:lnSpc>
              <a:spcBef>
                <a:spcPts val="0"/>
              </a:spcBef>
              <a:spcAft>
                <a:spcPts val="600"/>
              </a:spcAft>
              <a:buSzPct val="100000"/>
              <a:tabLst>
                <a:tab pos="354965" algn="l"/>
                <a:tab pos="355600" algn="l"/>
              </a:tabLst>
            </a:pPr>
            <a:r>
              <a:rPr lang="en-US" b="1" dirty="0">
                <a:solidFill>
                  <a:srgbClr val="5D8E9D"/>
                </a:solidFill>
                <a:latin typeface="Helvetica LT Std" panose="020B0504020202020204" pitchFamily="34" charset="0"/>
                <a:cs typeface="Calibri"/>
              </a:rPr>
              <a:t>Connect to other federal, state, and local resources.</a:t>
            </a:r>
          </a:p>
          <a:p>
            <a:pPr>
              <a:lnSpc>
                <a:spcPct val="150000"/>
              </a:lnSpc>
              <a:spcBef>
                <a:spcPts val="0"/>
              </a:spcBef>
              <a:spcAft>
                <a:spcPts val="600"/>
              </a:spcAft>
              <a:buSzPct val="100000"/>
              <a:tabLst>
                <a:tab pos="354965" algn="l"/>
                <a:tab pos="355600" algn="l"/>
              </a:tabLst>
            </a:pPr>
            <a:endParaRPr lang="en-US" b="1" dirty="0">
              <a:solidFill>
                <a:srgbClr val="5D8E9D"/>
              </a:solidFill>
              <a:latin typeface="Helvetica LT Std" panose="020B0504020202020204" pitchFamily="34" charset="0"/>
              <a:cs typeface="Calibri"/>
            </a:endParaRPr>
          </a:p>
          <a:p>
            <a:pPr>
              <a:lnSpc>
                <a:spcPct val="150000"/>
              </a:lnSpc>
              <a:spcBef>
                <a:spcPts val="0"/>
              </a:spcBef>
              <a:spcAft>
                <a:spcPts val="600"/>
              </a:spcAft>
              <a:buSzPct val="100000"/>
              <a:tabLst>
                <a:tab pos="354965" algn="l"/>
                <a:tab pos="355600" algn="l"/>
              </a:tabLst>
            </a:pPr>
            <a:endParaRPr lang="en-US" b="1" dirty="0">
              <a:solidFill>
                <a:srgbClr val="5D8E9D"/>
              </a:solidFill>
              <a:latin typeface="Helvetica LT Std" panose="020B0504020202020204" pitchFamily="34" charset="0"/>
              <a:cs typeface="Calibri"/>
            </a:endParaRPr>
          </a:p>
          <a:p>
            <a:pPr>
              <a:lnSpc>
                <a:spcPct val="150000"/>
              </a:lnSpc>
              <a:spcBef>
                <a:spcPts val="0"/>
              </a:spcBef>
              <a:spcAft>
                <a:spcPts val="600"/>
              </a:spcAft>
              <a:buSzPct val="100000"/>
              <a:tabLst>
                <a:tab pos="354965" algn="l"/>
                <a:tab pos="355600" algn="l"/>
              </a:tabLst>
            </a:pPr>
            <a:endParaRPr lang="en-US" b="1" dirty="0">
              <a:solidFill>
                <a:srgbClr val="5D8E9D"/>
              </a:solidFill>
              <a:latin typeface="Helvetica LT Std" panose="020B0504020202020204" pitchFamily="34" charset="0"/>
              <a:cs typeface="Calibri"/>
            </a:endParaRPr>
          </a:p>
          <a:p>
            <a:pPr marL="0" indent="0">
              <a:lnSpc>
                <a:spcPct val="150000"/>
              </a:lnSpc>
              <a:spcBef>
                <a:spcPts val="0"/>
              </a:spcBef>
              <a:spcAft>
                <a:spcPts val="600"/>
              </a:spcAft>
              <a:buSzPct val="100000"/>
              <a:buNone/>
              <a:tabLst>
                <a:tab pos="354965" algn="l"/>
                <a:tab pos="355600" algn="l"/>
              </a:tabLst>
            </a:pPr>
            <a:endParaRPr lang="en-US" b="1" dirty="0">
              <a:solidFill>
                <a:srgbClr val="5D8E9D"/>
              </a:solidFill>
              <a:latin typeface="Helvetica LT Std" panose="020B0504020202020204" pitchFamily="34" charset="0"/>
              <a:cs typeface="Calibri"/>
            </a:endParaRPr>
          </a:p>
        </p:txBody>
      </p:sp>
      <p:pic>
        <p:nvPicPr>
          <p:cNvPr id="4" name="Graphic 3" descr="EDD Employment Development Department State of California Logo">
            <a:extLst>
              <a:ext uri="{FF2B5EF4-FFF2-40B4-BE49-F238E27FC236}">
                <a16:creationId xmlns:a16="http://schemas.microsoft.com/office/drawing/2014/main" id="{4DAD67EC-71BF-D8DD-85B2-6815DAE2FC9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715674" y="5489859"/>
            <a:ext cx="1709173" cy="601926"/>
          </a:xfrm>
          <a:prstGeom prst="rect">
            <a:avLst/>
          </a:prstGeom>
        </p:spPr>
      </p:pic>
    </p:spTree>
    <p:extLst>
      <p:ext uri="{BB962C8B-B14F-4D97-AF65-F5344CB8AC3E}">
        <p14:creationId xmlns:p14="http://schemas.microsoft.com/office/powerpoint/2010/main" val="102891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9551FA-7111-F29F-94C9-A53732F12F88}"/>
              </a:ext>
              <a:ext uri="{C183D7F6-B498-43B3-948B-1728B52AA6E4}">
                <adec:decorative xmlns:adec="http://schemas.microsoft.com/office/drawing/2017/decorative" val="1"/>
              </a:ext>
            </a:extLst>
          </p:cNvPr>
          <p:cNvSpPr/>
          <p:nvPr/>
        </p:nvSpPr>
        <p:spPr>
          <a:xfrm>
            <a:off x="3051958" y="5520938"/>
            <a:ext cx="9140042"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3375066" y="370939"/>
            <a:ext cx="8043554" cy="726704"/>
          </a:xfrm>
          <a:prstGeom prst="rect">
            <a:avLst/>
          </a:prstGeom>
        </p:spPr>
        <p:txBody>
          <a:bodyPr anchor="ctr"/>
          <a:lstStyle/>
          <a:p>
            <a:r>
              <a:rPr lang="en-US" sz="4000" b="1" spc="0" dirty="0">
                <a:solidFill>
                  <a:schemeClr val="tx1">
                    <a:lumMod val="85000"/>
                    <a:lumOff val="15000"/>
                  </a:schemeClr>
                </a:solidFill>
                <a:latin typeface="Helvetica LT Std" panose="020B0504020202020204" pitchFamily="34" charset="0"/>
              </a:rPr>
              <a:t>About Unemployment</a:t>
            </a:r>
          </a:p>
        </p:txBody>
      </p:sp>
      <p:sp>
        <p:nvSpPr>
          <p:cNvPr id="3" name="Text Placeholder 2"/>
          <p:cNvSpPr>
            <a:spLocks noGrp="1"/>
          </p:cNvSpPr>
          <p:nvPr>
            <p:ph sz="quarter" idx="4294967295"/>
          </p:nvPr>
        </p:nvSpPr>
        <p:spPr>
          <a:xfrm>
            <a:off x="3375066" y="1468582"/>
            <a:ext cx="8448635" cy="3901209"/>
          </a:xfrm>
          <a:prstGeom prst="rect">
            <a:avLst/>
          </a:prstGeom>
        </p:spPr>
        <p:txBody>
          <a:bodyPr/>
          <a:lstStyle/>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Paid for by your employer.</a:t>
            </a:r>
          </a:p>
          <a:p>
            <a:pPr marR="313055">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Provides temporary partial-income replacement when you are unemployed or have had your hours reduced due to no fault of your own and all weekly eligibility requirements are met:</a:t>
            </a:r>
          </a:p>
          <a:p>
            <a:pPr marR="313055" lvl="1">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Physically able to work</a:t>
            </a:r>
          </a:p>
          <a:p>
            <a:pPr marR="313055" lvl="1">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Available to work</a:t>
            </a:r>
          </a:p>
          <a:p>
            <a:pPr marR="313055" lvl="1">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Actively seeking work</a:t>
            </a:r>
          </a:p>
        </p:txBody>
      </p:sp>
      <p:sp>
        <p:nvSpPr>
          <p:cNvPr id="4" name="Rectangle 3">
            <a:extLst>
              <a:ext uri="{FF2B5EF4-FFF2-40B4-BE49-F238E27FC236}">
                <a16:creationId xmlns:a16="http://schemas.microsoft.com/office/drawing/2014/main" id="{90EEDF7C-2DFC-CFD3-E7A6-2082BF372727}"/>
              </a:ext>
              <a:ext uri="{C183D7F6-B498-43B3-948B-1728B52AA6E4}">
                <adec:decorative xmlns:adec="http://schemas.microsoft.com/office/drawing/2017/decorative" val="1"/>
              </a:ext>
            </a:extLst>
          </p:cNvPr>
          <p:cNvSpPr/>
          <p:nvPr/>
        </p:nvSpPr>
        <p:spPr>
          <a:xfrm>
            <a:off x="0" y="0"/>
            <a:ext cx="3051958" cy="1468582"/>
          </a:xfrm>
          <a:prstGeom prst="rect">
            <a:avLst/>
          </a:prstGeom>
          <a:solidFill>
            <a:srgbClr val="C49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EDD Employment Development Department State of California Logo">
            <a:extLst>
              <a:ext uri="{FF2B5EF4-FFF2-40B4-BE49-F238E27FC236}">
                <a16:creationId xmlns:a16="http://schemas.microsoft.com/office/drawing/2014/main" id="{E89EE7A0-0A53-56C7-92D1-48895778D36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09173" cy="601926"/>
          </a:xfrm>
          <a:prstGeom prst="rect">
            <a:avLst/>
          </a:prstGeom>
        </p:spPr>
      </p:pic>
      <p:pic>
        <p:nvPicPr>
          <p:cNvPr id="12" name="Picture 11">
            <a:extLst>
              <a:ext uri="{FF2B5EF4-FFF2-40B4-BE49-F238E27FC236}">
                <a16:creationId xmlns:a16="http://schemas.microsoft.com/office/drawing/2014/main" id="{D3A7A5B2-0D19-EE61-CCD3-98B76C6E74D1}"/>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468580"/>
            <a:ext cx="3051958" cy="5389419"/>
          </a:xfrm>
          <a:prstGeom prst="rect">
            <a:avLst/>
          </a:prstGeom>
        </p:spPr>
      </p:pic>
    </p:spTree>
    <p:extLst>
      <p:ext uri="{BB962C8B-B14F-4D97-AF65-F5344CB8AC3E}">
        <p14:creationId xmlns:p14="http://schemas.microsoft.com/office/powerpoint/2010/main" val="407687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9551FA-7111-F29F-94C9-A53732F12F88}"/>
              </a:ext>
              <a:ext uri="{C183D7F6-B498-43B3-948B-1728B52AA6E4}">
                <adec:decorative xmlns:adec="http://schemas.microsoft.com/office/drawing/2017/decorative" val="1"/>
              </a:ext>
            </a:extLst>
          </p:cNvPr>
          <p:cNvSpPr/>
          <p:nvPr/>
        </p:nvSpPr>
        <p:spPr>
          <a:xfrm>
            <a:off x="3051958" y="5520938"/>
            <a:ext cx="9140042"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3375066" y="370939"/>
            <a:ext cx="8043554" cy="726704"/>
          </a:xfrm>
          <a:prstGeom prst="rect">
            <a:avLst/>
          </a:prstGeom>
        </p:spPr>
        <p:txBody>
          <a:bodyPr anchor="ctr"/>
          <a:lstStyle/>
          <a:p>
            <a:r>
              <a:rPr lang="en-US" sz="4000" b="1" spc="0" dirty="0">
                <a:solidFill>
                  <a:schemeClr val="tx1">
                    <a:lumMod val="85000"/>
                    <a:lumOff val="15000"/>
                  </a:schemeClr>
                </a:solidFill>
                <a:latin typeface="Helvetica LT Std" panose="020B0504020202020204" pitchFamily="34" charset="0"/>
              </a:rPr>
              <a:t>About Unemployment (cont.)</a:t>
            </a:r>
          </a:p>
        </p:txBody>
      </p:sp>
      <p:sp>
        <p:nvSpPr>
          <p:cNvPr id="3" name="Text Placeholder 2"/>
          <p:cNvSpPr>
            <a:spLocks noGrp="1"/>
          </p:cNvSpPr>
          <p:nvPr>
            <p:ph sz="quarter" idx="4294967295"/>
          </p:nvPr>
        </p:nvSpPr>
        <p:spPr>
          <a:xfrm>
            <a:off x="3375066" y="1468582"/>
            <a:ext cx="8448635" cy="3901209"/>
          </a:xfrm>
          <a:prstGeom prst="rect">
            <a:avLst/>
          </a:prstGeom>
        </p:spPr>
        <p:txBody>
          <a:bodyPr/>
          <a:lstStyle/>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Pays $40 to $450 per week based on your highest quarterly earnings during the base period.</a:t>
            </a:r>
          </a:p>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Provides up to 26 weeks of benefit payments.</a:t>
            </a:r>
          </a:p>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An unemployment claim is valid for one year.</a:t>
            </a:r>
          </a:p>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There is a seven-day mandatory, unpaid waiting period.</a:t>
            </a:r>
          </a:p>
          <a:p>
            <a:pPr>
              <a:lnSpc>
                <a:spcPct val="100000"/>
              </a:lnSpc>
              <a:spcBef>
                <a:spcPts val="0"/>
              </a:spcBef>
              <a:spcAft>
                <a:spcPts val="1200"/>
              </a:spcAft>
              <a:buSzPct val="100000"/>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Begins the Sunday of the week you file.</a:t>
            </a:r>
          </a:p>
        </p:txBody>
      </p:sp>
      <p:pic>
        <p:nvPicPr>
          <p:cNvPr id="9" name="Graphic 8" descr="EDD Employment Development Department State of California Logo">
            <a:extLst>
              <a:ext uri="{FF2B5EF4-FFF2-40B4-BE49-F238E27FC236}">
                <a16:creationId xmlns:a16="http://schemas.microsoft.com/office/drawing/2014/main" id="{E89EE7A0-0A53-56C7-92D1-48895778D36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09173" cy="601926"/>
          </a:xfrm>
          <a:prstGeom prst="rect">
            <a:avLst/>
          </a:prstGeom>
        </p:spPr>
      </p:pic>
      <p:pic>
        <p:nvPicPr>
          <p:cNvPr id="12" name="Picture 11">
            <a:extLst>
              <a:ext uri="{FF2B5EF4-FFF2-40B4-BE49-F238E27FC236}">
                <a16:creationId xmlns:a16="http://schemas.microsoft.com/office/drawing/2014/main" id="{7492DC41-5B0C-B7E5-8ECD-7F0547195F8C}"/>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468580"/>
            <a:ext cx="3051958" cy="5389419"/>
          </a:xfrm>
          <a:prstGeom prst="rect">
            <a:avLst/>
          </a:prstGeom>
        </p:spPr>
      </p:pic>
      <p:sp>
        <p:nvSpPr>
          <p:cNvPr id="13" name="Rectangle 12">
            <a:extLst>
              <a:ext uri="{FF2B5EF4-FFF2-40B4-BE49-F238E27FC236}">
                <a16:creationId xmlns:a16="http://schemas.microsoft.com/office/drawing/2014/main" id="{387D1646-DA4C-8592-A257-172307B5C2D1}"/>
              </a:ext>
              <a:ext uri="{C183D7F6-B498-43B3-948B-1728B52AA6E4}">
                <adec:decorative xmlns:adec="http://schemas.microsoft.com/office/drawing/2017/decorative" val="1"/>
              </a:ext>
            </a:extLst>
          </p:cNvPr>
          <p:cNvSpPr/>
          <p:nvPr/>
        </p:nvSpPr>
        <p:spPr>
          <a:xfrm>
            <a:off x="0" y="0"/>
            <a:ext cx="3051958" cy="1468582"/>
          </a:xfrm>
          <a:prstGeom prst="rect">
            <a:avLst/>
          </a:prstGeom>
          <a:solidFill>
            <a:srgbClr val="C49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9475-F457-63B0-BC6C-956F27285858}"/>
              </a:ext>
            </a:extLst>
          </p:cNvPr>
          <p:cNvSpPr>
            <a:spLocks noGrp="1"/>
          </p:cNvSpPr>
          <p:nvPr>
            <p:ph type="title" idx="4294967295"/>
          </p:nvPr>
        </p:nvSpPr>
        <p:spPr>
          <a:xfrm>
            <a:off x="632778" y="410321"/>
            <a:ext cx="5668108" cy="1194272"/>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Unemployment Benefit Calculator</a:t>
            </a:r>
          </a:p>
        </p:txBody>
      </p:sp>
      <p:sp>
        <p:nvSpPr>
          <p:cNvPr id="3" name="Content Placeholder 2">
            <a:extLst>
              <a:ext uri="{FF2B5EF4-FFF2-40B4-BE49-F238E27FC236}">
                <a16:creationId xmlns:a16="http://schemas.microsoft.com/office/drawing/2014/main" id="{61AA6596-CF33-6FC3-1C43-9EF834E11540}"/>
              </a:ext>
            </a:extLst>
          </p:cNvPr>
          <p:cNvSpPr>
            <a:spLocks noGrp="1"/>
          </p:cNvSpPr>
          <p:nvPr>
            <p:ph sz="quarter" idx="4294967295"/>
          </p:nvPr>
        </p:nvSpPr>
        <p:spPr>
          <a:xfrm>
            <a:off x="632778" y="2120027"/>
            <a:ext cx="6159182" cy="2182733"/>
          </a:xfrm>
          <a:prstGeom prst="rect">
            <a:avLst/>
          </a:prstGeom>
        </p:spPr>
        <p:txBody>
          <a:bodyPr/>
          <a:lstStyle/>
          <a:p>
            <a:pPr>
              <a:spcAft>
                <a:spcPts val="1200"/>
              </a:spcAft>
            </a:pPr>
            <a:r>
              <a:rPr lang="en-US" sz="2200" dirty="0">
                <a:solidFill>
                  <a:schemeClr val="tx1">
                    <a:lumMod val="85000"/>
                    <a:lumOff val="15000"/>
                  </a:schemeClr>
                </a:solidFill>
                <a:latin typeface="Helvetica LT Std" panose="020B0504020202020204" pitchFamily="34" charset="0"/>
                <a:cs typeface="Calibri"/>
              </a:rPr>
              <a:t>The unemployment benefit calculator is a helpful tool that will give you an estimate of your weekly benefit amount, which can range from $40 to $450 per week.</a:t>
            </a:r>
          </a:p>
          <a:p>
            <a:pPr marL="228600" lvl="1">
              <a:spcAft>
                <a:spcPts val="1200"/>
              </a:spcAft>
            </a:pPr>
            <a:r>
              <a:rPr lang="en-US" sz="2200" dirty="0">
                <a:solidFill>
                  <a:srgbClr val="0070C0"/>
                </a:solidFill>
                <a:latin typeface="Helvetica LT Std" panose="020B0504020202020204" pitchFamily="34" charset="0"/>
                <a:cs typeface="Calibri"/>
              </a:rPr>
              <a:t>edd.ca.gov/en/Unemployment/UI-Calculator</a:t>
            </a:r>
            <a:endParaRPr lang="en-US" sz="2200" dirty="0">
              <a:latin typeface="Helvetica LT Std" panose="020B0504020202020204" pitchFamily="34" charset="0"/>
              <a:cs typeface="Calibri"/>
            </a:endParaRPr>
          </a:p>
        </p:txBody>
      </p:sp>
      <p:pic>
        <p:nvPicPr>
          <p:cNvPr id="4" name="Graphic 3" descr="EDD Employment Development Department State of California Logo">
            <a:extLst>
              <a:ext uri="{FF2B5EF4-FFF2-40B4-BE49-F238E27FC236}">
                <a16:creationId xmlns:a16="http://schemas.microsoft.com/office/drawing/2014/main" id="{BD8B18FB-867A-6BCC-6163-B86FDE717F4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12563" cy="603120"/>
          </a:xfrm>
          <a:prstGeom prst="rect">
            <a:avLst/>
          </a:prstGeom>
        </p:spPr>
      </p:pic>
      <p:sp>
        <p:nvSpPr>
          <p:cNvPr id="8" name="Rectangle 7">
            <a:extLst>
              <a:ext uri="{FF2B5EF4-FFF2-40B4-BE49-F238E27FC236}">
                <a16:creationId xmlns:a16="http://schemas.microsoft.com/office/drawing/2014/main" id="{484E2A83-FF45-49DA-C40F-23C3ED2AE75D}"/>
              </a:ext>
              <a:ext uri="{C183D7F6-B498-43B3-948B-1728B52AA6E4}">
                <adec:decorative xmlns:adec="http://schemas.microsoft.com/office/drawing/2017/decorative" val="1"/>
              </a:ext>
            </a:extLst>
          </p:cNvPr>
          <p:cNvSpPr/>
          <p:nvPr/>
        </p:nvSpPr>
        <p:spPr>
          <a:xfrm flipH="1">
            <a:off x="-1" y="5525164"/>
            <a:ext cx="7416799" cy="1332836"/>
          </a:xfrm>
          <a:prstGeom prst="rect">
            <a:avLst/>
          </a:prstGeom>
          <a:solidFill>
            <a:srgbClr val="9BB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18A569-0228-5867-D996-DC843A7AE0D2}"/>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16798" y="0"/>
            <a:ext cx="4770120" cy="5525164"/>
          </a:xfrm>
          <a:prstGeom prst="rect">
            <a:avLst/>
          </a:prstGeom>
        </p:spPr>
      </p:pic>
    </p:spTree>
    <p:extLst>
      <p:ext uri="{BB962C8B-B14F-4D97-AF65-F5344CB8AC3E}">
        <p14:creationId xmlns:p14="http://schemas.microsoft.com/office/powerpoint/2010/main" val="168264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E297D-552E-217A-CFFE-94698D4D2A9E}"/>
              </a:ext>
            </a:extLst>
          </p:cNvPr>
          <p:cNvSpPr>
            <a:spLocks noGrp="1"/>
          </p:cNvSpPr>
          <p:nvPr>
            <p:ph type="title" idx="4294967295"/>
          </p:nvPr>
        </p:nvSpPr>
        <p:spPr>
          <a:xfrm>
            <a:off x="632778" y="411598"/>
            <a:ext cx="5533560" cy="1325563"/>
          </a:xfrm>
          <a:prstGeom prst="rect">
            <a:avLst/>
          </a:prstGeom>
        </p:spPr>
        <p:txBody>
          <a:bodyPr/>
          <a:lstStyle/>
          <a:p>
            <a:r>
              <a:rPr lang="en-US" sz="4000" b="1" dirty="0">
                <a:solidFill>
                  <a:schemeClr val="bg1"/>
                </a:solidFill>
                <a:latin typeface="Helvetica LT Std" panose="020B0504020202020204" pitchFamily="34" charset="0"/>
              </a:rPr>
              <a:t>Ways to Apply for Unemployment</a:t>
            </a:r>
          </a:p>
        </p:txBody>
      </p:sp>
      <p:sp>
        <p:nvSpPr>
          <p:cNvPr id="3" name="Content Placeholder 2"/>
          <p:cNvSpPr>
            <a:spLocks noGrp="1"/>
          </p:cNvSpPr>
          <p:nvPr>
            <p:ph sz="quarter" idx="4294967295"/>
          </p:nvPr>
        </p:nvSpPr>
        <p:spPr>
          <a:xfrm>
            <a:off x="373698" y="2609225"/>
            <a:ext cx="4211002" cy="3854623"/>
          </a:xfrm>
          <a:prstGeom prst="rect">
            <a:avLst/>
          </a:prstGeom>
        </p:spPr>
        <p:txBody>
          <a:bodyPr numCol="1" spcCol="457200"/>
          <a:lstStyle/>
          <a:p>
            <a:pPr marL="0" indent="0">
              <a:spcBef>
                <a:spcPts val="0"/>
              </a:spcBef>
              <a:spcAft>
                <a:spcPts val="1200"/>
              </a:spcAft>
              <a:buNone/>
            </a:pPr>
            <a:r>
              <a:rPr lang="en-US" sz="2200" b="1" dirty="0">
                <a:solidFill>
                  <a:schemeClr val="tx1">
                    <a:lumMod val="85000"/>
                    <a:lumOff val="15000"/>
                  </a:schemeClr>
                </a:solidFill>
                <a:latin typeface="Helvetica LT Std" panose="020B0504020202020204" pitchFamily="34" charset="0"/>
                <a:cs typeface="Calibri"/>
              </a:rPr>
              <a:t>Online (recommended)</a:t>
            </a:r>
          </a:p>
          <a:p>
            <a:pPr marL="0" indent="0">
              <a:spcBef>
                <a:spcPts val="0"/>
              </a:spcBef>
              <a:spcAft>
                <a:spcPts val="1200"/>
              </a:spcAft>
              <a:buNone/>
            </a:pPr>
            <a:r>
              <a:rPr lang="en-US" sz="1800" dirty="0">
                <a:solidFill>
                  <a:srgbClr val="0070C0"/>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edd.ca.gov/</a:t>
            </a:r>
            <a:r>
              <a:rPr lang="en-US" sz="1800" dirty="0" err="1">
                <a:solidFill>
                  <a:srgbClr val="0070C0"/>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en</a:t>
            </a:r>
            <a:r>
              <a:rPr lang="en-US" sz="1800" dirty="0">
                <a:solidFill>
                  <a:srgbClr val="0070C0"/>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/unemployment/</a:t>
            </a:r>
            <a:r>
              <a:rPr lang="en-US" sz="1800" dirty="0" err="1">
                <a:solidFill>
                  <a:srgbClr val="0070C0"/>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ui_online</a:t>
            </a:r>
            <a:endParaRPr lang="en-US" sz="1800" dirty="0">
              <a:solidFill>
                <a:srgbClr val="0070C0"/>
              </a:solidFill>
              <a:latin typeface="Helvetica LT Std" panose="020B0504020202020204" pitchFamily="34" charset="0"/>
              <a:cs typeface="Calibri"/>
            </a:endParaRPr>
          </a:p>
          <a:p>
            <a:pPr marL="0" indent="0">
              <a:spcBef>
                <a:spcPts val="0"/>
              </a:spcBef>
              <a:spcAft>
                <a:spcPts val="1200"/>
              </a:spcAft>
              <a:buNone/>
            </a:pPr>
            <a:endParaRPr lang="en-US" sz="1800" b="1" dirty="0">
              <a:solidFill>
                <a:srgbClr val="0070C0"/>
              </a:solidFill>
              <a:latin typeface="Helvetica LT Std" panose="020B0504020202020204" pitchFamily="34" charset="0"/>
              <a:cs typeface="Calibri"/>
            </a:endParaRPr>
          </a:p>
          <a:p>
            <a:pPr marL="0" indent="0">
              <a:spcBef>
                <a:spcPts val="0"/>
              </a:spcBef>
              <a:spcAft>
                <a:spcPts val="1200"/>
              </a:spcAft>
              <a:buNone/>
            </a:pPr>
            <a:r>
              <a:rPr lang="en-US" sz="2200" b="1" dirty="0">
                <a:solidFill>
                  <a:schemeClr val="tx1">
                    <a:lumMod val="85000"/>
                    <a:lumOff val="15000"/>
                  </a:schemeClr>
                </a:solidFill>
                <a:latin typeface="Helvetica LT Std" panose="020B0504020202020204" pitchFamily="34" charset="0"/>
                <a:cs typeface="Calibri"/>
              </a:rPr>
              <a:t>Fax or Mail</a:t>
            </a:r>
          </a:p>
          <a:p>
            <a:pPr marL="228600" lvl="1">
              <a:spcBef>
                <a:spcPts val="0"/>
              </a:spcBef>
              <a:spcAft>
                <a:spcPts val="1200"/>
              </a:spcAft>
              <a:buSzPct val="100000"/>
              <a:tabLst>
                <a:tab pos="697865" algn="l"/>
                <a:tab pos="698500" algn="l"/>
              </a:tabLst>
            </a:pPr>
            <a:r>
              <a:rPr lang="en-US" sz="1800" dirty="0">
                <a:solidFill>
                  <a:schemeClr val="tx1">
                    <a:lumMod val="85000"/>
                    <a:lumOff val="15000"/>
                  </a:schemeClr>
                </a:solidFill>
                <a:latin typeface="Helvetica LT Std" panose="020B0504020202020204" pitchFamily="34" charset="0"/>
                <a:cs typeface="Calibri"/>
              </a:rPr>
              <a:t>Complete, sign, and fax or mail the paper </a:t>
            </a:r>
            <a:r>
              <a:rPr lang="en-US" sz="1800" i="1" dirty="0">
                <a:solidFill>
                  <a:schemeClr val="tx1">
                    <a:lumMod val="85000"/>
                    <a:lumOff val="15000"/>
                  </a:schemeClr>
                </a:solidFill>
                <a:latin typeface="Helvetica LT Std" panose="020B0504020202020204" pitchFamily="34" charset="0"/>
                <a:cs typeface="Calibri"/>
              </a:rPr>
              <a:t>UI Application </a:t>
            </a:r>
            <a:br>
              <a:rPr lang="en-US" sz="1800" dirty="0">
                <a:solidFill>
                  <a:schemeClr val="tx1">
                    <a:lumMod val="85000"/>
                    <a:lumOff val="15000"/>
                  </a:schemeClr>
                </a:solidFill>
                <a:latin typeface="Helvetica LT Std" panose="020B0504020202020204" pitchFamily="34" charset="0"/>
                <a:cs typeface="Calibri"/>
              </a:rPr>
            </a:br>
            <a:r>
              <a:rPr lang="en-US" sz="1800" dirty="0">
                <a:solidFill>
                  <a:schemeClr val="tx1">
                    <a:lumMod val="85000"/>
                    <a:lumOff val="15000"/>
                  </a:schemeClr>
                </a:solidFill>
                <a:latin typeface="Helvetica LT Std" panose="020B0504020202020204" pitchFamily="34" charset="0"/>
                <a:cs typeface="Calibri"/>
              </a:rPr>
              <a:t>(DE 1101i) as directed on </a:t>
            </a:r>
            <a:br>
              <a:rPr lang="en-US" sz="1800" dirty="0">
                <a:solidFill>
                  <a:schemeClr val="tx1">
                    <a:lumMod val="85000"/>
                    <a:lumOff val="15000"/>
                  </a:schemeClr>
                </a:solidFill>
                <a:latin typeface="Helvetica LT Std" panose="020B0504020202020204" pitchFamily="34" charset="0"/>
                <a:cs typeface="Calibri"/>
              </a:rPr>
            </a:br>
            <a:r>
              <a:rPr lang="en-US" sz="1800" dirty="0">
                <a:solidFill>
                  <a:schemeClr val="tx1">
                    <a:lumMod val="85000"/>
                    <a:lumOff val="15000"/>
                  </a:schemeClr>
                </a:solidFill>
                <a:latin typeface="Helvetica LT Std" panose="020B0504020202020204" pitchFamily="34" charset="0"/>
                <a:cs typeface="Calibri"/>
              </a:rPr>
              <a:t>the form.</a:t>
            </a:r>
          </a:p>
          <a:p>
            <a:pPr marL="228600" lvl="1">
              <a:spcBef>
                <a:spcPts val="0"/>
              </a:spcBef>
              <a:spcAft>
                <a:spcPts val="1200"/>
              </a:spcAft>
              <a:buSzPct val="100000"/>
              <a:tabLst>
                <a:tab pos="697865" algn="l"/>
                <a:tab pos="698500" algn="l"/>
              </a:tabLst>
            </a:pPr>
            <a:r>
              <a:rPr lang="en-US" sz="1800" dirty="0">
                <a:solidFill>
                  <a:schemeClr val="tx1">
                    <a:lumMod val="85000"/>
                    <a:lumOff val="15000"/>
                  </a:schemeClr>
                </a:solidFill>
                <a:latin typeface="Helvetica LT Std" panose="020B0504020202020204" pitchFamily="34" charset="0"/>
                <a:cs typeface="Calibri"/>
              </a:rPr>
              <a:t>For more secure processing, fax your application to the EDD.</a:t>
            </a:r>
          </a:p>
        </p:txBody>
      </p:sp>
      <p:pic>
        <p:nvPicPr>
          <p:cNvPr id="4" name="Graphic 3" descr="EDD Employment Development Department State of California Logo">
            <a:extLst>
              <a:ext uri="{FF2B5EF4-FFF2-40B4-BE49-F238E27FC236}">
                <a16:creationId xmlns:a16="http://schemas.microsoft.com/office/drawing/2014/main" id="{2E026945-C5A2-2DC9-BCC1-0E3D554516E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12563" cy="603120"/>
          </a:xfrm>
          <a:prstGeom prst="rect">
            <a:avLst/>
          </a:prstGeom>
        </p:spPr>
      </p:pic>
      <p:sp>
        <p:nvSpPr>
          <p:cNvPr id="5" name="Rectangle 4">
            <a:extLst>
              <a:ext uri="{FF2B5EF4-FFF2-40B4-BE49-F238E27FC236}">
                <a16:creationId xmlns:a16="http://schemas.microsoft.com/office/drawing/2014/main" id="{D8528CBD-3F6A-5737-F436-85875A382385}"/>
              </a:ext>
              <a:ext uri="{C183D7F6-B498-43B3-948B-1728B52AA6E4}">
                <adec:decorative xmlns:adec="http://schemas.microsoft.com/office/drawing/2017/decorative" val="1"/>
              </a:ext>
            </a:extLst>
          </p:cNvPr>
          <p:cNvSpPr/>
          <p:nvPr/>
        </p:nvSpPr>
        <p:spPr>
          <a:xfrm>
            <a:off x="0" y="-1"/>
            <a:ext cx="7296150" cy="224789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extBox 9">
            <a:extLst>
              <a:ext uri="{FF2B5EF4-FFF2-40B4-BE49-F238E27FC236}">
                <a16:creationId xmlns:a16="http://schemas.microsoft.com/office/drawing/2014/main" id="{1A72D743-87EE-F647-DE14-6EC9C806528A}"/>
              </a:ext>
            </a:extLst>
          </p:cNvPr>
          <p:cNvSpPr txBox="1"/>
          <p:nvPr/>
        </p:nvSpPr>
        <p:spPr>
          <a:xfrm>
            <a:off x="4864100" y="2609224"/>
            <a:ext cx="6954202" cy="3344535"/>
          </a:xfrm>
          <a:prstGeom prst="rect">
            <a:avLst/>
          </a:prstGeom>
          <a:noFill/>
        </p:spPr>
        <p:txBody>
          <a:bodyPr wrap="square" numCol="2">
            <a:spAutoFit/>
          </a:bodyPr>
          <a:lstStyle/>
          <a:p>
            <a:pPr marL="0" indent="0" defTabSz="182880">
              <a:spcBef>
                <a:spcPts val="0"/>
              </a:spcBef>
              <a:spcAft>
                <a:spcPts val="1200"/>
              </a:spcAft>
              <a:buNone/>
              <a:tabLst>
                <a:tab pos="0" algn="l"/>
                <a:tab pos="182880" algn="l"/>
              </a:tabLst>
            </a:pPr>
            <a:r>
              <a:rPr lang="en-US" sz="2200" b="1" dirty="0">
                <a:solidFill>
                  <a:schemeClr val="tx1">
                    <a:lumMod val="85000"/>
                    <a:lumOff val="15000"/>
                  </a:schemeClr>
                </a:solidFill>
                <a:latin typeface="Helvetica LT Std" panose="020B0504020202020204" pitchFamily="34" charset="0"/>
                <a:cs typeface="Calibri"/>
              </a:rPr>
              <a:t>Phone</a:t>
            </a:r>
          </a:p>
          <a:p>
            <a:pPr marL="0" lvl="1" defTabSz="182880">
              <a:spcBef>
                <a:spcPts val="0"/>
              </a:spcBef>
              <a:spcAft>
                <a:spcPts val="1200"/>
              </a:spcAft>
              <a:tabLst>
                <a:tab pos="0" algn="l"/>
              </a:tabLst>
            </a:pPr>
            <a:r>
              <a:rPr lang="en-US" sz="1800" b="1" dirty="0">
                <a:solidFill>
                  <a:schemeClr val="tx1">
                    <a:lumMod val="85000"/>
                    <a:lumOff val="15000"/>
                  </a:schemeClr>
                </a:solidFill>
                <a:latin typeface="Helvetica LT Std" panose="020B0504020202020204" pitchFamily="34" charset="0"/>
                <a:cs typeface="Calibri"/>
              </a:rPr>
              <a:t>English and </a:t>
            </a:r>
            <a:br>
              <a:rPr lang="en-US" sz="1800" b="1" dirty="0">
                <a:solidFill>
                  <a:schemeClr val="tx1">
                    <a:lumMod val="85000"/>
                    <a:lumOff val="15000"/>
                  </a:schemeClr>
                </a:solidFill>
                <a:latin typeface="Helvetica LT Std" panose="020B0504020202020204" pitchFamily="34" charset="0"/>
                <a:cs typeface="Calibri"/>
              </a:rPr>
            </a:br>
            <a:r>
              <a:rPr lang="en-US" sz="1800" b="1" dirty="0">
                <a:solidFill>
                  <a:schemeClr val="tx1">
                    <a:lumMod val="85000"/>
                    <a:lumOff val="15000"/>
                  </a:schemeClr>
                </a:solidFill>
                <a:latin typeface="Helvetica LT Std" panose="020B0504020202020204" pitchFamily="34" charset="0"/>
                <a:cs typeface="Calibri"/>
              </a:rPr>
              <a:t>Spanish:</a:t>
            </a:r>
            <a:r>
              <a:rPr lang="en-US" sz="1800" dirty="0">
                <a:solidFill>
                  <a:schemeClr val="tx1">
                    <a:lumMod val="85000"/>
                    <a:lumOff val="15000"/>
                  </a:schemeClr>
                </a:solidFill>
                <a:latin typeface="Helvetica LT Std" panose="020B0504020202020204" pitchFamily="34" charset="0"/>
                <a:cs typeface="Calibri"/>
              </a:rPr>
              <a:t>			1-800-300-5616</a:t>
            </a:r>
          </a:p>
          <a:p>
            <a:pPr marL="0" lvl="1" defTabSz="182880">
              <a:spcBef>
                <a:spcPts val="0"/>
              </a:spcBef>
              <a:spcAft>
                <a:spcPts val="1200"/>
              </a:spcAft>
              <a:tabLst>
                <a:tab pos="0" algn="l"/>
              </a:tabLst>
            </a:pPr>
            <a:r>
              <a:rPr lang="en-US" sz="1800" b="1" dirty="0">
                <a:solidFill>
                  <a:schemeClr val="tx1">
                    <a:lumMod val="85000"/>
                    <a:lumOff val="15000"/>
                  </a:schemeClr>
                </a:solidFill>
                <a:latin typeface="Helvetica LT Std" panose="020B0504020202020204" pitchFamily="34" charset="0"/>
                <a:cs typeface="Calibri"/>
              </a:rPr>
              <a:t>Mandarin:</a:t>
            </a:r>
            <a:r>
              <a:rPr lang="en-US" b="1" dirty="0">
                <a:solidFill>
                  <a:schemeClr val="tx1">
                    <a:lumMod val="85000"/>
                    <a:lumOff val="15000"/>
                  </a:schemeClr>
                </a:solidFill>
                <a:latin typeface="Helvetica LT Std" panose="020B0504020202020204" pitchFamily="34" charset="0"/>
                <a:cs typeface="Calibri"/>
              </a:rPr>
              <a:t>			</a:t>
            </a:r>
            <a:r>
              <a:rPr lang="en-US" sz="1800" dirty="0">
                <a:solidFill>
                  <a:schemeClr val="tx1">
                    <a:lumMod val="85000"/>
                    <a:lumOff val="15000"/>
                  </a:schemeClr>
                </a:solidFill>
                <a:latin typeface="Helvetica LT Std" panose="020B0504020202020204" pitchFamily="34" charset="0"/>
                <a:cs typeface="Calibri"/>
              </a:rPr>
              <a:t>1-866-303-0706</a:t>
            </a:r>
          </a:p>
          <a:p>
            <a:pPr marL="0" lvl="1" defTabSz="182880">
              <a:spcBef>
                <a:spcPts val="0"/>
              </a:spcBef>
              <a:spcAft>
                <a:spcPts val="1200"/>
              </a:spcAft>
              <a:tabLst>
                <a:tab pos="0" algn="l"/>
              </a:tabLst>
            </a:pPr>
            <a:r>
              <a:rPr lang="en-US" sz="1800" b="1" dirty="0">
                <a:solidFill>
                  <a:schemeClr val="tx1">
                    <a:lumMod val="85000"/>
                    <a:lumOff val="15000"/>
                  </a:schemeClr>
                </a:solidFill>
                <a:latin typeface="Helvetica LT Std" panose="020B0504020202020204" pitchFamily="34" charset="0"/>
                <a:cs typeface="Calibri"/>
              </a:rPr>
              <a:t>Armenian:			</a:t>
            </a:r>
            <a:r>
              <a:rPr lang="en-US" sz="1800" dirty="0">
                <a:solidFill>
                  <a:schemeClr val="tx1">
                    <a:lumMod val="85000"/>
                    <a:lumOff val="15000"/>
                  </a:schemeClr>
                </a:solidFill>
                <a:latin typeface="Helvetica LT Std" panose="020B0504020202020204" pitchFamily="34" charset="0"/>
                <a:cs typeface="Calibri"/>
              </a:rPr>
              <a:t>1-855-528-1518</a:t>
            </a:r>
          </a:p>
          <a:p>
            <a:pPr marL="0" lvl="1" defTabSz="182880">
              <a:spcAft>
                <a:spcPts val="1200"/>
              </a:spcAft>
              <a:tabLst>
                <a:tab pos="0" algn="l"/>
              </a:tabLst>
            </a:pPr>
            <a:r>
              <a:rPr lang="en-US" b="1" dirty="0">
                <a:solidFill>
                  <a:schemeClr val="tx1">
                    <a:lumMod val="85000"/>
                    <a:lumOff val="15000"/>
                  </a:schemeClr>
                </a:solidFill>
                <a:latin typeface="Helvetica LT Std" panose="020B0504020202020204" pitchFamily="34" charset="0"/>
                <a:cs typeface="Calibri"/>
              </a:rPr>
              <a:t>Tagalog:				</a:t>
            </a:r>
            <a:r>
              <a:rPr lang="en-US" dirty="0">
                <a:solidFill>
                  <a:schemeClr val="tx1">
                    <a:lumMod val="85000"/>
                    <a:lumOff val="15000"/>
                  </a:schemeClr>
                </a:solidFill>
                <a:latin typeface="Helvetica LT Std" panose="020B0504020202020204" pitchFamily="34" charset="0"/>
                <a:cs typeface="Calibri"/>
              </a:rPr>
              <a:t>1-866-395-1513</a:t>
            </a:r>
          </a:p>
          <a:p>
            <a:pPr marL="0" lvl="1" defTabSz="182880">
              <a:spcAft>
                <a:spcPts val="1200"/>
              </a:spcAft>
              <a:tabLst>
                <a:tab pos="0" algn="l"/>
              </a:tabLst>
            </a:pPr>
            <a:r>
              <a:rPr lang="en-US" b="1" dirty="0">
                <a:solidFill>
                  <a:schemeClr val="tx1">
                    <a:lumMod val="85000"/>
                    <a:lumOff val="15000"/>
                  </a:schemeClr>
                </a:solidFill>
                <a:latin typeface="Helvetica LT Std" panose="020B0504020202020204" pitchFamily="34" charset="0"/>
                <a:cs typeface="Calibri"/>
              </a:rPr>
              <a:t>Cantonese: 		</a:t>
            </a:r>
            <a:r>
              <a:rPr lang="en-US" dirty="0">
                <a:solidFill>
                  <a:schemeClr val="tx1">
                    <a:lumMod val="85000"/>
                    <a:lumOff val="15000"/>
                  </a:schemeClr>
                </a:solidFill>
                <a:latin typeface="Helvetica LT Std" panose="020B0504020202020204" pitchFamily="34" charset="0"/>
                <a:cs typeface="Calibri"/>
              </a:rPr>
              <a:t>1-800-547-3506</a:t>
            </a:r>
          </a:p>
          <a:p>
            <a:pPr marL="0" lvl="1" defTabSz="182880">
              <a:spcBef>
                <a:spcPts val="0"/>
              </a:spcBef>
              <a:spcAft>
                <a:spcPts val="1200"/>
              </a:spcAft>
              <a:tabLst>
                <a:tab pos="0" algn="l"/>
              </a:tabLst>
            </a:pPr>
            <a:r>
              <a:rPr lang="en-US" sz="1800" b="1" dirty="0">
                <a:solidFill>
                  <a:schemeClr val="tx1">
                    <a:lumMod val="85000"/>
                    <a:lumOff val="15000"/>
                  </a:schemeClr>
                </a:solidFill>
                <a:latin typeface="Helvetica LT Std" panose="020B0504020202020204" pitchFamily="34" charset="0"/>
                <a:cs typeface="Calibri"/>
              </a:rPr>
              <a:t>Vietnamese: 	</a:t>
            </a:r>
            <a:r>
              <a:rPr lang="en-US" sz="1800" dirty="0">
                <a:solidFill>
                  <a:schemeClr val="tx1">
                    <a:lumMod val="85000"/>
                    <a:lumOff val="15000"/>
                  </a:schemeClr>
                </a:solidFill>
                <a:latin typeface="Helvetica LT Std" panose="020B0504020202020204" pitchFamily="34" charset="0"/>
                <a:cs typeface="Calibri"/>
              </a:rPr>
              <a:t>1-800-547-2058</a:t>
            </a:r>
            <a:br>
              <a:rPr lang="en-US" sz="1800" dirty="0">
                <a:solidFill>
                  <a:schemeClr val="tx1">
                    <a:lumMod val="85000"/>
                    <a:lumOff val="15000"/>
                  </a:schemeClr>
                </a:solidFill>
                <a:latin typeface="Helvetica LT Std" panose="020B0504020202020204" pitchFamily="34" charset="0"/>
                <a:cs typeface="Calibri"/>
              </a:rPr>
            </a:br>
            <a:endParaRPr lang="en-US" sz="1800" dirty="0">
              <a:solidFill>
                <a:schemeClr val="tx1">
                  <a:lumMod val="85000"/>
                  <a:lumOff val="15000"/>
                </a:schemeClr>
              </a:solidFill>
              <a:latin typeface="Helvetica LT Std" panose="020B0504020202020204" pitchFamily="34" charset="0"/>
              <a:cs typeface="Calibri"/>
            </a:endParaRPr>
          </a:p>
          <a:p>
            <a:pPr marL="228600" lvl="1" defTabSz="182880">
              <a:spcBef>
                <a:spcPts val="0"/>
              </a:spcBef>
              <a:spcAft>
                <a:spcPts val="1200"/>
              </a:spcAft>
              <a:tabLst>
                <a:tab pos="0" algn="l"/>
                <a:tab pos="182880" algn="l"/>
              </a:tabLst>
            </a:pPr>
            <a:r>
              <a:rPr lang="en-US" sz="1800" b="1" dirty="0">
                <a:solidFill>
                  <a:schemeClr val="tx1">
                    <a:lumMod val="85000"/>
                    <a:lumOff val="15000"/>
                  </a:schemeClr>
                </a:solidFill>
                <a:latin typeface="Helvetica LT Std" panose="020B0504020202020204" pitchFamily="34" charset="0"/>
                <a:cs typeface="Calibri"/>
              </a:rPr>
              <a:t>Korean: 		</a:t>
            </a:r>
            <a:r>
              <a:rPr lang="en-US" sz="1800" dirty="0">
                <a:solidFill>
                  <a:schemeClr val="tx1">
                    <a:lumMod val="85000"/>
                    <a:lumOff val="15000"/>
                  </a:schemeClr>
                </a:solidFill>
                <a:latin typeface="Helvetica LT Std" panose="020B0504020202020204" pitchFamily="34" charset="0"/>
                <a:cs typeface="Calibri"/>
              </a:rPr>
              <a:t>1-844-660-0877</a:t>
            </a:r>
          </a:p>
          <a:p>
            <a:pPr marL="228600" lvl="1" defTabSz="182880">
              <a:spcBef>
                <a:spcPts val="0"/>
              </a:spcBef>
              <a:spcAft>
                <a:spcPts val="1200"/>
              </a:spcAft>
              <a:tabLst>
                <a:tab pos="0" algn="l"/>
                <a:tab pos="182880" algn="l"/>
              </a:tabLst>
            </a:pPr>
            <a:r>
              <a:rPr lang="en-US" sz="1800" b="1" dirty="0">
                <a:solidFill>
                  <a:schemeClr val="tx1">
                    <a:lumMod val="85000"/>
                    <a:lumOff val="15000"/>
                  </a:schemeClr>
                </a:solidFill>
                <a:latin typeface="Helvetica LT Std" panose="020B0504020202020204" pitchFamily="34" charset="0"/>
                <a:cs typeface="Calibri"/>
              </a:rPr>
              <a:t>TTY: 				</a:t>
            </a:r>
            <a:r>
              <a:rPr lang="en-US" sz="1800" dirty="0">
                <a:solidFill>
                  <a:schemeClr val="tx1">
                    <a:lumMod val="85000"/>
                    <a:lumOff val="15000"/>
                  </a:schemeClr>
                </a:solidFill>
                <a:latin typeface="Helvetica LT Std" panose="020B0504020202020204" pitchFamily="34" charset="0"/>
                <a:cs typeface="Calibri"/>
              </a:rPr>
              <a:t>1-800-815-9387</a:t>
            </a:r>
          </a:p>
          <a:p>
            <a:pPr marL="228600" lvl="1" defTabSz="182880">
              <a:spcBef>
                <a:spcPts val="0"/>
              </a:spcBef>
              <a:spcAft>
                <a:spcPts val="1200"/>
              </a:spcAft>
              <a:tabLst>
                <a:tab pos="0" algn="l"/>
                <a:tab pos="182880" algn="l"/>
              </a:tabLst>
            </a:pPr>
            <a:r>
              <a:rPr lang="en-US" sz="1800" b="1" dirty="0">
                <a:solidFill>
                  <a:schemeClr val="tx1">
                    <a:lumMod val="85000"/>
                    <a:lumOff val="15000"/>
                  </a:schemeClr>
                </a:solidFill>
                <a:latin typeface="Helvetica LT Std" panose="020B0504020202020204" pitchFamily="34" charset="0"/>
                <a:cs typeface="Calibri"/>
              </a:rPr>
              <a:t>California Relay Service (711): </a:t>
            </a:r>
            <a:r>
              <a:rPr lang="en-US" sz="1800" dirty="0">
                <a:solidFill>
                  <a:schemeClr val="tx1">
                    <a:lumMod val="85000"/>
                    <a:lumOff val="15000"/>
                  </a:schemeClr>
                </a:solidFill>
                <a:latin typeface="Helvetica LT Std" panose="020B0504020202020204" pitchFamily="34" charset="0"/>
                <a:cs typeface="Calibri"/>
              </a:rPr>
              <a:t>Provide the UI number </a:t>
            </a:r>
            <a:br>
              <a:rPr lang="en-US" sz="1800" dirty="0">
                <a:solidFill>
                  <a:schemeClr val="tx1">
                    <a:lumMod val="85000"/>
                    <a:lumOff val="15000"/>
                  </a:schemeClr>
                </a:solidFill>
                <a:latin typeface="Helvetica LT Std" panose="020B0504020202020204" pitchFamily="34" charset="0"/>
                <a:cs typeface="Calibri"/>
              </a:rPr>
            </a:br>
            <a:r>
              <a:rPr lang="en-US" sz="1800" dirty="0">
                <a:solidFill>
                  <a:schemeClr val="tx1">
                    <a:lumMod val="85000"/>
                    <a:lumOff val="15000"/>
                  </a:schemeClr>
                </a:solidFill>
                <a:latin typeface="Helvetica LT Std" panose="020B0504020202020204" pitchFamily="34" charset="0"/>
                <a:cs typeface="Calibri"/>
              </a:rPr>
              <a:t>(1-800-300-5616) </a:t>
            </a:r>
            <a:br>
              <a:rPr lang="en-US" dirty="0">
                <a:solidFill>
                  <a:schemeClr val="tx1">
                    <a:lumMod val="85000"/>
                    <a:lumOff val="15000"/>
                  </a:schemeClr>
                </a:solidFill>
                <a:latin typeface="Helvetica LT Std" panose="020B0504020202020204" pitchFamily="34" charset="0"/>
                <a:cs typeface="Calibri"/>
              </a:rPr>
            </a:br>
            <a:r>
              <a:rPr lang="en-US" sz="1800" dirty="0">
                <a:solidFill>
                  <a:schemeClr val="tx1">
                    <a:lumMod val="85000"/>
                    <a:lumOff val="15000"/>
                  </a:schemeClr>
                </a:solidFill>
                <a:latin typeface="Helvetica LT Std" panose="020B0504020202020204" pitchFamily="34" charset="0"/>
                <a:cs typeface="Calibri"/>
              </a:rPr>
              <a:t>to the operator</a:t>
            </a:r>
          </a:p>
        </p:txBody>
      </p:sp>
      <p:pic>
        <p:nvPicPr>
          <p:cNvPr id="12" name="Picture 11" descr="A person sitting at a desk looking at his phone">
            <a:extLst>
              <a:ext uri="{FF2B5EF4-FFF2-40B4-BE49-F238E27FC236}">
                <a16:creationId xmlns:a16="http://schemas.microsoft.com/office/drawing/2014/main" id="{95841EF7-99B6-1510-EFBA-17F5CB3BE1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296150" y="1"/>
            <a:ext cx="4895850" cy="2247899"/>
          </a:xfrm>
          <a:prstGeom prst="rect">
            <a:avLst/>
          </a:prstGeom>
        </p:spPr>
      </p:pic>
    </p:spTree>
    <p:extLst>
      <p:ext uri="{BB962C8B-B14F-4D97-AF65-F5344CB8AC3E}">
        <p14:creationId xmlns:p14="http://schemas.microsoft.com/office/powerpoint/2010/main" val="257529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9A4C-D979-9EEC-0F84-51C6E3280E02}"/>
              </a:ext>
            </a:extLst>
          </p:cNvPr>
          <p:cNvSpPr>
            <a:spLocks noGrp="1"/>
          </p:cNvSpPr>
          <p:nvPr>
            <p:ph type="title" idx="4294967295"/>
          </p:nvPr>
        </p:nvSpPr>
        <p:spPr>
          <a:xfrm>
            <a:off x="5407980" y="404154"/>
            <a:ext cx="3765395" cy="1541734"/>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Information You Will Need</a:t>
            </a:r>
          </a:p>
        </p:txBody>
      </p:sp>
      <p:sp>
        <p:nvSpPr>
          <p:cNvPr id="11" name="Text Placeholder 2">
            <a:extLst>
              <a:ext uri="{FF2B5EF4-FFF2-40B4-BE49-F238E27FC236}">
                <a16:creationId xmlns:a16="http://schemas.microsoft.com/office/drawing/2014/main" id="{E4B45F33-8E8E-F482-FADC-B6FF5196E542}"/>
              </a:ext>
            </a:extLst>
          </p:cNvPr>
          <p:cNvSpPr txBox="1">
            <a:spLocks/>
          </p:cNvSpPr>
          <p:nvPr/>
        </p:nvSpPr>
        <p:spPr>
          <a:xfrm>
            <a:off x="5407980" y="2017391"/>
            <a:ext cx="7784782" cy="3889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200" dirty="0">
                <a:solidFill>
                  <a:schemeClr val="tx1">
                    <a:lumMod val="85000"/>
                    <a:lumOff val="15000"/>
                  </a:schemeClr>
                </a:solidFill>
                <a:latin typeface="Helvetica LT Std" panose="020B0504020202020204" pitchFamily="34" charset="0"/>
                <a:cs typeface="Calibri"/>
              </a:rPr>
              <a:t>Personal </a:t>
            </a:r>
          </a:p>
          <a:p>
            <a:pPr>
              <a:spcAft>
                <a:spcPts val="1200"/>
              </a:spcAft>
            </a:pPr>
            <a:r>
              <a:rPr lang="en-US" sz="2200" dirty="0">
                <a:solidFill>
                  <a:schemeClr val="tx1">
                    <a:lumMod val="85000"/>
                    <a:lumOff val="15000"/>
                  </a:schemeClr>
                </a:solidFill>
                <a:latin typeface="Helvetica LT Std" panose="020B0504020202020204" pitchFamily="34" charset="0"/>
                <a:cs typeface="Calibri"/>
              </a:rPr>
              <a:t>Last employer</a:t>
            </a:r>
          </a:p>
          <a:p>
            <a:pPr>
              <a:spcAft>
                <a:spcPts val="1200"/>
              </a:spcAft>
            </a:pPr>
            <a:r>
              <a:rPr lang="en-US" sz="2200" dirty="0">
                <a:solidFill>
                  <a:schemeClr val="tx1">
                    <a:lumMod val="85000"/>
                    <a:lumOff val="15000"/>
                  </a:schemeClr>
                </a:solidFill>
                <a:latin typeface="Helvetica LT Std" panose="020B0504020202020204" pitchFamily="34" charset="0"/>
                <a:cs typeface="Calibri"/>
              </a:rPr>
              <a:t>Employment history</a:t>
            </a:r>
          </a:p>
          <a:p>
            <a:pPr>
              <a:spcAft>
                <a:spcPts val="1200"/>
              </a:spcAft>
            </a:pPr>
            <a:r>
              <a:rPr lang="en-US" sz="2200" dirty="0">
                <a:solidFill>
                  <a:schemeClr val="tx1">
                    <a:lumMod val="85000"/>
                    <a:lumOff val="15000"/>
                  </a:schemeClr>
                </a:solidFill>
                <a:latin typeface="Helvetica LT Std" panose="020B0504020202020204" pitchFamily="34" charset="0"/>
                <a:cs typeface="Calibri"/>
              </a:rPr>
              <a:t>Identity documents</a:t>
            </a:r>
          </a:p>
        </p:txBody>
      </p:sp>
      <p:sp>
        <p:nvSpPr>
          <p:cNvPr id="13" name="Rectangle 12">
            <a:extLst>
              <a:ext uri="{FF2B5EF4-FFF2-40B4-BE49-F238E27FC236}">
                <a16:creationId xmlns:a16="http://schemas.microsoft.com/office/drawing/2014/main" id="{B085FD49-A025-464E-D9BB-949E64A2B685}"/>
              </a:ext>
              <a:ext uri="{C183D7F6-B498-43B3-948B-1728B52AA6E4}">
                <adec:decorative xmlns:adec="http://schemas.microsoft.com/office/drawing/2017/decorative" val="1"/>
              </a:ext>
            </a:extLst>
          </p:cNvPr>
          <p:cNvSpPr/>
          <p:nvPr/>
        </p:nvSpPr>
        <p:spPr>
          <a:xfrm flipH="1">
            <a:off x="4775201" y="5525164"/>
            <a:ext cx="7416799" cy="133283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EDD Employment Development Department State of California Logo">
            <a:extLst>
              <a:ext uri="{FF2B5EF4-FFF2-40B4-BE49-F238E27FC236}">
                <a16:creationId xmlns:a16="http://schemas.microsoft.com/office/drawing/2014/main" id="{7CEAC3A5-7D64-F856-001B-840CDEABA62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09173" cy="601926"/>
          </a:xfrm>
          <a:prstGeom prst="rect">
            <a:avLst/>
          </a:prstGeom>
        </p:spPr>
      </p:pic>
      <p:pic>
        <p:nvPicPr>
          <p:cNvPr id="7" name="Picture 6">
            <a:extLst>
              <a:ext uri="{FF2B5EF4-FFF2-40B4-BE49-F238E27FC236}">
                <a16:creationId xmlns:a16="http://schemas.microsoft.com/office/drawing/2014/main" id="{C7C3189D-0CB6-AFED-7094-F0DF25B0A487}"/>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0"/>
            <a:ext cx="4775202" cy="5525164"/>
          </a:xfrm>
          <a:prstGeom prst="rect">
            <a:avLst/>
          </a:prstGeom>
        </p:spPr>
      </p:pic>
    </p:spTree>
    <p:extLst>
      <p:ext uri="{BB962C8B-B14F-4D97-AF65-F5344CB8AC3E}">
        <p14:creationId xmlns:p14="http://schemas.microsoft.com/office/powerpoint/2010/main" val="234671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D5D185-40FC-FA67-93C7-1D8173584149}"/>
              </a:ext>
              <a:ext uri="{C183D7F6-B498-43B3-948B-1728B52AA6E4}">
                <adec:decorative xmlns:adec="http://schemas.microsoft.com/office/drawing/2017/decorative" val="1"/>
              </a:ext>
            </a:extLst>
          </p:cNvPr>
          <p:cNvSpPr/>
          <p:nvPr/>
        </p:nvSpPr>
        <p:spPr>
          <a:xfrm>
            <a:off x="0" y="5520938"/>
            <a:ext cx="9301480"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AD5BEAFF-798D-F795-A21D-3F42C3481CB4}"/>
              </a:ext>
            </a:extLst>
          </p:cNvPr>
          <p:cNvSpPr txBox="1">
            <a:spLocks/>
          </p:cNvSpPr>
          <p:nvPr/>
        </p:nvSpPr>
        <p:spPr>
          <a:xfrm>
            <a:off x="632778" y="1468581"/>
            <a:ext cx="7929179" cy="3164379"/>
          </a:xfrm>
          <a:prstGeom prst="rect">
            <a:avLst/>
          </a:prstGeom>
        </p:spPr>
        <p:txBody>
          <a:bodyPr numCol="2" spcCol="4572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Allow 7 to 10 days for processing.</a:t>
            </a:r>
          </a:p>
          <a:p>
            <a:pPr marR="5080">
              <a:spcBef>
                <a:spcPts val="0"/>
              </a:spcBef>
              <a:spcAft>
                <a:spcPts val="1200"/>
              </a:spcAft>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We will mail you important information about your claim and the program within 5 to 10 days.</a:t>
            </a:r>
          </a:p>
          <a:p>
            <a:pPr marR="289560">
              <a:spcBef>
                <a:spcPts val="0"/>
              </a:spcBef>
              <a:spcAft>
                <a:spcPts val="1200"/>
              </a:spcAft>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Read through everything we mail you and respond to us on time to avoid delays.</a:t>
            </a:r>
          </a:p>
          <a:p>
            <a:pPr marR="601980">
              <a:spcBef>
                <a:spcPts val="0"/>
              </a:spcBef>
              <a:spcAft>
                <a:spcPts val="1200"/>
              </a:spcAft>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We send you the first </a:t>
            </a:r>
            <a:r>
              <a:rPr lang="en-US" sz="2200" i="1" dirty="0">
                <a:solidFill>
                  <a:schemeClr val="tx1">
                    <a:lumMod val="85000"/>
                    <a:lumOff val="15000"/>
                  </a:schemeClr>
                </a:solidFill>
                <a:latin typeface="Helvetica LT Std" panose="020B0504020202020204" pitchFamily="34" charset="0"/>
                <a:cs typeface="Calibri"/>
              </a:rPr>
              <a:t>Continued Claim Form </a:t>
            </a:r>
            <a:r>
              <a:rPr lang="en-US" sz="2200" dirty="0">
                <a:solidFill>
                  <a:schemeClr val="tx1">
                    <a:lumMod val="85000"/>
                    <a:lumOff val="15000"/>
                  </a:schemeClr>
                </a:solidFill>
                <a:latin typeface="Helvetica LT Std" panose="020B0504020202020204" pitchFamily="34" charset="0"/>
                <a:cs typeface="Calibri"/>
              </a:rPr>
              <a:t>(DE 4581) by mail for you to certify for benefits.</a:t>
            </a:r>
          </a:p>
          <a:p>
            <a:pPr>
              <a:spcBef>
                <a:spcPts val="0"/>
              </a:spcBef>
              <a:spcAft>
                <a:spcPts val="1200"/>
              </a:spcAft>
              <a:tabLst>
                <a:tab pos="407034" algn="l"/>
                <a:tab pos="408305" algn="l"/>
              </a:tabLst>
            </a:pPr>
            <a:r>
              <a:rPr lang="en-US" sz="2200" dirty="0">
                <a:solidFill>
                  <a:schemeClr val="tx1">
                    <a:lumMod val="85000"/>
                    <a:lumOff val="15000"/>
                  </a:schemeClr>
                </a:solidFill>
                <a:latin typeface="Helvetica LT Std" panose="020B0504020202020204" pitchFamily="34" charset="0"/>
                <a:cs typeface="Calibri"/>
              </a:rPr>
              <a:t>Be sure to certify for benefits every two weeks.</a:t>
            </a:r>
          </a:p>
          <a:p>
            <a:endParaRPr lang="en-US" sz="2400" dirty="0"/>
          </a:p>
        </p:txBody>
      </p:sp>
      <p:pic>
        <p:nvPicPr>
          <p:cNvPr id="11" name="Picture 10" descr="A woman with glasses smiling looking at a laptop">
            <a:extLst>
              <a:ext uri="{FF2B5EF4-FFF2-40B4-BE49-F238E27FC236}">
                <a16:creationId xmlns:a16="http://schemas.microsoft.com/office/drawing/2014/main" id="{14180CCA-9A21-20C7-F5DA-470BF9FFE3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01480" y="0"/>
            <a:ext cx="2890520" cy="5520938"/>
          </a:xfrm>
          <a:prstGeom prst="rect">
            <a:avLst/>
          </a:prstGeom>
        </p:spPr>
      </p:pic>
      <p:sp>
        <p:nvSpPr>
          <p:cNvPr id="2" name="Title 1">
            <a:extLst>
              <a:ext uri="{FF2B5EF4-FFF2-40B4-BE49-F238E27FC236}">
                <a16:creationId xmlns:a16="http://schemas.microsoft.com/office/drawing/2014/main" id="{BA15B381-EE25-322C-D443-08BB05AD0863}"/>
              </a:ext>
            </a:extLst>
          </p:cNvPr>
          <p:cNvSpPr>
            <a:spLocks noGrp="1"/>
          </p:cNvSpPr>
          <p:nvPr>
            <p:ph type="title" idx="4294967295"/>
          </p:nvPr>
        </p:nvSpPr>
        <p:spPr>
          <a:xfrm>
            <a:off x="632778" y="409561"/>
            <a:ext cx="10515600" cy="1325563"/>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After You Submit Your Application</a:t>
            </a:r>
          </a:p>
        </p:txBody>
      </p:sp>
      <p:pic>
        <p:nvPicPr>
          <p:cNvPr id="12" name="Graphic 11" descr="EDD Employment Development Department State of California Logo">
            <a:extLst>
              <a:ext uri="{FF2B5EF4-FFF2-40B4-BE49-F238E27FC236}">
                <a16:creationId xmlns:a16="http://schemas.microsoft.com/office/drawing/2014/main" id="{3C5B0DFF-67C7-36C7-0D31-0E1709B15E0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12563" cy="603120"/>
          </a:xfrm>
          <a:prstGeom prst="rect">
            <a:avLst/>
          </a:prstGeom>
        </p:spPr>
      </p:pic>
    </p:spTree>
    <p:extLst>
      <p:ext uri="{BB962C8B-B14F-4D97-AF65-F5344CB8AC3E}">
        <p14:creationId xmlns:p14="http://schemas.microsoft.com/office/powerpoint/2010/main" val="376962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AF0DE2B-2F49-BBA7-1401-77EE69ABC848}"/>
              </a:ext>
              <a:ext uri="{C183D7F6-B498-43B3-948B-1728B52AA6E4}">
                <adec:decorative xmlns:adec="http://schemas.microsoft.com/office/drawing/2017/decorative" val="1"/>
              </a:ext>
            </a:extLst>
          </p:cNvPr>
          <p:cNvSpPr/>
          <p:nvPr/>
        </p:nvSpPr>
        <p:spPr>
          <a:xfrm>
            <a:off x="4754670" y="-1"/>
            <a:ext cx="7437330" cy="1813459"/>
          </a:xfrm>
          <a:prstGeom prst="rect">
            <a:avLst/>
          </a:prstGeom>
          <a:solidFill>
            <a:srgbClr val="8D57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D50D0A-31DE-23BA-8B9E-9CDA1184DE5D}"/>
              </a:ext>
            </a:extLst>
          </p:cNvPr>
          <p:cNvSpPr>
            <a:spLocks noGrp="1"/>
          </p:cNvSpPr>
          <p:nvPr>
            <p:ph type="title" idx="4294967295"/>
          </p:nvPr>
        </p:nvSpPr>
        <p:spPr>
          <a:xfrm>
            <a:off x="5077778" y="411424"/>
            <a:ext cx="3465653" cy="1325563"/>
          </a:xfrm>
          <a:prstGeom prst="rect">
            <a:avLst/>
          </a:prstGeom>
        </p:spPr>
        <p:txBody>
          <a:bodyPr/>
          <a:lstStyle/>
          <a:p>
            <a:r>
              <a:rPr lang="en-US" sz="4000" b="1" dirty="0">
                <a:solidFill>
                  <a:schemeClr val="bg1"/>
                </a:solidFill>
                <a:latin typeface="Helvetica LT Std" panose="020B0504020202020204" pitchFamily="34" charset="0"/>
              </a:rPr>
              <a:t>Certify for Benefits</a:t>
            </a:r>
          </a:p>
        </p:txBody>
      </p:sp>
      <p:sp>
        <p:nvSpPr>
          <p:cNvPr id="3" name="Content Placeholder 2"/>
          <p:cNvSpPr>
            <a:spLocks noGrp="1"/>
          </p:cNvSpPr>
          <p:nvPr>
            <p:ph sz="quarter" idx="4294967295"/>
          </p:nvPr>
        </p:nvSpPr>
        <p:spPr>
          <a:xfrm>
            <a:off x="5077778" y="2072815"/>
            <a:ext cx="6316662" cy="3889375"/>
          </a:xfrm>
          <a:prstGeom prst="rect">
            <a:avLst/>
          </a:prstGeom>
        </p:spPr>
        <p:txBody>
          <a:bodyPr/>
          <a:lstStyle/>
          <a:p>
            <a:pPr>
              <a:spcBef>
                <a:spcPts val="0"/>
              </a:spcBef>
              <a:spcAft>
                <a:spcPts val="1200"/>
              </a:spcAft>
            </a:pPr>
            <a:r>
              <a:rPr lang="en-US" sz="2200" dirty="0">
                <a:solidFill>
                  <a:schemeClr val="tx1">
                    <a:lumMod val="85000"/>
                    <a:lumOff val="15000"/>
                  </a:schemeClr>
                </a:solidFill>
                <a:latin typeface="Helvetica LT Std" panose="020B0504020202020204" pitchFamily="34" charset="0"/>
                <a:cs typeface="Calibri"/>
              </a:rPr>
              <a:t>To get paid, you must answer eligibility questions every two weeks. This process is known as </a:t>
            </a:r>
            <a:r>
              <a:rPr lang="en-US" sz="2200" b="1" i="1" dirty="0">
                <a:solidFill>
                  <a:schemeClr val="tx1">
                    <a:lumMod val="85000"/>
                    <a:lumOff val="15000"/>
                  </a:schemeClr>
                </a:solidFill>
                <a:latin typeface="Helvetica LT Std" panose="020B0504020202020204" pitchFamily="34" charset="0"/>
                <a:cs typeface="Calibri"/>
              </a:rPr>
              <a:t>certifying for benefits</a:t>
            </a:r>
            <a:r>
              <a:rPr lang="en-US" sz="2200" dirty="0">
                <a:solidFill>
                  <a:schemeClr val="tx1">
                    <a:lumMod val="85000"/>
                    <a:lumOff val="15000"/>
                  </a:schemeClr>
                </a:solidFill>
                <a:latin typeface="Helvetica LT Std" panose="020B0504020202020204" pitchFamily="34" charset="0"/>
                <a:cs typeface="Calibri"/>
              </a:rPr>
              <a:t>.</a:t>
            </a:r>
          </a:p>
          <a:p>
            <a:pPr>
              <a:spcBef>
                <a:spcPts val="0"/>
              </a:spcBef>
              <a:spcAft>
                <a:spcPts val="1200"/>
              </a:spcAft>
            </a:pPr>
            <a:r>
              <a:rPr lang="en-US" sz="2200" b="1" dirty="0">
                <a:solidFill>
                  <a:schemeClr val="tx1">
                    <a:lumMod val="85000"/>
                    <a:lumOff val="15000"/>
                  </a:schemeClr>
                </a:solidFill>
                <a:latin typeface="Helvetica LT Std" panose="020B0504020202020204" pitchFamily="34" charset="0"/>
                <a:cs typeface="Calibri"/>
              </a:rPr>
              <a:t>There are three ways to certify:</a:t>
            </a:r>
          </a:p>
          <a:p>
            <a:pPr lvl="1">
              <a:spcBef>
                <a:spcPts val="0"/>
              </a:spcBef>
              <a:spcAft>
                <a:spcPts val="1200"/>
              </a:spcAft>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UI Online (recommended)</a:t>
            </a:r>
          </a:p>
          <a:p>
            <a:pPr lvl="1">
              <a:spcBef>
                <a:spcPts val="0"/>
              </a:spcBef>
              <a:spcAft>
                <a:spcPts val="1200"/>
              </a:spcAft>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EDD Tele-Cert 1-866-333-4606</a:t>
            </a:r>
          </a:p>
          <a:p>
            <a:pPr lvl="1">
              <a:spcBef>
                <a:spcPts val="0"/>
              </a:spcBef>
              <a:spcAft>
                <a:spcPts val="1200"/>
              </a:spcAft>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By Mail</a:t>
            </a:r>
          </a:p>
        </p:txBody>
      </p:sp>
      <p:pic>
        <p:nvPicPr>
          <p:cNvPr id="4" name="Graphic 3" descr="EDD Employment Development Department State of California Logo">
            <a:extLst>
              <a:ext uri="{FF2B5EF4-FFF2-40B4-BE49-F238E27FC236}">
                <a16:creationId xmlns:a16="http://schemas.microsoft.com/office/drawing/2014/main" id="{7457A2AD-6B70-B9A9-1FC0-F49CCF16C20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12563" cy="603120"/>
          </a:xfrm>
          <a:prstGeom prst="rect">
            <a:avLst/>
          </a:prstGeom>
        </p:spPr>
      </p:pic>
      <p:pic>
        <p:nvPicPr>
          <p:cNvPr id="22" name="Picture 21">
            <a:extLst>
              <a:ext uri="{FF2B5EF4-FFF2-40B4-BE49-F238E27FC236}">
                <a16:creationId xmlns:a16="http://schemas.microsoft.com/office/drawing/2014/main" id="{ACA59DFB-9395-EA60-F773-41DD23123DA3}"/>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
            <a:ext cx="4754670" cy="6858000"/>
          </a:xfrm>
          <a:prstGeom prst="rect">
            <a:avLst/>
          </a:prstGeom>
        </p:spPr>
      </p:pic>
    </p:spTree>
    <p:extLst>
      <p:ext uri="{BB962C8B-B14F-4D97-AF65-F5344CB8AC3E}">
        <p14:creationId xmlns:p14="http://schemas.microsoft.com/office/powerpoint/2010/main" val="70949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5776E8-E4C1-C835-2FEE-F7D77B6AC75B}"/>
              </a:ext>
              <a:ext uri="{C183D7F6-B498-43B3-948B-1728B52AA6E4}">
                <adec:decorative xmlns:adec="http://schemas.microsoft.com/office/drawing/2017/decorative" val="1"/>
              </a:ext>
            </a:extLst>
          </p:cNvPr>
          <p:cNvSpPr/>
          <p:nvPr/>
        </p:nvSpPr>
        <p:spPr>
          <a:xfrm>
            <a:off x="0" y="0"/>
            <a:ext cx="9178596" cy="146858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94D9B0-622B-9AD8-8A4D-8908E2A6B706}"/>
              </a:ext>
            </a:extLst>
          </p:cNvPr>
          <p:cNvSpPr>
            <a:spLocks noGrp="1"/>
          </p:cNvSpPr>
          <p:nvPr>
            <p:ph type="title" idx="4294967295"/>
          </p:nvPr>
        </p:nvSpPr>
        <p:spPr>
          <a:xfrm>
            <a:off x="632777" y="409211"/>
            <a:ext cx="3310821" cy="923096"/>
          </a:xfrm>
          <a:prstGeom prst="rect">
            <a:avLst/>
          </a:prstGeom>
        </p:spPr>
        <p:txBody>
          <a:bodyPr/>
          <a:lstStyle/>
          <a:p>
            <a:r>
              <a:rPr lang="en-US" sz="4000" b="1" dirty="0">
                <a:solidFill>
                  <a:schemeClr val="bg1"/>
                </a:solidFill>
                <a:latin typeface="Helvetica LT Std" panose="020B0504020202020204" pitchFamily="34" charset="0"/>
              </a:rPr>
              <a:t>Debit Card</a:t>
            </a:r>
          </a:p>
        </p:txBody>
      </p:sp>
      <p:sp>
        <p:nvSpPr>
          <p:cNvPr id="3" name="Content Placeholder 2"/>
          <p:cNvSpPr>
            <a:spLocks noGrp="1"/>
          </p:cNvSpPr>
          <p:nvPr>
            <p:ph sz="quarter" idx="4294967295"/>
          </p:nvPr>
        </p:nvSpPr>
        <p:spPr>
          <a:xfrm>
            <a:off x="632778" y="1744061"/>
            <a:ext cx="7998142" cy="1468583"/>
          </a:xfrm>
          <a:prstGeom prst="rect">
            <a:avLst/>
          </a:prstGeom>
        </p:spPr>
        <p:txBody>
          <a:bodyPr numCol="2" spcCol="457200"/>
          <a:lstStyle/>
          <a:p>
            <a:pPr marL="342900" marR="5080" lvl="1" indent="-342900">
              <a:spcBef>
                <a:spcPts val="0"/>
              </a:spcBef>
              <a:spcAft>
                <a:spcPts val="1200"/>
              </a:spcAft>
              <a:buFont typeface="Arial" pitchFamily="34" charset="0"/>
              <a:buChar char="•"/>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When your first payment is authorized, Money Network will mail you a debit card.</a:t>
            </a:r>
          </a:p>
          <a:p>
            <a:pPr marL="342900" marR="5080" lvl="1" indent="-342900">
              <a:spcBef>
                <a:spcPts val="0"/>
              </a:spcBef>
              <a:spcAft>
                <a:spcPts val="1200"/>
              </a:spcAft>
              <a:buFont typeface="Arial" pitchFamily="34" charset="0"/>
              <a:buChar char="•"/>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We issue unemployment, disability, and Paid Family Leave benefits using a visa debit card.</a:t>
            </a:r>
          </a:p>
          <a:p>
            <a:pPr marL="342900" marR="5080" lvl="1" indent="-342900">
              <a:spcBef>
                <a:spcPts val="0"/>
              </a:spcBef>
              <a:spcAft>
                <a:spcPts val="1200"/>
              </a:spcAft>
              <a:buFont typeface="Arial" pitchFamily="34" charset="0"/>
              <a:buChar char="•"/>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The debit card is valid for three years. You will not receive a new card if you already received one from a previous claim.</a:t>
            </a:r>
          </a:p>
          <a:p>
            <a:pPr marL="342900" marR="5080" lvl="1" indent="-342900">
              <a:spcBef>
                <a:spcPts val="0"/>
              </a:spcBef>
              <a:spcAft>
                <a:spcPts val="1200"/>
              </a:spcAft>
              <a:buFont typeface="Arial" pitchFamily="34" charset="0"/>
              <a:buChar char="•"/>
              <a:tabLst>
                <a:tab pos="354965" algn="l"/>
                <a:tab pos="355600" algn="l"/>
              </a:tabLst>
            </a:pPr>
            <a:r>
              <a:rPr lang="en-US" sz="1800" dirty="0">
                <a:solidFill>
                  <a:schemeClr val="tx1">
                    <a:lumMod val="85000"/>
                    <a:lumOff val="15000"/>
                  </a:schemeClr>
                </a:solidFill>
                <a:latin typeface="Helvetica LT Std" panose="020B0504020202020204" pitchFamily="34" charset="0"/>
                <a:cs typeface="Calibri"/>
              </a:rPr>
              <a:t>You can set up alerts when a deposit is available or there is a low balance.</a:t>
            </a:r>
          </a:p>
        </p:txBody>
      </p:sp>
      <p:sp>
        <p:nvSpPr>
          <p:cNvPr id="10" name="Content Placeholder 2">
            <a:extLst>
              <a:ext uri="{FF2B5EF4-FFF2-40B4-BE49-F238E27FC236}">
                <a16:creationId xmlns:a16="http://schemas.microsoft.com/office/drawing/2014/main" id="{FF91DDAC-3206-9C61-7D25-7CD20CBC7FBB}"/>
              </a:ext>
            </a:extLst>
          </p:cNvPr>
          <p:cNvSpPr txBox="1">
            <a:spLocks/>
          </p:cNvSpPr>
          <p:nvPr/>
        </p:nvSpPr>
        <p:spPr>
          <a:xfrm>
            <a:off x="3132137" y="4123612"/>
            <a:ext cx="5651939" cy="14491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5080" lvl="1" indent="-342900">
              <a:spcBef>
                <a:spcPts val="0"/>
              </a:spcBef>
              <a:tabLst>
                <a:tab pos="354965" algn="l"/>
                <a:tab pos="355600" algn="l"/>
              </a:tabLst>
            </a:pPr>
            <a:r>
              <a:rPr lang="en-US" sz="2200" dirty="0">
                <a:solidFill>
                  <a:schemeClr val="tx1">
                    <a:lumMod val="85000"/>
                    <a:lumOff val="15000"/>
                  </a:schemeClr>
                </a:solidFill>
                <a:latin typeface="Helvetica LT Std" panose="020B0504020202020204" pitchFamily="34" charset="0"/>
                <a:cs typeface="Calibri"/>
              </a:rPr>
              <a:t>To request a replacement card, report a lost or stolen card, or for questions call Money Network EDD Debit Card Customer Service at 1-800-684-7051, or visit </a:t>
            </a:r>
            <a:r>
              <a:rPr lang="en-US" sz="2200" dirty="0">
                <a:solidFill>
                  <a:schemeClr val="tx1">
                    <a:lumMod val="85000"/>
                    <a:lumOff val="15000"/>
                  </a:schemeClr>
                </a:solidFill>
                <a:latin typeface="Helvetica LT Std" panose="020B0504020202020204" pitchFamily="34" charset="0"/>
                <a:cs typeface="Calibri"/>
                <a:hlinkClick r:id="rId3"/>
              </a:rPr>
              <a:t>https://www.moneynetwork.com/edd</a:t>
            </a:r>
            <a:r>
              <a:rPr lang="en-US" sz="2200" dirty="0">
                <a:solidFill>
                  <a:schemeClr val="tx1">
                    <a:lumMod val="85000"/>
                    <a:lumOff val="15000"/>
                  </a:schemeClr>
                </a:solidFill>
                <a:latin typeface="Helvetica LT Std" panose="020B0504020202020204" pitchFamily="34" charset="0"/>
                <a:cs typeface="Calibri"/>
              </a:rPr>
              <a:t>. </a:t>
            </a:r>
            <a:r>
              <a:rPr lang="en-US" sz="2200" dirty="0">
                <a:solidFill>
                  <a:srgbClr val="0070C0"/>
                </a:solidFill>
                <a:latin typeface="Helvetica LT Std" panose="020B0504020202020204" pitchFamily="34" charset="0"/>
                <a:cs typeface="Calibri"/>
              </a:rPr>
              <a:t> </a:t>
            </a:r>
            <a:endParaRPr lang="en-US" sz="2200" dirty="0">
              <a:solidFill>
                <a:schemeClr val="tx1">
                  <a:lumMod val="85000"/>
                  <a:lumOff val="15000"/>
                </a:schemeClr>
              </a:solidFill>
              <a:latin typeface="Helvetica LT Std" panose="020B0504020202020204" pitchFamily="34" charset="0"/>
              <a:cs typeface="Calibri"/>
            </a:endParaRPr>
          </a:p>
          <a:p>
            <a:endParaRPr lang="en-US" sz="2000" dirty="0"/>
          </a:p>
        </p:txBody>
      </p:sp>
      <p:pic>
        <p:nvPicPr>
          <p:cNvPr id="11" name="Graphic 10" descr="EDD Employment Development Department State of California Logo">
            <a:extLst>
              <a:ext uri="{FF2B5EF4-FFF2-40B4-BE49-F238E27FC236}">
                <a16:creationId xmlns:a16="http://schemas.microsoft.com/office/drawing/2014/main" id="{A8039CEC-1CDF-2CCE-8BB8-0CE04EEAB4E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12563" cy="603120"/>
          </a:xfrm>
          <a:prstGeom prst="rect">
            <a:avLst/>
          </a:prstGeom>
        </p:spPr>
      </p:pic>
      <p:pic>
        <p:nvPicPr>
          <p:cNvPr id="14" name="Picture 13">
            <a:extLst>
              <a:ext uri="{FF2B5EF4-FFF2-40B4-BE49-F238E27FC236}">
                <a16:creationId xmlns:a16="http://schemas.microsoft.com/office/drawing/2014/main" id="{845197FB-155A-21E1-11B7-D8440CB8FD53}"/>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178596" y="1465358"/>
            <a:ext cx="3013403" cy="4107401"/>
          </a:xfrm>
          <a:prstGeom prst="rect">
            <a:avLst/>
          </a:prstGeom>
        </p:spPr>
      </p:pic>
      <p:pic>
        <p:nvPicPr>
          <p:cNvPr id="7" name="Picture 6">
            <a:extLst>
              <a:ext uri="{FF2B5EF4-FFF2-40B4-BE49-F238E27FC236}">
                <a16:creationId xmlns:a16="http://schemas.microsoft.com/office/drawing/2014/main" id="{A992221E-04BA-45FB-4916-A8DCF49A7309}"/>
              </a:ext>
              <a:ext uri="{C183D7F6-B498-43B3-948B-1728B52AA6E4}">
                <adec:decorative xmlns:adec="http://schemas.microsoft.com/office/drawing/2017/decorative" val="1"/>
              </a:ext>
            </a:extLst>
          </p:cNvPr>
          <p:cNvPicPr>
            <a:picLocks noChangeAspect="1"/>
          </p:cNvPicPr>
          <p:nvPr/>
        </p:nvPicPr>
        <p:blipFill rotWithShape="1">
          <a:blip r:embed="rId7"/>
          <a:srcRect l="2631" t="8098" r="4130" b="5405"/>
          <a:stretch/>
        </p:blipFill>
        <p:spPr>
          <a:xfrm>
            <a:off x="243190" y="4212060"/>
            <a:ext cx="2811295" cy="1750996"/>
          </a:xfrm>
          <a:prstGeom prst="rect">
            <a:avLst/>
          </a:prstGeom>
        </p:spPr>
      </p:pic>
      <p:sp>
        <p:nvSpPr>
          <p:cNvPr id="12" name="Rectangle 11">
            <a:extLst>
              <a:ext uri="{FF2B5EF4-FFF2-40B4-BE49-F238E27FC236}">
                <a16:creationId xmlns:a16="http://schemas.microsoft.com/office/drawing/2014/main" id="{E8D55708-82D1-8263-C485-047C484A7114}"/>
              </a:ext>
              <a:ext uri="{C183D7F6-B498-43B3-948B-1728B52AA6E4}">
                <adec:decorative xmlns:adec="http://schemas.microsoft.com/office/drawing/2017/decorative" val="1"/>
              </a:ext>
            </a:extLst>
          </p:cNvPr>
          <p:cNvSpPr/>
          <p:nvPr/>
        </p:nvSpPr>
        <p:spPr>
          <a:xfrm>
            <a:off x="0" y="6572174"/>
            <a:ext cx="9178596" cy="285826"/>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60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863EED-498C-E19E-95DA-ECA909DF0F14}"/>
              </a:ext>
              <a:ext uri="{C183D7F6-B498-43B3-948B-1728B52AA6E4}">
                <adec:decorative xmlns:adec="http://schemas.microsoft.com/office/drawing/2017/decorative" val="1"/>
              </a:ext>
            </a:extLst>
          </p:cNvPr>
          <p:cNvSpPr/>
          <p:nvPr/>
        </p:nvSpPr>
        <p:spPr>
          <a:xfrm>
            <a:off x="-1" y="-1"/>
            <a:ext cx="8315499" cy="2247897"/>
          </a:xfrm>
          <a:prstGeom prst="rect">
            <a:avLst/>
          </a:prstGeom>
          <a:solidFill>
            <a:srgbClr val="FDB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1901543-DD0F-3A6D-249A-52D5BB7E140D}"/>
              </a:ext>
            </a:extLst>
          </p:cNvPr>
          <p:cNvSpPr>
            <a:spLocks noGrp="1"/>
          </p:cNvSpPr>
          <p:nvPr>
            <p:ph type="title" idx="4294967295"/>
          </p:nvPr>
        </p:nvSpPr>
        <p:spPr>
          <a:xfrm>
            <a:off x="632778" y="411951"/>
            <a:ext cx="5740078" cy="1325563"/>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California Training Benefits (CTB)</a:t>
            </a:r>
          </a:p>
        </p:txBody>
      </p:sp>
      <p:sp>
        <p:nvSpPr>
          <p:cNvPr id="12" name="Content Placeholder 2">
            <a:extLst>
              <a:ext uri="{FF2B5EF4-FFF2-40B4-BE49-F238E27FC236}">
                <a16:creationId xmlns:a16="http://schemas.microsoft.com/office/drawing/2014/main" id="{F93C9685-678D-30B1-4B55-9AC8F1D316C5}"/>
              </a:ext>
            </a:extLst>
          </p:cNvPr>
          <p:cNvSpPr txBox="1">
            <a:spLocks/>
          </p:cNvSpPr>
          <p:nvPr/>
        </p:nvSpPr>
        <p:spPr>
          <a:xfrm>
            <a:off x="632778" y="2513726"/>
            <a:ext cx="6894178" cy="3889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9100" marR="118745">
              <a:spcBef>
                <a:spcPts val="100"/>
              </a:spcBef>
              <a:tabLst>
                <a:tab pos="418465" algn="l"/>
              </a:tabLst>
            </a:pPr>
            <a:r>
              <a:rPr lang="en-US" sz="2200" dirty="0">
                <a:solidFill>
                  <a:schemeClr val="tx1">
                    <a:lumMod val="85000"/>
                    <a:lumOff val="15000"/>
                  </a:schemeClr>
                </a:solidFill>
                <a:latin typeface="Helvetica LT Std" panose="020B0504020202020204" pitchFamily="34" charset="0"/>
                <a:cs typeface="Calibri"/>
              </a:rPr>
              <a:t>You can receive unemployment benefits while you continue your education, upgrade your skills, or learn a new trade by going to an approved training or program.</a:t>
            </a:r>
          </a:p>
          <a:p>
            <a:pPr marL="419100" marR="647065">
              <a:spcBef>
                <a:spcPts val="1005"/>
              </a:spcBef>
              <a:tabLst>
                <a:tab pos="418465" algn="l"/>
              </a:tabLst>
            </a:pPr>
            <a:r>
              <a:rPr lang="en-US" sz="2200" dirty="0">
                <a:solidFill>
                  <a:schemeClr val="tx1">
                    <a:lumMod val="85000"/>
                    <a:lumOff val="15000"/>
                  </a:schemeClr>
                </a:solidFill>
                <a:latin typeface="Helvetica LT Std" panose="020B0504020202020204" pitchFamily="34" charset="0"/>
                <a:cs typeface="Calibri"/>
              </a:rPr>
              <a:t>If eligible for CTB:</a:t>
            </a:r>
          </a:p>
          <a:p>
            <a:pPr marL="1276350" marR="647065" lvl="2">
              <a:spcBef>
                <a:spcPts val="1005"/>
              </a:spcBef>
              <a:tabLst>
                <a:tab pos="418465" algn="l"/>
              </a:tabLst>
            </a:pPr>
            <a:r>
              <a:rPr lang="en-US" sz="1800" dirty="0">
                <a:solidFill>
                  <a:schemeClr val="tx1">
                    <a:lumMod val="85000"/>
                    <a:lumOff val="15000"/>
                  </a:schemeClr>
                </a:solidFill>
                <a:latin typeface="Helvetica LT Std" panose="020B0504020202020204" pitchFamily="34" charset="0"/>
                <a:cs typeface="Calibri"/>
              </a:rPr>
              <a:t>You will not need to be available for work, accept suitable work, or actively seek work.</a:t>
            </a:r>
          </a:p>
          <a:p>
            <a:pPr marL="1276350" marR="81280" lvl="2">
              <a:spcBef>
                <a:spcPts val="1000"/>
              </a:spcBef>
              <a:tabLst>
                <a:tab pos="418465" algn="l"/>
              </a:tabLst>
            </a:pPr>
            <a:r>
              <a:rPr lang="en-US" sz="1800" dirty="0">
                <a:solidFill>
                  <a:schemeClr val="tx1">
                    <a:lumMod val="85000"/>
                    <a:lumOff val="15000"/>
                  </a:schemeClr>
                </a:solidFill>
                <a:latin typeface="Helvetica LT Std" panose="020B0504020202020204" pitchFamily="34" charset="0"/>
                <a:cs typeface="Calibri"/>
              </a:rPr>
              <a:t>You may qualify for a training extension for up to 26 more weeks of benefits.</a:t>
            </a:r>
          </a:p>
          <a:p>
            <a:pPr marL="1276350" marR="81280" lvl="2">
              <a:spcBef>
                <a:spcPts val="1000"/>
              </a:spcBef>
              <a:tabLst>
                <a:tab pos="418465" algn="l"/>
              </a:tabLst>
            </a:pPr>
            <a:r>
              <a:rPr lang="en-US" sz="1800" dirty="0">
                <a:solidFill>
                  <a:schemeClr val="tx1">
                    <a:lumMod val="85000"/>
                    <a:lumOff val="15000"/>
                  </a:schemeClr>
                </a:solidFill>
                <a:latin typeface="Helvetica LT Std" panose="020B0504020202020204" pitchFamily="34" charset="0"/>
                <a:cs typeface="Calibri"/>
              </a:rPr>
              <a:t>If you're interested in the program, you must notify the us prior to receiving your 16th week of benefits.</a:t>
            </a:r>
          </a:p>
          <a:p>
            <a:pPr marL="76200">
              <a:lnSpc>
                <a:spcPct val="100000"/>
              </a:lnSpc>
              <a:spcBef>
                <a:spcPts val="994"/>
              </a:spcBef>
              <a:tabLst>
                <a:tab pos="418465" algn="l"/>
              </a:tabLst>
            </a:pPr>
            <a:r>
              <a:rPr lang="en-US" sz="2200" dirty="0">
                <a:solidFill>
                  <a:schemeClr val="tx1">
                    <a:lumMod val="85000"/>
                    <a:lumOff val="15000"/>
                  </a:schemeClr>
                </a:solidFill>
                <a:latin typeface="Helvetica LT Std" panose="020B0504020202020204" pitchFamily="34" charset="0"/>
                <a:cs typeface="Calibri"/>
              </a:rPr>
              <a:t>Learn more at </a:t>
            </a:r>
            <a:r>
              <a:rPr lang="en-US" sz="2200" dirty="0">
                <a:solidFill>
                  <a:srgbClr val="0070C0"/>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edd.ca.gov/CTB</a:t>
            </a:r>
            <a:r>
              <a:rPr lang="en-US" sz="2200" dirty="0">
                <a:solidFill>
                  <a:schemeClr val="tx1">
                    <a:lumMod val="85000"/>
                    <a:lumOff val="15000"/>
                  </a:schemeClr>
                </a:solidFill>
                <a:latin typeface="Helvetica LT Std" panose="020B0504020202020204" pitchFamily="34" charset="0"/>
                <a:cs typeface="Calibri"/>
                <a:hlinkClick r:id="rId3">
                  <a:extLst>
                    <a:ext uri="{A12FA001-AC4F-418D-AE19-62706E023703}">
                      <ahyp:hlinkClr xmlns:ahyp="http://schemas.microsoft.com/office/drawing/2018/hyperlinkcolor" val="tx"/>
                    </a:ext>
                  </a:extLst>
                </a:hlinkClick>
              </a:rPr>
              <a:t>.</a:t>
            </a:r>
            <a:endParaRPr lang="en-US" sz="2200" dirty="0">
              <a:solidFill>
                <a:schemeClr val="tx1">
                  <a:lumMod val="85000"/>
                  <a:lumOff val="15000"/>
                </a:schemeClr>
              </a:solidFill>
              <a:latin typeface="Helvetica LT Std" panose="020B0504020202020204" pitchFamily="34" charset="0"/>
              <a:cs typeface="Calibri"/>
            </a:endParaRPr>
          </a:p>
        </p:txBody>
      </p:sp>
      <p:sp>
        <p:nvSpPr>
          <p:cNvPr id="3" name="Content Placeholder 2"/>
          <p:cNvSpPr>
            <a:spLocks noGrp="1"/>
          </p:cNvSpPr>
          <p:nvPr>
            <p:ph sz="quarter" idx="4294967295"/>
          </p:nvPr>
        </p:nvSpPr>
        <p:spPr>
          <a:xfrm>
            <a:off x="8315498" y="2513725"/>
            <a:ext cx="3362152" cy="3889375"/>
          </a:xfrm>
          <a:prstGeom prst="rect">
            <a:avLst/>
          </a:prstGeom>
        </p:spPr>
        <p:txBody>
          <a:bodyPr/>
          <a:lstStyle/>
          <a:p>
            <a:pPr marL="0" indent="0">
              <a:spcBef>
                <a:spcPts val="994"/>
              </a:spcBef>
              <a:buNone/>
              <a:tabLst>
                <a:tab pos="418465" algn="l"/>
              </a:tabLst>
            </a:pPr>
            <a:r>
              <a:rPr lang="en-US" sz="2200" b="1" dirty="0">
                <a:solidFill>
                  <a:schemeClr val="tx1">
                    <a:lumMod val="85000"/>
                    <a:lumOff val="15000"/>
                  </a:schemeClr>
                </a:solidFill>
                <a:latin typeface="Helvetica LT Std" panose="020B0504020202020204" pitchFamily="34" charset="0"/>
                <a:cs typeface="Calibri"/>
              </a:rPr>
              <a:t>Note:</a:t>
            </a:r>
          </a:p>
          <a:p>
            <a:pPr>
              <a:spcBef>
                <a:spcPts val="994"/>
              </a:spcBef>
              <a:tabLst>
                <a:tab pos="418465" algn="l"/>
              </a:tabLst>
            </a:pPr>
            <a:r>
              <a:rPr lang="en-US" sz="1800" dirty="0">
                <a:solidFill>
                  <a:schemeClr val="tx1">
                    <a:lumMod val="85000"/>
                    <a:lumOff val="15000"/>
                  </a:schemeClr>
                </a:solidFill>
                <a:latin typeface="Helvetica LT Std" panose="020B0504020202020204" pitchFamily="34" charset="0"/>
                <a:cs typeface="Calibri"/>
              </a:rPr>
              <a:t>We do not cover any educational or training-related expenses such as tuition, books, supplies, transportation or fees. There may be state, federal, or employer programs that provide funding or financial assistance.</a:t>
            </a:r>
          </a:p>
        </p:txBody>
      </p:sp>
      <p:pic>
        <p:nvPicPr>
          <p:cNvPr id="5" name="Graphic 4" descr="EDD Employment Development Department State of California Logo">
            <a:extLst>
              <a:ext uri="{FF2B5EF4-FFF2-40B4-BE49-F238E27FC236}">
                <a16:creationId xmlns:a16="http://schemas.microsoft.com/office/drawing/2014/main" id="{4B7D2FF4-F224-05C9-AB13-AB31B22226B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12563" cy="603120"/>
          </a:xfrm>
          <a:prstGeom prst="rect">
            <a:avLst/>
          </a:prstGeom>
        </p:spPr>
      </p:pic>
      <p:pic>
        <p:nvPicPr>
          <p:cNvPr id="18" name="Picture 17">
            <a:extLst>
              <a:ext uri="{FF2B5EF4-FFF2-40B4-BE49-F238E27FC236}">
                <a16:creationId xmlns:a16="http://schemas.microsoft.com/office/drawing/2014/main" id="{D58F2C9A-21BE-0F15-342E-82BE59BC66DF}"/>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315498" y="0"/>
            <a:ext cx="3876502" cy="2247897"/>
          </a:xfrm>
          <a:prstGeom prst="rect">
            <a:avLst/>
          </a:prstGeom>
        </p:spPr>
      </p:pic>
    </p:spTree>
    <p:extLst>
      <p:ext uri="{BB962C8B-B14F-4D97-AF65-F5344CB8AC3E}">
        <p14:creationId xmlns:p14="http://schemas.microsoft.com/office/powerpoint/2010/main" val="258362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E56C-31D4-DC9E-739D-0BC14AFE1120}"/>
              </a:ext>
            </a:extLst>
          </p:cNvPr>
          <p:cNvSpPr>
            <a:spLocks noGrp="1"/>
          </p:cNvSpPr>
          <p:nvPr>
            <p:ph type="title" idx="4294967295"/>
          </p:nvPr>
        </p:nvSpPr>
        <p:spPr>
          <a:xfrm>
            <a:off x="632778" y="410455"/>
            <a:ext cx="7929179" cy="850170"/>
          </a:xfrm>
          <a:prstGeom prst="rect">
            <a:avLst/>
          </a:prstGeom>
        </p:spPr>
        <p:txBody>
          <a:bodyPr/>
          <a:lstStyle/>
          <a:p>
            <a:r>
              <a:rPr kumimoji="0" lang="en-US" sz="4000" b="1" i="0" u="none" strike="noStrike" kern="1200" cap="none" spc="0" normalizeH="0" baseline="0" noProof="0" dirty="0">
                <a:ln>
                  <a:noFill/>
                </a:ln>
                <a:solidFill>
                  <a:prstClr val="black">
                    <a:lumMod val="50000"/>
                  </a:prstClr>
                </a:solidFill>
                <a:effectLst/>
                <a:uLnTx/>
                <a:uFillTx/>
                <a:latin typeface="Helvetica LT Std" panose="020B0504020202020204"/>
              </a:rPr>
              <a:t>America’s Job Center of </a:t>
            </a:r>
            <a:r>
              <a:rPr kumimoji="0" lang="en-US" sz="4000" b="1" i="0" u="none" strike="noStrike" kern="1200" cap="none" spc="0" normalizeH="0" baseline="0" noProof="0" dirty="0" err="1">
                <a:ln>
                  <a:noFill/>
                </a:ln>
                <a:solidFill>
                  <a:prstClr val="black">
                    <a:lumMod val="50000"/>
                  </a:prstClr>
                </a:solidFill>
                <a:effectLst/>
                <a:uLnTx/>
                <a:uFillTx/>
                <a:latin typeface="Helvetica LT Std" panose="020B0504020202020204"/>
              </a:rPr>
              <a:t>California</a:t>
            </a:r>
            <a:r>
              <a:rPr kumimoji="0" lang="en-US" sz="4000" b="1" i="0" u="none" strike="noStrike" kern="1200" cap="none" spc="0" normalizeH="0" baseline="30000" noProof="0" dirty="0" err="1">
                <a:ln>
                  <a:noFill/>
                </a:ln>
                <a:solidFill>
                  <a:prstClr val="black">
                    <a:lumMod val="50000"/>
                  </a:prstClr>
                </a:solidFill>
                <a:effectLst/>
                <a:uLnTx/>
                <a:uFillTx/>
                <a:latin typeface="Helvetica LT Std" panose="020B0504020202020204"/>
              </a:rPr>
              <a:t>SM</a:t>
            </a:r>
            <a:r>
              <a:rPr kumimoji="0" lang="en-US" sz="4000" b="1" i="0" u="none" strike="noStrike" kern="1200" cap="none" spc="0" normalizeH="0" baseline="0" noProof="0" dirty="0">
                <a:ln>
                  <a:noFill/>
                </a:ln>
                <a:solidFill>
                  <a:prstClr val="black">
                    <a:lumMod val="50000"/>
                  </a:prstClr>
                </a:solidFill>
                <a:effectLst/>
                <a:uLnTx/>
                <a:uFillTx/>
                <a:latin typeface="Helvetica LT Std" panose="020B0504020202020204"/>
              </a:rPr>
              <a:t> </a:t>
            </a:r>
            <a:endParaRPr lang="en-US" sz="4000" b="1" dirty="0">
              <a:solidFill>
                <a:schemeClr val="tx1">
                  <a:lumMod val="85000"/>
                  <a:lumOff val="15000"/>
                </a:schemeClr>
              </a:solidFill>
              <a:latin typeface="Helvetica LT Std" panose="020B0504020202020204"/>
            </a:endParaRPr>
          </a:p>
        </p:txBody>
      </p:sp>
      <p:sp>
        <p:nvSpPr>
          <p:cNvPr id="6" name="Rectangle 5">
            <a:extLst>
              <a:ext uri="{FF2B5EF4-FFF2-40B4-BE49-F238E27FC236}">
                <a16:creationId xmlns:a16="http://schemas.microsoft.com/office/drawing/2014/main" id="{DB8FADE7-0D0E-E08E-2C91-D19A2EBB3D1F}"/>
              </a:ext>
              <a:ext uri="{C183D7F6-B498-43B3-948B-1728B52AA6E4}">
                <adec:decorative xmlns:adec="http://schemas.microsoft.com/office/drawing/2017/decorative" val="1"/>
              </a:ext>
            </a:extLst>
          </p:cNvPr>
          <p:cNvSpPr/>
          <p:nvPr/>
        </p:nvSpPr>
        <p:spPr>
          <a:xfrm>
            <a:off x="9140042" y="0"/>
            <a:ext cx="3051958" cy="1468582"/>
          </a:xfrm>
          <a:prstGeom prst="rect">
            <a:avLst/>
          </a:prstGeom>
          <a:solidFill>
            <a:srgbClr val="7C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sz="quarter" idx="4294967295"/>
          </p:nvPr>
        </p:nvSpPr>
        <p:spPr>
          <a:xfrm>
            <a:off x="632778" y="1673157"/>
            <a:ext cx="7784782" cy="3684800"/>
          </a:xfrm>
          <a:prstGeom prst="rect">
            <a:avLst/>
          </a:prstGeom>
        </p:spPr>
        <p:txBody>
          <a:bodyPr/>
          <a:lstStyle/>
          <a:p>
            <a:endParaRPr lang="en-US" sz="2200" dirty="0">
              <a:solidFill>
                <a:schemeClr val="tx1">
                  <a:lumMod val="85000"/>
                  <a:lumOff val="15000"/>
                </a:schemeClr>
              </a:solidFill>
              <a:latin typeface="Helvetica LT Std" panose="020B0504020202020204" pitchFamily="34" charset="0"/>
              <a:cs typeface="Calibri"/>
            </a:endParaRPr>
          </a:p>
          <a:p>
            <a:r>
              <a:rPr lang="en-US" sz="2200" dirty="0">
                <a:solidFill>
                  <a:schemeClr val="tx1">
                    <a:lumMod val="85000"/>
                    <a:lumOff val="15000"/>
                  </a:schemeClr>
                </a:solidFill>
                <a:latin typeface="Helvetica LT Std" panose="020B0504020202020204" pitchFamily="34" charset="0"/>
                <a:cs typeface="Calibri"/>
              </a:rPr>
              <a:t>The America's Job Center of California (AJCC) offers a variety of services that bring employers with job openings and qualified job seekers together at no cost.</a:t>
            </a:r>
          </a:p>
          <a:p>
            <a:pPr marL="171450" indent="-171450"/>
            <a:r>
              <a:rPr lang="en-US" sz="2200" dirty="0">
                <a:solidFill>
                  <a:schemeClr val="tx1">
                    <a:lumMod val="85000"/>
                    <a:lumOff val="15000"/>
                  </a:schemeClr>
                </a:solidFill>
                <a:latin typeface="Helvetica LT Std" panose="020B0504020202020204" pitchFamily="34" charset="0"/>
                <a:cs typeface="Calibri"/>
              </a:rPr>
              <a:t>There are several types of services available at an AJCC:</a:t>
            </a:r>
          </a:p>
          <a:p>
            <a:pPr lvl="1"/>
            <a:r>
              <a:rPr lang="en-US" sz="2200" dirty="0">
                <a:solidFill>
                  <a:schemeClr val="tx1">
                    <a:lumMod val="85000"/>
                    <a:lumOff val="15000"/>
                  </a:schemeClr>
                </a:solidFill>
                <a:latin typeface="Helvetica LT Std" panose="020B0504020202020204" pitchFamily="34" charset="0"/>
                <a:cs typeface="Calibri"/>
              </a:rPr>
              <a:t>Workforce Innovation and Opportunity Act (WIOA).</a:t>
            </a:r>
          </a:p>
          <a:p>
            <a:pPr lvl="1"/>
            <a:r>
              <a:rPr lang="en-US" sz="2200" dirty="0">
                <a:solidFill>
                  <a:schemeClr val="tx1">
                    <a:lumMod val="85000"/>
                    <a:lumOff val="15000"/>
                  </a:schemeClr>
                </a:solidFill>
                <a:latin typeface="Helvetica LT Std" panose="020B0504020202020204" pitchFamily="34" charset="0"/>
                <a:cs typeface="Calibri"/>
              </a:rPr>
              <a:t>Trade Adjustment Assistance (TAA) program information.</a:t>
            </a:r>
          </a:p>
          <a:p>
            <a:pPr>
              <a:spcBef>
                <a:spcPts val="0"/>
              </a:spcBef>
              <a:spcAft>
                <a:spcPts val="1200"/>
              </a:spcAft>
              <a:tabLst>
                <a:tab pos="354965" algn="l"/>
                <a:tab pos="355600" algn="l"/>
              </a:tabLst>
            </a:pPr>
            <a:endParaRPr lang="en-US" sz="2200" dirty="0">
              <a:solidFill>
                <a:schemeClr val="tx1">
                  <a:lumMod val="85000"/>
                  <a:lumOff val="15000"/>
                </a:schemeClr>
              </a:solidFill>
              <a:latin typeface="Helvetica LT Std" panose="020B0504020202020204" pitchFamily="34" charset="0"/>
              <a:cs typeface="Calibri"/>
            </a:endParaRPr>
          </a:p>
          <a:p>
            <a:pPr lvl="2">
              <a:spcAft>
                <a:spcPts val="1200"/>
              </a:spcAft>
            </a:pPr>
            <a:endParaRPr lang="en-US" sz="2000" dirty="0">
              <a:solidFill>
                <a:schemeClr val="tx1">
                  <a:lumMod val="85000"/>
                  <a:lumOff val="15000"/>
                </a:schemeClr>
              </a:solidFill>
              <a:cs typeface="Calibri"/>
            </a:endParaRPr>
          </a:p>
        </p:txBody>
      </p:sp>
      <p:sp>
        <p:nvSpPr>
          <p:cNvPr id="7" name="Rectangle 6">
            <a:extLst>
              <a:ext uri="{FF2B5EF4-FFF2-40B4-BE49-F238E27FC236}">
                <a16:creationId xmlns:a16="http://schemas.microsoft.com/office/drawing/2014/main" id="{D0CE7850-A446-27C5-579E-5F724B9494D5}"/>
              </a:ext>
              <a:ext uri="{C183D7F6-B498-43B3-948B-1728B52AA6E4}">
                <adec:decorative xmlns:adec="http://schemas.microsoft.com/office/drawing/2017/decorative" val="1"/>
              </a:ext>
            </a:extLst>
          </p:cNvPr>
          <p:cNvSpPr/>
          <p:nvPr/>
        </p:nvSpPr>
        <p:spPr>
          <a:xfrm>
            <a:off x="9140042" y="1468582"/>
            <a:ext cx="3051958" cy="538941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l" rtl="0"/>
            <a:endParaRPr lang="en-US" sz="1800" b="0" i="0" u="none" strike="noStrike" baseline="30000" dirty="0">
              <a:solidFill>
                <a:srgbClr val="000000"/>
              </a:solidFill>
              <a:latin typeface="Minion Pro" panose="02040503050306020203" pitchFamily="18" charset="0"/>
            </a:endParaRPr>
          </a:p>
        </p:txBody>
      </p:sp>
      <p:sp>
        <p:nvSpPr>
          <p:cNvPr id="5" name="Rectangle 4">
            <a:extLst>
              <a:ext uri="{FF2B5EF4-FFF2-40B4-BE49-F238E27FC236}">
                <a16:creationId xmlns:a16="http://schemas.microsoft.com/office/drawing/2014/main" id="{5B45DDA1-D20E-ABF3-607E-E5382B87D48F}"/>
              </a:ext>
              <a:ext uri="{C183D7F6-B498-43B3-948B-1728B52AA6E4}">
                <adec:decorative xmlns:adec="http://schemas.microsoft.com/office/drawing/2017/decorative" val="1"/>
              </a:ext>
            </a:extLst>
          </p:cNvPr>
          <p:cNvSpPr/>
          <p:nvPr/>
        </p:nvSpPr>
        <p:spPr>
          <a:xfrm>
            <a:off x="0" y="5520938"/>
            <a:ext cx="9140042"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EDD Employment Development Department State of California Logo">
            <a:extLst>
              <a:ext uri="{FF2B5EF4-FFF2-40B4-BE49-F238E27FC236}">
                <a16:creationId xmlns:a16="http://schemas.microsoft.com/office/drawing/2014/main" id="{DB100B4B-24CC-45F1-C755-59A4FCC2E2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52784" y="5860728"/>
            <a:ext cx="1709173" cy="601926"/>
          </a:xfrm>
          <a:prstGeom prst="rect">
            <a:avLst/>
          </a:prstGeom>
        </p:spPr>
      </p:pic>
      <p:pic>
        <p:nvPicPr>
          <p:cNvPr id="13" name="Picture 12" descr="A person wearing glasses">
            <a:extLst>
              <a:ext uri="{FF2B5EF4-FFF2-40B4-BE49-F238E27FC236}">
                <a16:creationId xmlns:a16="http://schemas.microsoft.com/office/drawing/2014/main" id="{98144E01-DB80-EAC1-E0A3-EFB1C4F97C9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40042" y="1468520"/>
            <a:ext cx="3051958" cy="5389543"/>
          </a:xfrm>
          <a:prstGeom prst="rect">
            <a:avLst/>
          </a:prstGeom>
        </p:spPr>
      </p:pic>
    </p:spTree>
    <p:extLst>
      <p:ext uri="{BB962C8B-B14F-4D97-AF65-F5344CB8AC3E}">
        <p14:creationId xmlns:p14="http://schemas.microsoft.com/office/powerpoint/2010/main" val="40794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E56C-31D4-DC9E-739D-0BC14AFE1120}"/>
              </a:ext>
            </a:extLst>
          </p:cNvPr>
          <p:cNvSpPr>
            <a:spLocks noGrp="1"/>
          </p:cNvSpPr>
          <p:nvPr>
            <p:ph type="title" idx="4294967295"/>
          </p:nvPr>
        </p:nvSpPr>
        <p:spPr>
          <a:xfrm>
            <a:off x="632778" y="410455"/>
            <a:ext cx="7929179" cy="850170"/>
          </a:xfrm>
          <a:prstGeom prst="rect">
            <a:avLst/>
          </a:prstGeom>
        </p:spPr>
        <p:txBody>
          <a:bodyPr/>
          <a:lstStyle/>
          <a:p>
            <a:r>
              <a:rPr kumimoji="0" lang="en-US" sz="4000" b="1" i="0" u="none" strike="noStrike" kern="1200" cap="none" spc="0" normalizeH="0" baseline="0" noProof="0" dirty="0">
                <a:ln>
                  <a:noFill/>
                </a:ln>
                <a:solidFill>
                  <a:prstClr val="black">
                    <a:lumMod val="50000"/>
                  </a:prstClr>
                </a:solidFill>
                <a:effectLst/>
                <a:uLnTx/>
                <a:uFillTx/>
                <a:latin typeface="Helvetica LT Std" panose="020B0504020202020204"/>
              </a:rPr>
              <a:t>America’s Job Center of California</a:t>
            </a:r>
            <a:endParaRPr lang="en-US" sz="4000" b="1" dirty="0">
              <a:solidFill>
                <a:schemeClr val="tx1">
                  <a:lumMod val="85000"/>
                  <a:lumOff val="15000"/>
                </a:schemeClr>
              </a:solidFill>
              <a:latin typeface="Helvetica LT Std" panose="020B0504020202020204"/>
            </a:endParaRPr>
          </a:p>
        </p:txBody>
      </p:sp>
      <p:sp>
        <p:nvSpPr>
          <p:cNvPr id="6" name="Rectangle 5">
            <a:extLst>
              <a:ext uri="{FF2B5EF4-FFF2-40B4-BE49-F238E27FC236}">
                <a16:creationId xmlns:a16="http://schemas.microsoft.com/office/drawing/2014/main" id="{DB8FADE7-0D0E-E08E-2C91-D19A2EBB3D1F}"/>
              </a:ext>
              <a:ext uri="{C183D7F6-B498-43B3-948B-1728B52AA6E4}">
                <adec:decorative xmlns:adec="http://schemas.microsoft.com/office/drawing/2017/decorative" val="1"/>
              </a:ext>
            </a:extLst>
          </p:cNvPr>
          <p:cNvSpPr/>
          <p:nvPr/>
        </p:nvSpPr>
        <p:spPr>
          <a:xfrm>
            <a:off x="9140042" y="0"/>
            <a:ext cx="3051958" cy="1468582"/>
          </a:xfrm>
          <a:prstGeom prst="rect">
            <a:avLst/>
          </a:prstGeom>
          <a:solidFill>
            <a:srgbClr val="7C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D0CE7850-A446-27C5-579E-5F724B9494D5}"/>
              </a:ext>
              <a:ext uri="{C183D7F6-B498-43B3-948B-1728B52AA6E4}">
                <adec:decorative xmlns:adec="http://schemas.microsoft.com/office/drawing/2017/decorative" val="1"/>
              </a:ext>
            </a:extLst>
          </p:cNvPr>
          <p:cNvSpPr/>
          <p:nvPr/>
        </p:nvSpPr>
        <p:spPr>
          <a:xfrm>
            <a:off x="9140042" y="1468582"/>
            <a:ext cx="3051958" cy="538941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30000" noProof="0" dirty="0">
              <a:ln>
                <a:noFill/>
              </a:ln>
              <a:solidFill>
                <a:srgbClr val="000000"/>
              </a:solidFill>
              <a:effectLst/>
              <a:uLnTx/>
              <a:uFillTx/>
              <a:latin typeface="Minion Pro" panose="02040503050306020203" pitchFamily="18" charset="0"/>
              <a:ea typeface="+mn-ea"/>
              <a:cs typeface="+mn-cs"/>
            </a:endParaRPr>
          </a:p>
        </p:txBody>
      </p:sp>
      <p:sp>
        <p:nvSpPr>
          <p:cNvPr id="3" name="Text Placeholder 2"/>
          <p:cNvSpPr>
            <a:spLocks noGrp="1"/>
          </p:cNvSpPr>
          <p:nvPr>
            <p:ph sz="quarter" idx="4294967295"/>
          </p:nvPr>
        </p:nvSpPr>
        <p:spPr>
          <a:xfrm>
            <a:off x="632778" y="1673157"/>
            <a:ext cx="7784782" cy="3684800"/>
          </a:xfrm>
          <a:prstGeom prst="rect">
            <a:avLst/>
          </a:prstGeom>
        </p:spPr>
        <p:txBody>
          <a:bodyPr/>
          <a:lstStyle/>
          <a:p>
            <a:endParaRPr lang="en-US" sz="2200" dirty="0">
              <a:solidFill>
                <a:schemeClr val="tx1">
                  <a:lumMod val="85000"/>
                  <a:lumOff val="15000"/>
                </a:schemeClr>
              </a:solidFill>
              <a:latin typeface="Helvetica LT Std" panose="020B0504020202020204" pitchFamily="34" charset="0"/>
              <a:cs typeface="Calibri"/>
            </a:endParaRPr>
          </a:p>
          <a:p>
            <a:pPr lvl="1"/>
            <a:r>
              <a:rPr lang="en-US" sz="2200" dirty="0">
                <a:latin typeface="Helvetica LT Std" panose="020B0504020202020204"/>
              </a:rPr>
              <a:t>Career planning.</a:t>
            </a:r>
          </a:p>
          <a:p>
            <a:pPr lvl="1"/>
            <a:r>
              <a:rPr lang="en-US" sz="2200" dirty="0">
                <a:latin typeface="Helvetica LT Std" panose="020B0504020202020204"/>
              </a:rPr>
              <a:t>Skills assessment.</a:t>
            </a:r>
          </a:p>
          <a:p>
            <a:pPr lvl="1"/>
            <a:r>
              <a:rPr lang="en-US" sz="2200" dirty="0">
                <a:latin typeface="Helvetica LT Std" panose="020B0504020202020204"/>
              </a:rPr>
              <a:t>Workshops.</a:t>
            </a:r>
          </a:p>
          <a:p>
            <a:pPr lvl="1"/>
            <a:r>
              <a:rPr lang="en-US" sz="2200" dirty="0">
                <a:latin typeface="Helvetica LT Std" panose="020B0504020202020204"/>
              </a:rPr>
              <a:t>Labor market information. </a:t>
            </a:r>
          </a:p>
          <a:p>
            <a:pPr lvl="1"/>
            <a:r>
              <a:rPr lang="en-US" sz="2200" dirty="0">
                <a:latin typeface="Helvetica LT Std" panose="020B0504020202020204"/>
              </a:rPr>
              <a:t>Job fairs and other job matching services.</a:t>
            </a:r>
          </a:p>
          <a:p>
            <a:pPr lvl="1"/>
            <a:r>
              <a:rPr lang="en-US" sz="2200" dirty="0">
                <a:latin typeface="Helvetica LT Std" panose="020B0504020202020204"/>
              </a:rPr>
              <a:t>Marketing workers to area employers.</a:t>
            </a:r>
          </a:p>
          <a:p>
            <a:pPr lvl="1"/>
            <a:r>
              <a:rPr lang="en-US" sz="2200" dirty="0">
                <a:latin typeface="Helvetica LT Std" panose="020B0504020202020204"/>
              </a:rPr>
              <a:t>Occupational training.</a:t>
            </a:r>
          </a:p>
          <a:p>
            <a:pPr>
              <a:spcBef>
                <a:spcPts val="0"/>
              </a:spcBef>
              <a:spcAft>
                <a:spcPts val="1200"/>
              </a:spcAft>
              <a:tabLst>
                <a:tab pos="354965" algn="l"/>
                <a:tab pos="355600" algn="l"/>
              </a:tabLst>
            </a:pPr>
            <a:endParaRPr lang="en-US" sz="2200" dirty="0">
              <a:solidFill>
                <a:schemeClr val="tx1">
                  <a:lumMod val="85000"/>
                  <a:lumOff val="15000"/>
                </a:schemeClr>
              </a:solidFill>
              <a:latin typeface="Helvetica LT Std" panose="020B0504020202020204" pitchFamily="34" charset="0"/>
              <a:cs typeface="Calibri"/>
            </a:endParaRPr>
          </a:p>
          <a:p>
            <a:pPr lvl="2">
              <a:spcAft>
                <a:spcPts val="1200"/>
              </a:spcAft>
            </a:pPr>
            <a:endParaRPr lang="en-US" sz="2000" dirty="0">
              <a:solidFill>
                <a:schemeClr val="tx1">
                  <a:lumMod val="85000"/>
                  <a:lumOff val="15000"/>
                </a:schemeClr>
              </a:solidFill>
              <a:cs typeface="Calibri"/>
            </a:endParaRPr>
          </a:p>
        </p:txBody>
      </p:sp>
      <p:pic>
        <p:nvPicPr>
          <p:cNvPr id="13" name="Picture 12">
            <a:extLst>
              <a:ext uri="{FF2B5EF4-FFF2-40B4-BE49-F238E27FC236}">
                <a16:creationId xmlns:a16="http://schemas.microsoft.com/office/drawing/2014/main" id="{98144E01-DB80-EAC1-E0A3-EFB1C4F97C9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40042" y="1468457"/>
            <a:ext cx="3051958" cy="5389543"/>
          </a:xfrm>
          <a:prstGeom prst="rect">
            <a:avLst/>
          </a:prstGeom>
        </p:spPr>
      </p:pic>
      <p:sp>
        <p:nvSpPr>
          <p:cNvPr id="5" name="Rectangle 4">
            <a:extLst>
              <a:ext uri="{FF2B5EF4-FFF2-40B4-BE49-F238E27FC236}">
                <a16:creationId xmlns:a16="http://schemas.microsoft.com/office/drawing/2014/main" id="{5B45DDA1-D20E-ABF3-607E-E5382B87D48F}"/>
              </a:ext>
              <a:ext uri="{C183D7F6-B498-43B3-948B-1728B52AA6E4}">
                <adec:decorative xmlns:adec="http://schemas.microsoft.com/office/drawing/2017/decorative" val="1"/>
              </a:ext>
            </a:extLst>
          </p:cNvPr>
          <p:cNvSpPr/>
          <p:nvPr/>
        </p:nvSpPr>
        <p:spPr>
          <a:xfrm>
            <a:off x="0" y="5520938"/>
            <a:ext cx="9140042"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EDD Employment Development Department State of California Logo">
            <a:extLst>
              <a:ext uri="{FF2B5EF4-FFF2-40B4-BE49-F238E27FC236}">
                <a16:creationId xmlns:a16="http://schemas.microsoft.com/office/drawing/2014/main" id="{DB100B4B-24CC-45F1-C755-59A4FCC2E2B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52784" y="5860728"/>
            <a:ext cx="1709173" cy="601926"/>
          </a:xfrm>
          <a:prstGeom prst="rect">
            <a:avLst/>
          </a:prstGeom>
        </p:spPr>
      </p:pic>
    </p:spTree>
    <p:extLst>
      <p:ext uri="{BB962C8B-B14F-4D97-AF65-F5344CB8AC3E}">
        <p14:creationId xmlns:p14="http://schemas.microsoft.com/office/powerpoint/2010/main" val="33989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E56C-31D4-DC9E-739D-0BC14AFE1120}"/>
              </a:ext>
            </a:extLst>
          </p:cNvPr>
          <p:cNvSpPr>
            <a:spLocks noGrp="1"/>
          </p:cNvSpPr>
          <p:nvPr>
            <p:ph type="title" idx="4294967295"/>
          </p:nvPr>
        </p:nvSpPr>
        <p:spPr>
          <a:xfrm>
            <a:off x="632778" y="410455"/>
            <a:ext cx="7929179" cy="850170"/>
          </a:xfrm>
          <a:prstGeom prst="rect">
            <a:avLst/>
          </a:prstGeom>
        </p:spPr>
        <p:txBody>
          <a:bodyPr/>
          <a:lstStyle/>
          <a:p>
            <a:r>
              <a:rPr kumimoji="0" lang="en-US" sz="4000" b="1" i="0" u="none" strike="noStrike" kern="1200" cap="none" spc="0" normalizeH="0" baseline="0" noProof="0" dirty="0">
                <a:ln>
                  <a:noFill/>
                </a:ln>
                <a:solidFill>
                  <a:prstClr val="black">
                    <a:lumMod val="50000"/>
                  </a:prstClr>
                </a:solidFill>
                <a:effectLst/>
                <a:uLnTx/>
                <a:uFillTx/>
                <a:latin typeface="Helvetica LT Std" panose="020B0504020202020204"/>
              </a:rPr>
              <a:t>America’s Job Center of California cont.</a:t>
            </a:r>
            <a:endParaRPr lang="en-US" sz="4000" b="1" dirty="0">
              <a:solidFill>
                <a:schemeClr val="tx1">
                  <a:lumMod val="85000"/>
                  <a:lumOff val="15000"/>
                </a:schemeClr>
              </a:solidFill>
              <a:latin typeface="Helvetica LT Std" panose="020B0504020202020204"/>
            </a:endParaRPr>
          </a:p>
        </p:txBody>
      </p:sp>
      <p:sp>
        <p:nvSpPr>
          <p:cNvPr id="6" name="Rectangle 5">
            <a:extLst>
              <a:ext uri="{FF2B5EF4-FFF2-40B4-BE49-F238E27FC236}">
                <a16:creationId xmlns:a16="http://schemas.microsoft.com/office/drawing/2014/main" id="{DB8FADE7-0D0E-E08E-2C91-D19A2EBB3D1F}"/>
              </a:ext>
              <a:ext uri="{C183D7F6-B498-43B3-948B-1728B52AA6E4}">
                <adec:decorative xmlns:adec="http://schemas.microsoft.com/office/drawing/2017/decorative" val="1"/>
              </a:ext>
            </a:extLst>
          </p:cNvPr>
          <p:cNvSpPr/>
          <p:nvPr/>
        </p:nvSpPr>
        <p:spPr>
          <a:xfrm>
            <a:off x="9140042" y="0"/>
            <a:ext cx="3051958" cy="1468582"/>
          </a:xfrm>
          <a:prstGeom prst="rect">
            <a:avLst/>
          </a:prstGeom>
          <a:solidFill>
            <a:srgbClr val="7C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p:cNvSpPr>
            <a:spLocks noGrp="1"/>
          </p:cNvSpPr>
          <p:nvPr>
            <p:ph sz="quarter" idx="4294967295"/>
          </p:nvPr>
        </p:nvSpPr>
        <p:spPr>
          <a:xfrm>
            <a:off x="632778" y="1673157"/>
            <a:ext cx="7784782" cy="3684800"/>
          </a:xfrm>
          <a:prstGeom prst="rect">
            <a:avLst/>
          </a:prstGeom>
        </p:spPr>
        <p:txBody>
          <a:bodyPr/>
          <a:lstStyle/>
          <a:p>
            <a:endParaRPr lang="en-US" sz="2200" dirty="0">
              <a:solidFill>
                <a:schemeClr val="tx1">
                  <a:lumMod val="85000"/>
                  <a:lumOff val="15000"/>
                </a:schemeClr>
              </a:solidFill>
              <a:latin typeface="Helvetica LT Std" panose="020B0504020202020204" pitchFamily="34" charset="0"/>
              <a:cs typeface="Calibri"/>
            </a:endParaRPr>
          </a:p>
          <a:p>
            <a:pPr lvl="1"/>
            <a:r>
              <a:rPr lang="en-US" sz="2200" dirty="0">
                <a:latin typeface="Helvetica LT Std" panose="020B0504020202020204"/>
              </a:rPr>
              <a:t>Special services for veterans and youth.</a:t>
            </a:r>
          </a:p>
          <a:p>
            <a:pPr lvl="1"/>
            <a:r>
              <a:rPr lang="en-US" sz="2200" dirty="0">
                <a:latin typeface="Helvetica LT Std" panose="020B0504020202020204"/>
              </a:rPr>
              <a:t>Job clubs.</a:t>
            </a:r>
          </a:p>
          <a:p>
            <a:pPr lvl="1"/>
            <a:r>
              <a:rPr lang="en-US" sz="2200" dirty="0">
                <a:latin typeface="Helvetica LT Std" panose="020B0504020202020204"/>
              </a:rPr>
              <a:t>Employer recruitments.</a:t>
            </a:r>
          </a:p>
          <a:p>
            <a:pPr lvl="1"/>
            <a:r>
              <a:rPr lang="en-US" sz="2200" dirty="0">
                <a:latin typeface="Helvetica LT Std" panose="020B0504020202020204"/>
              </a:rPr>
              <a:t>Training and other resources.</a:t>
            </a:r>
          </a:p>
          <a:p>
            <a:pPr lvl="1"/>
            <a:r>
              <a:rPr lang="en-US" sz="2200" dirty="0" err="1">
                <a:latin typeface="Helvetica LT Std" panose="020B0504020202020204"/>
              </a:rPr>
              <a:t>CalJOBS</a:t>
            </a:r>
            <a:r>
              <a:rPr lang="en-US" sz="2200" baseline="30000" dirty="0" err="1">
                <a:latin typeface="Helvetica LT Std" panose="020B0504020202020204"/>
              </a:rPr>
              <a:t>SM</a:t>
            </a:r>
            <a:r>
              <a:rPr lang="en-US" sz="2200" dirty="0">
                <a:latin typeface="Helvetica LT Std" panose="020B0504020202020204"/>
              </a:rPr>
              <a:t>:</a:t>
            </a:r>
            <a:r>
              <a:rPr lang="en-US" sz="2200" b="1" dirty="0">
                <a:solidFill>
                  <a:schemeClr val="tx1">
                    <a:lumMod val="50000"/>
                  </a:schemeClr>
                </a:solidFill>
                <a:latin typeface="Helvetica LT Std" panose="020B0504020202020204"/>
              </a:rPr>
              <a:t> caljobs.ca.gov</a:t>
            </a:r>
            <a:endParaRPr lang="en-US" sz="2200" dirty="0">
              <a:latin typeface="Helvetica LT Std" panose="020B0504020202020204"/>
            </a:endParaRPr>
          </a:p>
          <a:p>
            <a:pPr lvl="2"/>
            <a:r>
              <a:rPr lang="en-US" sz="2200" dirty="0">
                <a:latin typeface="Helvetica LT Std" panose="020B0504020202020204"/>
              </a:rPr>
              <a:t>Access to thousands of job openings statewide.</a:t>
            </a:r>
          </a:p>
          <a:p>
            <a:pPr lvl="2"/>
            <a:r>
              <a:rPr lang="en-US" sz="2200" dirty="0">
                <a:latin typeface="Helvetica LT Std" panose="020B0504020202020204"/>
              </a:rPr>
              <a:t>Access 24 hours a day, 7 days a week.</a:t>
            </a:r>
          </a:p>
          <a:p>
            <a:pPr lvl="2"/>
            <a:r>
              <a:rPr lang="en-US" sz="2200" dirty="0">
                <a:latin typeface="Helvetica LT Std" panose="020B0504020202020204"/>
              </a:rPr>
              <a:t>No fee to use.</a:t>
            </a:r>
          </a:p>
          <a:p>
            <a:pPr>
              <a:spcBef>
                <a:spcPts val="0"/>
              </a:spcBef>
              <a:spcAft>
                <a:spcPts val="1200"/>
              </a:spcAft>
              <a:tabLst>
                <a:tab pos="354965" algn="l"/>
                <a:tab pos="355600" algn="l"/>
              </a:tabLst>
            </a:pPr>
            <a:endParaRPr lang="en-US" sz="2200" dirty="0">
              <a:solidFill>
                <a:schemeClr val="tx1">
                  <a:lumMod val="85000"/>
                  <a:lumOff val="15000"/>
                </a:schemeClr>
              </a:solidFill>
              <a:latin typeface="Helvetica LT Std" panose="020B0504020202020204" pitchFamily="34" charset="0"/>
              <a:cs typeface="Calibri"/>
            </a:endParaRPr>
          </a:p>
          <a:p>
            <a:pPr lvl="2">
              <a:spcAft>
                <a:spcPts val="1200"/>
              </a:spcAft>
            </a:pPr>
            <a:endParaRPr lang="en-US" sz="2000" dirty="0">
              <a:solidFill>
                <a:schemeClr val="tx1">
                  <a:lumMod val="85000"/>
                  <a:lumOff val="15000"/>
                </a:schemeClr>
              </a:solidFill>
              <a:cs typeface="Calibri"/>
            </a:endParaRPr>
          </a:p>
        </p:txBody>
      </p:sp>
      <p:sp>
        <p:nvSpPr>
          <p:cNvPr id="5" name="Rectangle 4">
            <a:extLst>
              <a:ext uri="{FF2B5EF4-FFF2-40B4-BE49-F238E27FC236}">
                <a16:creationId xmlns:a16="http://schemas.microsoft.com/office/drawing/2014/main" id="{5B45DDA1-D20E-ABF3-607E-E5382B87D48F}"/>
              </a:ext>
              <a:ext uri="{C183D7F6-B498-43B3-948B-1728B52AA6E4}">
                <adec:decorative xmlns:adec="http://schemas.microsoft.com/office/drawing/2017/decorative" val="1"/>
              </a:ext>
            </a:extLst>
          </p:cNvPr>
          <p:cNvSpPr/>
          <p:nvPr/>
        </p:nvSpPr>
        <p:spPr>
          <a:xfrm>
            <a:off x="0" y="5520938"/>
            <a:ext cx="9140042"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EDD Employment Development Department State of California Logo">
            <a:extLst>
              <a:ext uri="{FF2B5EF4-FFF2-40B4-BE49-F238E27FC236}">
                <a16:creationId xmlns:a16="http://schemas.microsoft.com/office/drawing/2014/main" id="{DB100B4B-24CC-45F1-C755-59A4FCC2E2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52784" y="5860728"/>
            <a:ext cx="1709173" cy="601926"/>
          </a:xfrm>
          <a:prstGeom prst="rect">
            <a:avLst/>
          </a:prstGeom>
        </p:spPr>
      </p:pic>
      <p:sp>
        <p:nvSpPr>
          <p:cNvPr id="7" name="Rectangle 6">
            <a:extLst>
              <a:ext uri="{FF2B5EF4-FFF2-40B4-BE49-F238E27FC236}">
                <a16:creationId xmlns:a16="http://schemas.microsoft.com/office/drawing/2014/main" id="{D0CE7850-A446-27C5-579E-5F724B9494D5}"/>
              </a:ext>
              <a:ext uri="{C183D7F6-B498-43B3-948B-1728B52AA6E4}">
                <adec:decorative xmlns:adec="http://schemas.microsoft.com/office/drawing/2017/decorative" val="1"/>
              </a:ext>
            </a:extLst>
          </p:cNvPr>
          <p:cNvSpPr/>
          <p:nvPr/>
        </p:nvSpPr>
        <p:spPr>
          <a:xfrm>
            <a:off x="9140042" y="1468582"/>
            <a:ext cx="3051958" cy="538941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30000" noProof="0" dirty="0">
              <a:ln>
                <a:noFill/>
              </a:ln>
              <a:solidFill>
                <a:srgbClr val="000000"/>
              </a:solidFill>
              <a:effectLst/>
              <a:uLnTx/>
              <a:uFillTx/>
              <a:latin typeface="Minion Pro" panose="02040503050306020203" pitchFamily="18" charset="0"/>
              <a:ea typeface="+mn-ea"/>
              <a:cs typeface="+mn-cs"/>
            </a:endParaRPr>
          </a:p>
        </p:txBody>
      </p:sp>
      <p:pic>
        <p:nvPicPr>
          <p:cNvPr id="13" name="Picture 12">
            <a:extLst>
              <a:ext uri="{FF2B5EF4-FFF2-40B4-BE49-F238E27FC236}">
                <a16:creationId xmlns:a16="http://schemas.microsoft.com/office/drawing/2014/main" id="{98144E01-DB80-EAC1-E0A3-EFB1C4F97C99}"/>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40042" y="1468520"/>
            <a:ext cx="3051958" cy="5389543"/>
          </a:xfrm>
          <a:prstGeom prst="rect">
            <a:avLst/>
          </a:prstGeom>
        </p:spPr>
      </p:pic>
    </p:spTree>
    <p:extLst>
      <p:ext uri="{BB962C8B-B14F-4D97-AF65-F5344CB8AC3E}">
        <p14:creationId xmlns:p14="http://schemas.microsoft.com/office/powerpoint/2010/main" val="161577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BF7A4-A85F-CF6B-3579-0FADF4D1397E}"/>
              </a:ext>
              <a:ext uri="{C183D7F6-B498-43B3-948B-1728B52AA6E4}">
                <adec:decorative xmlns:adec="http://schemas.microsoft.com/office/drawing/2017/decorative" val="1"/>
              </a:ext>
            </a:extLst>
          </p:cNvPr>
          <p:cNvSpPr/>
          <p:nvPr/>
        </p:nvSpPr>
        <p:spPr>
          <a:xfrm>
            <a:off x="0" y="-1"/>
            <a:ext cx="7767320" cy="181345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6C9E1F-9F20-1DDE-06E6-040E2DBDEEB9}"/>
              </a:ext>
            </a:extLst>
          </p:cNvPr>
          <p:cNvSpPr>
            <a:spLocks noGrp="1"/>
          </p:cNvSpPr>
          <p:nvPr>
            <p:ph type="title" idx="4294967295"/>
          </p:nvPr>
        </p:nvSpPr>
        <p:spPr>
          <a:xfrm>
            <a:off x="632778" y="408902"/>
            <a:ext cx="4847284" cy="1288104"/>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careeronestop.org</a:t>
            </a:r>
          </a:p>
        </p:txBody>
      </p:sp>
      <p:sp>
        <p:nvSpPr>
          <p:cNvPr id="9" name="TextBox 8">
            <a:extLst>
              <a:ext uri="{FF2B5EF4-FFF2-40B4-BE49-F238E27FC236}">
                <a16:creationId xmlns:a16="http://schemas.microsoft.com/office/drawing/2014/main" id="{1E8BE937-A24C-6CAC-D6C2-76161C1BCE76}"/>
              </a:ext>
              <a:ext uri="{C183D7F6-B498-43B3-948B-1728B52AA6E4}">
                <adec:decorative xmlns:adec="http://schemas.microsoft.com/office/drawing/2017/decorative" val="1"/>
              </a:ext>
            </a:extLst>
          </p:cNvPr>
          <p:cNvSpPr txBox="1"/>
          <p:nvPr/>
        </p:nvSpPr>
        <p:spPr>
          <a:xfrm>
            <a:off x="363220" y="2222050"/>
            <a:ext cx="6932930" cy="1077218"/>
          </a:xfrm>
          <a:prstGeom prst="rect">
            <a:avLst/>
          </a:prstGeom>
          <a:noFill/>
        </p:spPr>
        <p:txBody>
          <a:bodyPr wrap="square" numCol="2">
            <a:spAutoFit/>
          </a:bodyPr>
          <a:lstStyle/>
          <a:p>
            <a:pPr marL="285750" indent="-285750">
              <a:spcAft>
                <a:spcPts val="1200"/>
              </a:spcAft>
              <a:buFont typeface="Arial" panose="020B0604020202020204" pitchFamily="34" charset="0"/>
              <a:buChar char="•"/>
            </a:pPr>
            <a:endParaRPr lang="en-US" dirty="0">
              <a:solidFill>
                <a:schemeClr val="tx1">
                  <a:lumMod val="85000"/>
                  <a:lumOff val="15000"/>
                </a:schemeClr>
              </a:solidFill>
              <a:latin typeface="Helvetica LT Std" panose="020B0504020202020204" pitchFamily="34" charset="0"/>
              <a:cs typeface="Calibri"/>
            </a:endParaRPr>
          </a:p>
          <a:p>
            <a:endParaRPr lang="en-US" sz="3600" dirty="0">
              <a:solidFill>
                <a:schemeClr val="tx1">
                  <a:lumMod val="85000"/>
                  <a:lumOff val="15000"/>
                </a:schemeClr>
              </a:solidFill>
            </a:endParaRPr>
          </a:p>
        </p:txBody>
      </p:sp>
      <p:pic>
        <p:nvPicPr>
          <p:cNvPr id="8" name="Picture 7" descr="Screenshot of Careeronestop.org website">
            <a:extLst>
              <a:ext uri="{FF2B5EF4-FFF2-40B4-BE49-F238E27FC236}">
                <a16:creationId xmlns:a16="http://schemas.microsoft.com/office/drawing/2014/main" id="{4E478B15-CAFA-4C80-B615-71969603860E}"/>
              </a:ext>
            </a:extLst>
          </p:cNvPr>
          <p:cNvPicPr>
            <a:picLocks noChangeAspect="1"/>
          </p:cNvPicPr>
          <p:nvPr/>
        </p:nvPicPr>
        <p:blipFill>
          <a:blip r:embed="rId3"/>
          <a:stretch>
            <a:fillRect/>
          </a:stretch>
        </p:blipFill>
        <p:spPr>
          <a:xfrm>
            <a:off x="317095" y="1824427"/>
            <a:ext cx="7025180" cy="3696511"/>
          </a:xfrm>
          <a:prstGeom prst="rect">
            <a:avLst/>
          </a:prstGeom>
        </p:spPr>
      </p:pic>
      <p:sp>
        <p:nvSpPr>
          <p:cNvPr id="17" name="Rectangle 16">
            <a:extLst>
              <a:ext uri="{FF2B5EF4-FFF2-40B4-BE49-F238E27FC236}">
                <a16:creationId xmlns:a16="http://schemas.microsoft.com/office/drawing/2014/main" id="{62DF7221-E2C5-C812-8FDE-13C4F5937B87}"/>
              </a:ext>
              <a:ext uri="{C183D7F6-B498-43B3-948B-1728B52AA6E4}">
                <adec:decorative xmlns:adec="http://schemas.microsoft.com/office/drawing/2017/decorative" val="1"/>
              </a:ext>
            </a:extLst>
          </p:cNvPr>
          <p:cNvSpPr/>
          <p:nvPr/>
        </p:nvSpPr>
        <p:spPr>
          <a:xfrm>
            <a:off x="0" y="5520938"/>
            <a:ext cx="7767320"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EDD Employment Development Department State of California Logo">
            <a:extLst>
              <a:ext uri="{FF2B5EF4-FFF2-40B4-BE49-F238E27FC236}">
                <a16:creationId xmlns:a16="http://schemas.microsoft.com/office/drawing/2014/main" id="{81F8C6FC-8C46-2E46-F5FC-94C161AACF9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480062" y="5860728"/>
            <a:ext cx="1709173" cy="601926"/>
          </a:xfrm>
          <a:prstGeom prst="rect">
            <a:avLst/>
          </a:prstGeom>
        </p:spPr>
      </p:pic>
      <p:pic>
        <p:nvPicPr>
          <p:cNvPr id="13" name="Picture 12">
            <a:extLst>
              <a:ext uri="{FF2B5EF4-FFF2-40B4-BE49-F238E27FC236}">
                <a16:creationId xmlns:a16="http://schemas.microsoft.com/office/drawing/2014/main" id="{543C8F5F-D124-8189-5258-971DF747B61D}"/>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67320" y="0"/>
            <a:ext cx="4424680" cy="6858000"/>
          </a:xfrm>
          <a:prstGeom prst="rect">
            <a:avLst/>
          </a:prstGeom>
        </p:spPr>
      </p:pic>
    </p:spTree>
    <p:extLst>
      <p:ext uri="{BB962C8B-B14F-4D97-AF65-F5344CB8AC3E}">
        <p14:creationId xmlns:p14="http://schemas.microsoft.com/office/powerpoint/2010/main" val="310481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21BE978-C090-5419-B88B-96D65C7B9E58}"/>
              </a:ext>
              <a:ext uri="{C183D7F6-B498-43B3-948B-1728B52AA6E4}">
                <adec:decorative xmlns:adec="http://schemas.microsoft.com/office/drawing/2017/decorative" val="1"/>
              </a:ext>
            </a:extLst>
          </p:cNvPr>
          <p:cNvSpPr/>
          <p:nvPr/>
        </p:nvSpPr>
        <p:spPr>
          <a:xfrm>
            <a:off x="0" y="5520938"/>
            <a:ext cx="8061960"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A45C963-FDF6-2951-04F7-B8D54CBB4740}"/>
              </a:ext>
              <a:ext uri="{C183D7F6-B498-43B3-948B-1728B52AA6E4}">
                <adec:decorative xmlns:adec="http://schemas.microsoft.com/office/drawing/2017/decorative" val="1"/>
              </a:ext>
            </a:extLst>
          </p:cNvPr>
          <p:cNvSpPr/>
          <p:nvPr/>
        </p:nvSpPr>
        <p:spPr>
          <a:xfrm>
            <a:off x="8061960" y="0"/>
            <a:ext cx="4130040" cy="14685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group of chefs in a kitchen">
            <a:extLst>
              <a:ext uri="{FF2B5EF4-FFF2-40B4-BE49-F238E27FC236}">
                <a16:creationId xmlns:a16="http://schemas.microsoft.com/office/drawing/2014/main" id="{93A9B74A-3D2A-B14D-D17F-35279834FD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61960" y="1468581"/>
            <a:ext cx="4155304" cy="5389417"/>
          </a:xfrm>
          <a:prstGeom prst="rect">
            <a:avLst/>
          </a:prstGeom>
        </p:spPr>
      </p:pic>
      <p:sp>
        <p:nvSpPr>
          <p:cNvPr id="10" name="Title 1">
            <a:extLst>
              <a:ext uri="{FF2B5EF4-FFF2-40B4-BE49-F238E27FC236}">
                <a16:creationId xmlns:a16="http://schemas.microsoft.com/office/drawing/2014/main" id="{39A870C0-4078-436D-A0F5-A8909E4E3306}"/>
              </a:ext>
            </a:extLst>
          </p:cNvPr>
          <p:cNvSpPr txBox="1">
            <a:spLocks noGrp="1"/>
          </p:cNvSpPr>
          <p:nvPr>
            <p:ph type="title" idx="4294967295"/>
          </p:nvPr>
        </p:nvSpPr>
        <p:spPr>
          <a:xfrm>
            <a:off x="564204" y="222107"/>
            <a:ext cx="10789596" cy="14685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lumMod val="85000"/>
                    <a:lumOff val="15000"/>
                  </a:schemeClr>
                </a:solidFill>
                <a:effectLst/>
                <a:uLnTx/>
                <a:uFillTx/>
                <a:latin typeface="Helvetica LT Std" panose="020B0504020202020204" pitchFamily="34" charset="0"/>
                <a:ea typeface="+mj-ea"/>
                <a:cs typeface="+mj-cs"/>
              </a:rPr>
              <a:t>Labor Market Information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lumMod val="85000"/>
                    <a:lumOff val="15000"/>
                  </a:schemeClr>
                </a:solidFill>
                <a:effectLst/>
                <a:uLnTx/>
                <a:uFillTx/>
                <a:latin typeface="Helvetica LT Std" panose="020B0504020202020204" pitchFamily="34" charset="0"/>
                <a:ea typeface="+mj-ea"/>
                <a:cs typeface="+mj-cs"/>
              </a:rPr>
              <a:t>Division</a:t>
            </a:r>
          </a:p>
        </p:txBody>
      </p:sp>
      <p:pic>
        <p:nvPicPr>
          <p:cNvPr id="15" name="Graphic 14" descr="EDD Employment Development Department State of California Logo">
            <a:extLst>
              <a:ext uri="{FF2B5EF4-FFF2-40B4-BE49-F238E27FC236}">
                <a16:creationId xmlns:a16="http://schemas.microsoft.com/office/drawing/2014/main" id="{D7BFCEA4-5A75-CC08-7D2C-5D8F3CE656B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74702" y="5860728"/>
            <a:ext cx="1709173" cy="601926"/>
          </a:xfrm>
          <a:prstGeom prst="rect">
            <a:avLst/>
          </a:prstGeom>
        </p:spPr>
      </p:pic>
      <p:sp>
        <p:nvSpPr>
          <p:cNvPr id="12" name="Text Placeholder 2">
            <a:extLst>
              <a:ext uri="{FF2B5EF4-FFF2-40B4-BE49-F238E27FC236}">
                <a16:creationId xmlns:a16="http://schemas.microsoft.com/office/drawing/2014/main" id="{414DB98E-07CA-4608-A9FE-9E213EC54FC0}"/>
              </a:ext>
            </a:extLst>
          </p:cNvPr>
          <p:cNvSpPr txBox="1">
            <a:spLocks/>
          </p:cNvSpPr>
          <p:nvPr/>
        </p:nvSpPr>
        <p:spPr>
          <a:xfrm>
            <a:off x="564204" y="1912795"/>
            <a:ext cx="8326397" cy="35581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Helvetica LT Std" panose="020B0504020202020204"/>
              </a:rPr>
              <a:t>The Labor Market Information Division (LMID) regularly collects,</a:t>
            </a:r>
          </a:p>
          <a:p>
            <a:pPr marL="0" indent="0">
              <a:buNone/>
            </a:pPr>
            <a:r>
              <a:rPr lang="en-US" sz="1800" dirty="0">
                <a:latin typeface="Helvetica LT Std" panose="020B0504020202020204"/>
              </a:rPr>
              <a:t>    analyzes, and publishes information about California’s labor market. </a:t>
            </a:r>
          </a:p>
          <a:p>
            <a:pPr lvl="1"/>
            <a:r>
              <a:rPr lang="en-US" sz="1800" dirty="0">
                <a:latin typeface="Helvetica LT Std" panose="020B0504020202020204"/>
              </a:rPr>
              <a:t>Also provides economic development and planning information.</a:t>
            </a:r>
          </a:p>
          <a:p>
            <a:r>
              <a:rPr lang="en-US" sz="1800" dirty="0">
                <a:latin typeface="Helvetica LT Std" panose="020B0504020202020204"/>
              </a:rPr>
              <a:t>Types of information available:</a:t>
            </a:r>
          </a:p>
          <a:p>
            <a:pPr lvl="1"/>
            <a:r>
              <a:rPr lang="en-US" sz="1800" dirty="0">
                <a:latin typeface="Helvetica LT Std" panose="020B0504020202020204"/>
              </a:rPr>
              <a:t>Occupational profiles and occupation comparisons.</a:t>
            </a:r>
          </a:p>
          <a:p>
            <a:pPr lvl="1"/>
            <a:r>
              <a:rPr lang="en-US" sz="1800" dirty="0">
                <a:latin typeface="Helvetica LT Std" panose="020B0504020202020204"/>
              </a:rPr>
              <a:t>Projections of employment for occupations and industries by </a:t>
            </a:r>
          </a:p>
          <a:p>
            <a:pPr lvl="1"/>
            <a:r>
              <a:rPr lang="en-US" sz="1800" dirty="0">
                <a:latin typeface="Helvetica LT Std" panose="020B0504020202020204"/>
              </a:rPr>
              <a:t>county.</a:t>
            </a:r>
          </a:p>
          <a:p>
            <a:pPr lvl="1"/>
            <a:r>
              <a:rPr lang="en-US" sz="1800" dirty="0">
                <a:latin typeface="Helvetica LT Std" panose="020B0504020202020204"/>
              </a:rPr>
              <a:t>Growth and decline industries in all counties in California.</a:t>
            </a:r>
          </a:p>
          <a:p>
            <a:r>
              <a:rPr lang="en-US" sz="1800" dirty="0">
                <a:latin typeface="Helvetica LT Std" panose="020B0504020202020204"/>
              </a:rPr>
              <a:t>Find additional information on the EDD website:</a:t>
            </a:r>
          </a:p>
          <a:p>
            <a:pPr marL="0" indent="0">
              <a:buNone/>
            </a:pPr>
            <a:r>
              <a:rPr lang="en-US" sz="1800" b="1" dirty="0">
                <a:solidFill>
                  <a:schemeClr val="tx1">
                    <a:lumMod val="50000"/>
                  </a:schemeClr>
                </a:solidFill>
                <a:latin typeface="Helvetica LT Std" panose="020B0504020202020204"/>
              </a:rPr>
              <a:t>          labormarketinfo.edd.ca.gov</a:t>
            </a:r>
          </a:p>
          <a:p>
            <a:endParaRPr lang="en-US" dirty="0"/>
          </a:p>
        </p:txBody>
      </p:sp>
    </p:spTree>
    <p:extLst>
      <p:ext uri="{BB962C8B-B14F-4D97-AF65-F5344CB8AC3E}">
        <p14:creationId xmlns:p14="http://schemas.microsoft.com/office/powerpoint/2010/main" val="1442044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47E24F-48ED-4092-6C14-7F875F9A5D69}"/>
              </a:ext>
              <a:ext uri="{C183D7F6-B498-43B3-948B-1728B52AA6E4}">
                <adec:decorative xmlns:adec="http://schemas.microsoft.com/office/drawing/2017/decorative" val="1"/>
              </a:ext>
            </a:extLst>
          </p:cNvPr>
          <p:cNvSpPr/>
          <p:nvPr/>
        </p:nvSpPr>
        <p:spPr>
          <a:xfrm flipH="1">
            <a:off x="3051958" y="0"/>
            <a:ext cx="9140042" cy="146858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7BC12C-7064-C653-58C4-63BBCDA7AECD}"/>
              </a:ext>
            </a:extLst>
          </p:cNvPr>
          <p:cNvSpPr>
            <a:spLocks noGrp="1"/>
          </p:cNvSpPr>
          <p:nvPr>
            <p:ph type="title" idx="4294967295"/>
          </p:nvPr>
        </p:nvSpPr>
        <p:spPr>
          <a:xfrm>
            <a:off x="3376993" y="418497"/>
            <a:ext cx="10515600" cy="1325563"/>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State Disability Insurance Program</a:t>
            </a:r>
          </a:p>
        </p:txBody>
      </p:sp>
      <p:sp>
        <p:nvSpPr>
          <p:cNvPr id="14" name="Content Placeholder 2">
            <a:extLst>
              <a:ext uri="{FF2B5EF4-FFF2-40B4-BE49-F238E27FC236}">
                <a16:creationId xmlns:a16="http://schemas.microsoft.com/office/drawing/2014/main" id="{20DBCAE6-2A0A-4761-ACF3-427BEDF31B35}"/>
              </a:ext>
            </a:extLst>
          </p:cNvPr>
          <p:cNvSpPr txBox="1">
            <a:spLocks/>
          </p:cNvSpPr>
          <p:nvPr/>
        </p:nvSpPr>
        <p:spPr>
          <a:xfrm>
            <a:off x="3375064" y="1744060"/>
            <a:ext cx="7836409" cy="3642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0"/>
              </a:spcBef>
              <a:spcAft>
                <a:spcPts val="0"/>
              </a:spcAft>
            </a:pPr>
            <a:r>
              <a:rPr lang="en-US" sz="2200" dirty="0">
                <a:latin typeface="Helvetica LT Std" panose="020B0504020202020204"/>
                <a:cs typeface="Calibri" panose="020F0502020204030204" pitchFamily="34" charset="0"/>
              </a:rPr>
              <a:t>Disability Insurance (DI) is a partial wage replacement for eligible California workers.</a:t>
            </a:r>
          </a:p>
          <a:p>
            <a:pPr>
              <a:lnSpc>
                <a:spcPct val="114000"/>
              </a:lnSpc>
              <a:spcBef>
                <a:spcPts val="0"/>
              </a:spcBef>
              <a:spcAft>
                <a:spcPts val="0"/>
              </a:spcAft>
            </a:pPr>
            <a:r>
              <a:rPr lang="en-US" sz="2200" dirty="0">
                <a:latin typeface="Helvetica LT Std" panose="020B0504020202020204"/>
                <a:cs typeface="Calibri" panose="020F0502020204030204" pitchFamily="34" charset="0"/>
              </a:rPr>
              <a:t>Paid Family Leave.</a:t>
            </a:r>
          </a:p>
          <a:p>
            <a:pPr>
              <a:lnSpc>
                <a:spcPct val="114000"/>
              </a:lnSpc>
              <a:spcBef>
                <a:spcPts val="0"/>
              </a:spcBef>
              <a:spcAft>
                <a:spcPts val="0"/>
              </a:spcAft>
            </a:pPr>
            <a:r>
              <a:rPr lang="en-US" sz="2200" dirty="0">
                <a:latin typeface="Helvetica LT Std" panose="020B0504020202020204"/>
                <a:cs typeface="Calibri" panose="020F0502020204030204" pitchFamily="34" charset="0"/>
              </a:rPr>
              <a:t>Cannot collect DI at the same time as UI. </a:t>
            </a:r>
          </a:p>
          <a:p>
            <a:pPr>
              <a:lnSpc>
                <a:spcPct val="114000"/>
              </a:lnSpc>
              <a:spcBef>
                <a:spcPts val="0"/>
              </a:spcBef>
              <a:spcAft>
                <a:spcPts val="0"/>
              </a:spcAft>
            </a:pPr>
            <a:r>
              <a:rPr lang="en-US" sz="2200" dirty="0">
                <a:latin typeface="Helvetica LT Std" panose="020B0504020202020204"/>
                <a:cs typeface="Calibri" panose="020F0502020204030204" pitchFamily="34" charset="0"/>
              </a:rPr>
              <a:t>Find additional information on the EDD website: </a:t>
            </a:r>
            <a:r>
              <a:rPr lang="en-US" sz="2200" b="1" dirty="0">
                <a:solidFill>
                  <a:schemeClr val="tx1">
                    <a:lumMod val="50000"/>
                  </a:schemeClr>
                </a:solidFill>
                <a:latin typeface="Helvetica LT Std" panose="020B0504020202020204"/>
                <a:cs typeface="Calibri" panose="020F0502020204030204" pitchFamily="34" charset="0"/>
              </a:rPr>
              <a:t>edd.ca.gov/disability</a:t>
            </a:r>
            <a:endParaRPr lang="en-US" sz="2200" dirty="0">
              <a:latin typeface="Helvetica LT Std" panose="020B0504020202020204"/>
              <a:cs typeface="Calibri" panose="020F0502020204030204" pitchFamily="34" charset="0"/>
            </a:endParaRPr>
          </a:p>
          <a:p>
            <a:pPr marR="5080">
              <a:lnSpc>
                <a:spcPct val="100000"/>
              </a:lnSpc>
              <a:spcBef>
                <a:spcPts val="0"/>
              </a:spcBef>
              <a:spcAft>
                <a:spcPts val="1200"/>
              </a:spcAft>
              <a:buSzPct val="100000"/>
              <a:tabLst>
                <a:tab pos="354965" algn="l"/>
                <a:tab pos="355600" algn="l"/>
              </a:tabLst>
            </a:pPr>
            <a:endParaRPr lang="en-US" sz="2200" dirty="0">
              <a:solidFill>
                <a:schemeClr val="tx1">
                  <a:lumMod val="85000"/>
                  <a:lumOff val="15000"/>
                </a:schemeClr>
              </a:solidFill>
              <a:latin typeface="Helvetica LT Std" panose="020B0504020202020204" pitchFamily="34" charset="0"/>
              <a:cs typeface="Calibri"/>
            </a:endParaRPr>
          </a:p>
        </p:txBody>
      </p:sp>
      <p:pic>
        <p:nvPicPr>
          <p:cNvPr id="4" name="Graphic 3" descr="EDD Employment Development Department State of California Logo">
            <a:extLst>
              <a:ext uri="{FF2B5EF4-FFF2-40B4-BE49-F238E27FC236}">
                <a16:creationId xmlns:a16="http://schemas.microsoft.com/office/drawing/2014/main" id="{A22B7B1E-2581-F1A2-793C-2CBC2003EEF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12563" cy="603120"/>
          </a:xfrm>
          <a:prstGeom prst="rect">
            <a:avLst/>
          </a:prstGeom>
        </p:spPr>
      </p:pic>
      <p:pic>
        <p:nvPicPr>
          <p:cNvPr id="12" name="Picture 11">
            <a:extLst>
              <a:ext uri="{FF2B5EF4-FFF2-40B4-BE49-F238E27FC236}">
                <a16:creationId xmlns:a16="http://schemas.microsoft.com/office/drawing/2014/main" id="{E10AAF90-5054-C57D-0A7E-9070263C31E1}"/>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1468120"/>
            <a:ext cx="3051957" cy="5389880"/>
          </a:xfrm>
          <a:prstGeom prst="rect">
            <a:avLst/>
          </a:prstGeom>
        </p:spPr>
      </p:pic>
    </p:spTree>
    <p:extLst>
      <p:ext uri="{BB962C8B-B14F-4D97-AF65-F5344CB8AC3E}">
        <p14:creationId xmlns:p14="http://schemas.microsoft.com/office/powerpoint/2010/main" val="395717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1B6EDA0-069C-3A36-D5B9-E0231DA96A6B}"/>
              </a:ext>
              <a:ext uri="{C183D7F6-B498-43B3-948B-1728B52AA6E4}">
                <adec:decorative xmlns:adec="http://schemas.microsoft.com/office/drawing/2017/decorative" val="1"/>
              </a:ext>
            </a:extLst>
          </p:cNvPr>
          <p:cNvSpPr/>
          <p:nvPr/>
        </p:nvSpPr>
        <p:spPr>
          <a:xfrm>
            <a:off x="0" y="0"/>
            <a:ext cx="9178596" cy="146858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5C7DF1-9007-2493-17A1-04A0DBE59CCE}"/>
              </a:ext>
            </a:extLst>
          </p:cNvPr>
          <p:cNvSpPr>
            <a:spLocks noGrp="1"/>
          </p:cNvSpPr>
          <p:nvPr>
            <p:ph type="title" idx="4294967295"/>
          </p:nvPr>
        </p:nvSpPr>
        <p:spPr>
          <a:xfrm>
            <a:off x="628470" y="412710"/>
            <a:ext cx="6262868" cy="1325563"/>
          </a:xfrm>
          <a:prstGeom prst="rect">
            <a:avLst/>
          </a:prstGeom>
        </p:spPr>
        <p:txBody>
          <a:bodyPr/>
          <a:lstStyle/>
          <a:p>
            <a:r>
              <a:rPr lang="en-US" sz="4000" b="1" dirty="0">
                <a:solidFill>
                  <a:schemeClr val="bg1"/>
                </a:solidFill>
                <a:latin typeface="Helvetica LT Std" panose="020B0504020202020204" pitchFamily="34" charset="0"/>
              </a:rPr>
              <a:t>Covered California</a:t>
            </a:r>
          </a:p>
        </p:txBody>
      </p:sp>
      <p:sp>
        <p:nvSpPr>
          <p:cNvPr id="8" name="Content Placeholder 2">
            <a:extLst>
              <a:ext uri="{FF2B5EF4-FFF2-40B4-BE49-F238E27FC236}">
                <a16:creationId xmlns:a16="http://schemas.microsoft.com/office/drawing/2014/main" id="{7ED4707D-3E6E-C540-F75A-2196659F3C94}"/>
              </a:ext>
            </a:extLst>
          </p:cNvPr>
          <p:cNvSpPr txBox="1">
            <a:spLocks/>
          </p:cNvSpPr>
          <p:nvPr/>
        </p:nvSpPr>
        <p:spPr>
          <a:xfrm>
            <a:off x="632778" y="1744060"/>
            <a:ext cx="8150541" cy="4178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latin typeface="Helvetica LT Std" panose="020B0504020202020204"/>
              </a:rPr>
              <a:t>No cost service that connects Californians with brand-name health insurance. </a:t>
            </a:r>
          </a:p>
          <a:p>
            <a:r>
              <a:rPr lang="en-US" sz="2200" dirty="0">
                <a:latin typeface="Helvetica LT Std" panose="020B0504020202020204"/>
              </a:rPr>
              <a:t>Financial help when you buy health insurance from well-known companies. </a:t>
            </a:r>
          </a:p>
          <a:p>
            <a:pPr>
              <a:lnSpc>
                <a:spcPct val="114000"/>
              </a:lnSpc>
              <a:spcBef>
                <a:spcPts val="0"/>
              </a:spcBef>
              <a:spcAft>
                <a:spcPts val="0"/>
              </a:spcAft>
            </a:pPr>
            <a:r>
              <a:rPr lang="en-US" sz="2200" dirty="0">
                <a:latin typeface="Helvetica LT Std" panose="020B0504020202020204"/>
                <a:cs typeface="Calibri" panose="020F0502020204030204" pitchFamily="34" charset="0"/>
              </a:rPr>
              <a:t>May qualify for a discount on a health plan or get insurance through Medi-Cal.</a:t>
            </a:r>
          </a:p>
          <a:p>
            <a:pPr>
              <a:spcBef>
                <a:spcPts val="0"/>
              </a:spcBef>
              <a:spcAft>
                <a:spcPts val="1200"/>
              </a:spcAft>
            </a:pPr>
            <a:endParaRPr lang="en-US" sz="2200" dirty="0">
              <a:solidFill>
                <a:schemeClr val="tx1">
                  <a:lumMod val="85000"/>
                  <a:lumOff val="15000"/>
                </a:schemeClr>
              </a:solidFill>
              <a:latin typeface="Helvetica LT Std" panose="020B0504020202020204" pitchFamily="34" charset="0"/>
              <a:cs typeface="Calibri"/>
            </a:endParaRPr>
          </a:p>
          <a:p>
            <a:pPr>
              <a:spcBef>
                <a:spcPts val="0"/>
              </a:spcBef>
              <a:spcAft>
                <a:spcPts val="1200"/>
              </a:spcAft>
            </a:pPr>
            <a:endParaRPr lang="en-US" sz="2200" dirty="0">
              <a:solidFill>
                <a:schemeClr val="tx1">
                  <a:lumMod val="85000"/>
                  <a:lumOff val="15000"/>
                </a:schemeClr>
              </a:solidFill>
              <a:latin typeface="Helvetica LT Std" panose="020B0504020202020204" pitchFamily="34" charset="0"/>
              <a:cs typeface="Calibri"/>
            </a:endParaRPr>
          </a:p>
        </p:txBody>
      </p:sp>
      <p:pic>
        <p:nvPicPr>
          <p:cNvPr id="15" name="Graphic 14" descr="EDD Employment Development Department State of California Logo">
            <a:extLst>
              <a:ext uri="{FF2B5EF4-FFF2-40B4-BE49-F238E27FC236}">
                <a16:creationId xmlns:a16="http://schemas.microsoft.com/office/drawing/2014/main" id="{2CA2E168-C07F-3198-9ED1-D92D4C773F0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91338" y="5860728"/>
            <a:ext cx="1709173" cy="601926"/>
          </a:xfrm>
          <a:prstGeom prst="rect">
            <a:avLst/>
          </a:prstGeom>
        </p:spPr>
      </p:pic>
      <p:pic>
        <p:nvPicPr>
          <p:cNvPr id="17" name="Picture 16" descr="A chef in a restaurant kitchen">
            <a:extLst>
              <a:ext uri="{FF2B5EF4-FFF2-40B4-BE49-F238E27FC236}">
                <a16:creationId xmlns:a16="http://schemas.microsoft.com/office/drawing/2014/main" id="{03D0ABFB-8F0A-FA5F-9B0A-3086C4ED1B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78596" y="1468582"/>
            <a:ext cx="3013404" cy="5399189"/>
          </a:xfrm>
          <a:prstGeom prst="rect">
            <a:avLst/>
          </a:prstGeom>
        </p:spPr>
      </p:pic>
    </p:spTree>
    <p:extLst>
      <p:ext uri="{BB962C8B-B14F-4D97-AF65-F5344CB8AC3E}">
        <p14:creationId xmlns:p14="http://schemas.microsoft.com/office/powerpoint/2010/main" val="186075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E69D-9A01-C18D-CD0D-122AB2360CAA}"/>
              </a:ext>
            </a:extLst>
          </p:cNvPr>
          <p:cNvSpPr>
            <a:spLocks noGrp="1"/>
          </p:cNvSpPr>
          <p:nvPr>
            <p:ph type="title" idx="4294967295"/>
          </p:nvPr>
        </p:nvSpPr>
        <p:spPr>
          <a:xfrm>
            <a:off x="4935540" y="411293"/>
            <a:ext cx="6723927" cy="1325563"/>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coveredca.com</a:t>
            </a:r>
          </a:p>
        </p:txBody>
      </p:sp>
      <p:pic>
        <p:nvPicPr>
          <p:cNvPr id="9" name="Content Placeholder 8" descr="Screenshop of coveredca.com website">
            <a:extLst>
              <a:ext uri="{FF2B5EF4-FFF2-40B4-BE49-F238E27FC236}">
                <a16:creationId xmlns:a16="http://schemas.microsoft.com/office/drawing/2014/main" id="{9515CAE4-9884-4B38-9A56-89DBCFE8DC29}"/>
              </a:ext>
            </a:extLst>
          </p:cNvPr>
          <p:cNvPicPr>
            <a:picLocks noGrp="1" noChangeAspect="1"/>
          </p:cNvPicPr>
          <p:nvPr>
            <p:ph sz="quarter" idx="4294967295"/>
          </p:nvPr>
        </p:nvPicPr>
        <p:blipFill>
          <a:blip r:embed="rId3"/>
          <a:stretch>
            <a:fillRect/>
          </a:stretch>
        </p:blipFill>
        <p:spPr>
          <a:xfrm>
            <a:off x="4354829" y="1722733"/>
            <a:ext cx="7785100" cy="3361853"/>
          </a:xfrm>
          <a:prstGeom prst="rect">
            <a:avLst/>
          </a:prstGeom>
        </p:spPr>
      </p:pic>
      <p:sp>
        <p:nvSpPr>
          <p:cNvPr id="5" name="Rectangle 4">
            <a:extLst>
              <a:ext uri="{FF2B5EF4-FFF2-40B4-BE49-F238E27FC236}">
                <a16:creationId xmlns:a16="http://schemas.microsoft.com/office/drawing/2014/main" id="{D47E2362-1151-33FD-A48D-7A34CDC447AB}"/>
              </a:ext>
              <a:ext uri="{C183D7F6-B498-43B3-948B-1728B52AA6E4}">
                <adec:decorative xmlns:adec="http://schemas.microsoft.com/office/drawing/2017/decorative" val="1"/>
              </a:ext>
            </a:extLst>
          </p:cNvPr>
          <p:cNvSpPr/>
          <p:nvPr/>
        </p:nvSpPr>
        <p:spPr>
          <a:xfrm flipH="1">
            <a:off x="4302760" y="5525164"/>
            <a:ext cx="7889239" cy="133283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EDD Employment Development Department State of California Logo">
            <a:extLst>
              <a:ext uri="{FF2B5EF4-FFF2-40B4-BE49-F238E27FC236}">
                <a16:creationId xmlns:a16="http://schemas.microsoft.com/office/drawing/2014/main" id="{CCD7CDC0-F225-5372-DC5E-1B51B19F359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09173" cy="601926"/>
          </a:xfrm>
          <a:prstGeom prst="rect">
            <a:avLst/>
          </a:prstGeom>
        </p:spPr>
      </p:pic>
      <p:pic>
        <p:nvPicPr>
          <p:cNvPr id="10" name="Picture 9">
            <a:extLst>
              <a:ext uri="{FF2B5EF4-FFF2-40B4-BE49-F238E27FC236}">
                <a16:creationId xmlns:a16="http://schemas.microsoft.com/office/drawing/2014/main" id="{55C276C4-763A-34D6-0ED0-628358A5F724}"/>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0"/>
            <a:ext cx="4302760" cy="5525164"/>
          </a:xfrm>
          <a:prstGeom prst="rect">
            <a:avLst/>
          </a:prstGeom>
        </p:spPr>
      </p:pic>
    </p:spTree>
    <p:extLst>
      <p:ext uri="{BB962C8B-B14F-4D97-AF65-F5344CB8AC3E}">
        <p14:creationId xmlns:p14="http://schemas.microsoft.com/office/powerpoint/2010/main" val="47238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9329-929B-E3B6-C9FC-3B92CE6C820D}"/>
              </a:ext>
            </a:extLst>
          </p:cNvPr>
          <p:cNvSpPr>
            <a:spLocks noGrp="1"/>
          </p:cNvSpPr>
          <p:nvPr>
            <p:ph type="title" idx="4294967295"/>
          </p:nvPr>
        </p:nvSpPr>
        <p:spPr>
          <a:xfrm>
            <a:off x="4625868" y="410454"/>
            <a:ext cx="6727932" cy="895147"/>
          </a:xfrm>
          <a:prstGeom prst="rect">
            <a:avLst/>
          </a:prstGeom>
        </p:spPr>
        <p:txBody>
          <a:bodyPr/>
          <a:lstStyle/>
          <a:p>
            <a:r>
              <a:rPr lang="en-US" sz="4000" b="1" dirty="0">
                <a:solidFill>
                  <a:schemeClr val="tx1">
                    <a:lumMod val="85000"/>
                    <a:lumOff val="15000"/>
                  </a:schemeClr>
                </a:solidFill>
                <a:latin typeface="Helvetica LT Std" panose="020B0504020202020204" pitchFamily="34" charset="0"/>
              </a:rPr>
              <a:t>US Department of Labor</a:t>
            </a:r>
          </a:p>
        </p:txBody>
      </p:sp>
      <p:sp>
        <p:nvSpPr>
          <p:cNvPr id="3" name="Content Placeholder 2">
            <a:extLst>
              <a:ext uri="{FF2B5EF4-FFF2-40B4-BE49-F238E27FC236}">
                <a16:creationId xmlns:a16="http://schemas.microsoft.com/office/drawing/2014/main" id="{C9F070A9-30B4-4632-9460-C8A49CC7F71B}"/>
              </a:ext>
            </a:extLst>
          </p:cNvPr>
          <p:cNvSpPr>
            <a:spLocks noGrp="1"/>
          </p:cNvSpPr>
          <p:nvPr>
            <p:ph sz="quarter" idx="4294967295"/>
          </p:nvPr>
        </p:nvSpPr>
        <p:spPr>
          <a:xfrm>
            <a:off x="4625868" y="1305602"/>
            <a:ext cx="7566132" cy="4052356"/>
          </a:xfrm>
          <a:prstGeom prst="rect">
            <a:avLst/>
          </a:prstGeom>
        </p:spPr>
        <p:txBody>
          <a:bodyPr/>
          <a:lstStyle/>
          <a:p>
            <a:r>
              <a:rPr lang="en-US" sz="2200" dirty="0">
                <a:latin typeface="Helvetica LT Std" panose="020B0504020202020204"/>
              </a:rPr>
              <a:t>Consolidated Omnibus Budget Reconciliation Act (COBRA). </a:t>
            </a:r>
          </a:p>
          <a:p>
            <a:r>
              <a:rPr lang="en-US" sz="2200" dirty="0">
                <a:latin typeface="Helvetica LT Std" panose="020B0504020202020204"/>
              </a:rPr>
              <a:t>Health Insurance Portability and Accountability Act (HIPPA).</a:t>
            </a:r>
          </a:p>
          <a:p>
            <a:r>
              <a:rPr lang="en-US" sz="2200" dirty="0">
                <a:latin typeface="Helvetica LT Std" panose="020B0504020202020204"/>
              </a:rPr>
              <a:t>Employee Retirement Income Security Act (ERISA).</a:t>
            </a:r>
          </a:p>
          <a:p>
            <a:r>
              <a:rPr lang="en-US" sz="2200" dirty="0">
                <a:latin typeface="Helvetica LT Std" panose="020B0504020202020204"/>
              </a:rPr>
              <a:t>Affordable Care Act (ACA).</a:t>
            </a:r>
          </a:p>
          <a:p>
            <a:r>
              <a:rPr lang="en-US" sz="2200" dirty="0">
                <a:latin typeface="Helvetica LT Std" panose="020B0504020202020204"/>
              </a:rPr>
              <a:t>Find additional information on the DOL website: </a:t>
            </a:r>
            <a:r>
              <a:rPr lang="en-US" sz="2200" b="1" dirty="0">
                <a:solidFill>
                  <a:schemeClr val="tx1">
                    <a:lumMod val="50000"/>
                  </a:schemeClr>
                </a:solidFill>
                <a:latin typeface="Helvetica LT Std" panose="020B0504020202020204"/>
              </a:rPr>
              <a:t>dol.gov</a:t>
            </a:r>
            <a:r>
              <a:rPr lang="en-US" sz="2200" dirty="0">
                <a:solidFill>
                  <a:schemeClr val="tx1">
                    <a:lumMod val="50000"/>
                  </a:schemeClr>
                </a:solidFill>
                <a:latin typeface="Helvetica LT Std" panose="020B0504020202020204"/>
              </a:rPr>
              <a:t>.</a:t>
            </a:r>
          </a:p>
          <a:p>
            <a:r>
              <a:rPr lang="en-US" sz="2200" dirty="0">
                <a:latin typeface="Helvetica LT Std" panose="020B0504020202020204"/>
              </a:rPr>
              <a:t>US Department of Labor’s Employment Benefits Security Administration:</a:t>
            </a:r>
            <a:r>
              <a:rPr lang="en-US" sz="2200" b="1" dirty="0">
                <a:latin typeface="Helvetica LT Std" panose="020B0504020202020204"/>
              </a:rPr>
              <a:t> 1-866-444-3272</a:t>
            </a:r>
            <a:r>
              <a:rPr lang="en-US" sz="2200" dirty="0">
                <a:latin typeface="Helvetica LT Std" panose="020B0504020202020204"/>
              </a:rPr>
              <a:t>.</a:t>
            </a:r>
          </a:p>
          <a:p>
            <a:endParaRPr lang="en-US" dirty="0"/>
          </a:p>
        </p:txBody>
      </p:sp>
      <p:sp>
        <p:nvSpPr>
          <p:cNvPr id="5" name="Rectangle 4">
            <a:extLst>
              <a:ext uri="{FF2B5EF4-FFF2-40B4-BE49-F238E27FC236}">
                <a16:creationId xmlns:a16="http://schemas.microsoft.com/office/drawing/2014/main" id="{F601D547-D6A6-C282-761E-70AF99A00AA9}"/>
              </a:ext>
              <a:ext uri="{C183D7F6-B498-43B3-948B-1728B52AA6E4}">
                <adec:decorative xmlns:adec="http://schemas.microsoft.com/office/drawing/2017/decorative" val="1"/>
              </a:ext>
            </a:extLst>
          </p:cNvPr>
          <p:cNvSpPr/>
          <p:nvPr/>
        </p:nvSpPr>
        <p:spPr>
          <a:xfrm>
            <a:off x="4302760" y="5520938"/>
            <a:ext cx="7889240" cy="1337062"/>
          </a:xfrm>
          <a:prstGeom prst="rect">
            <a:avLst/>
          </a:prstGeom>
          <a:solidFill>
            <a:srgbClr val="CF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EDD Employment Development Department State of California Logo">
            <a:extLst>
              <a:ext uri="{FF2B5EF4-FFF2-40B4-BE49-F238E27FC236}">
                <a16:creationId xmlns:a16="http://schemas.microsoft.com/office/drawing/2014/main" id="{BBE5E5AB-B27D-6E1D-9A8C-328C4B19DB3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04742" y="5860728"/>
            <a:ext cx="1709173" cy="601926"/>
          </a:xfrm>
          <a:prstGeom prst="rect">
            <a:avLst/>
          </a:prstGeom>
        </p:spPr>
      </p:pic>
      <p:sp>
        <p:nvSpPr>
          <p:cNvPr id="8" name="Rectangle 7">
            <a:extLst>
              <a:ext uri="{FF2B5EF4-FFF2-40B4-BE49-F238E27FC236}">
                <a16:creationId xmlns:a16="http://schemas.microsoft.com/office/drawing/2014/main" id="{896C2455-4BB7-4B2B-009D-C876E9F7D6B4}"/>
              </a:ext>
              <a:ext uri="{C183D7F6-B498-43B3-948B-1728B52AA6E4}">
                <adec:decorative xmlns:adec="http://schemas.microsoft.com/office/drawing/2017/decorative" val="1"/>
              </a:ext>
            </a:extLst>
          </p:cNvPr>
          <p:cNvSpPr/>
          <p:nvPr/>
        </p:nvSpPr>
        <p:spPr>
          <a:xfrm>
            <a:off x="0" y="0"/>
            <a:ext cx="4302760" cy="1468582"/>
          </a:xfrm>
          <a:prstGeom prst="rect">
            <a:avLst/>
          </a:prstGeom>
          <a:solidFill>
            <a:srgbClr val="F8E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A9AA673-6631-13B9-CBEC-017F17074415}"/>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472878"/>
            <a:ext cx="4302760" cy="5385121"/>
          </a:xfrm>
          <a:prstGeom prst="rect">
            <a:avLst/>
          </a:prstGeom>
        </p:spPr>
      </p:pic>
    </p:spTree>
    <p:extLst>
      <p:ext uri="{BB962C8B-B14F-4D97-AF65-F5344CB8AC3E}">
        <p14:creationId xmlns:p14="http://schemas.microsoft.com/office/powerpoint/2010/main" val="237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F85F0D-175A-9738-A8A3-0AEA0F0951C5}"/>
              </a:ext>
              <a:ext uri="{C183D7F6-B498-43B3-948B-1728B52AA6E4}">
                <adec:decorative xmlns:adec="http://schemas.microsoft.com/office/drawing/2017/decorative" val="1"/>
              </a:ext>
            </a:extLst>
          </p:cNvPr>
          <p:cNvSpPr/>
          <p:nvPr/>
        </p:nvSpPr>
        <p:spPr>
          <a:xfrm>
            <a:off x="0" y="1"/>
            <a:ext cx="6096000" cy="5466576"/>
          </a:xfrm>
          <a:prstGeom prst="rect">
            <a:avLst/>
          </a:prstGeom>
          <a:solidFill>
            <a:srgbClr val="014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a:extLst>
              <a:ext uri="{FF2B5EF4-FFF2-40B4-BE49-F238E27FC236}">
                <a16:creationId xmlns:a16="http://schemas.microsoft.com/office/drawing/2014/main" id="{7889857E-BDC1-4F1D-F666-B75788D9C953}"/>
              </a:ext>
            </a:extLst>
          </p:cNvPr>
          <p:cNvSpPr>
            <a:spLocks noGrp="1"/>
          </p:cNvSpPr>
          <p:nvPr>
            <p:ph type="title" idx="4294967295"/>
          </p:nvPr>
        </p:nvSpPr>
        <p:spPr>
          <a:xfrm>
            <a:off x="470119" y="474871"/>
            <a:ext cx="5521106" cy="4991705"/>
          </a:xfrm>
          <a:prstGeom prst="rect">
            <a:avLst/>
          </a:prstGeom>
        </p:spPr>
        <p:txBody>
          <a:bodyPr/>
          <a:lstStyle/>
          <a:p>
            <a:r>
              <a:rPr lang="en-US" sz="4000" b="1" dirty="0">
                <a:solidFill>
                  <a:schemeClr val="bg1"/>
                </a:solidFill>
                <a:latin typeface="Helvetica LT Std" panose="020B0504020202020204" pitchFamily="34" charset="0"/>
              </a:rPr>
              <a:t>The EDD is an equal opportunity employer/program. Auxiliary aids and services are available upon request</a:t>
            </a:r>
            <a:br>
              <a:rPr lang="en-US" sz="4000" b="1" dirty="0">
                <a:solidFill>
                  <a:schemeClr val="bg1"/>
                </a:solidFill>
                <a:latin typeface="Helvetica LT Std" panose="020B0504020202020204" pitchFamily="34" charset="0"/>
              </a:rPr>
            </a:br>
            <a:r>
              <a:rPr lang="en-US" sz="4000" b="1" dirty="0">
                <a:solidFill>
                  <a:schemeClr val="bg1"/>
                </a:solidFill>
                <a:latin typeface="Helvetica LT Std" panose="020B0504020202020204" pitchFamily="34" charset="0"/>
              </a:rPr>
              <a:t>to individuals with disabilities.</a:t>
            </a:r>
          </a:p>
        </p:txBody>
      </p:sp>
      <p:pic>
        <p:nvPicPr>
          <p:cNvPr id="7" name="Picture 6" descr="A person smiling sitting at a table with a computer">
            <a:extLst>
              <a:ext uri="{FF2B5EF4-FFF2-40B4-BE49-F238E27FC236}">
                <a16:creationId xmlns:a16="http://schemas.microsoft.com/office/drawing/2014/main" id="{ABEAE5B8-05BC-746B-257B-43CA90AA4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5466576"/>
          </a:xfrm>
          <a:prstGeom prst="rect">
            <a:avLst/>
          </a:prstGeom>
        </p:spPr>
      </p:pic>
      <p:pic>
        <p:nvPicPr>
          <p:cNvPr id="3" name="Graphic 2" descr="EDD Employment Development Department State of California Logo">
            <a:extLst>
              <a:ext uri="{FF2B5EF4-FFF2-40B4-BE49-F238E27FC236}">
                <a16:creationId xmlns:a16="http://schemas.microsoft.com/office/drawing/2014/main" id="{B62DE347-402D-21C9-5907-B8CFD08CF2E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04742" y="5860728"/>
            <a:ext cx="1712563" cy="603120"/>
          </a:xfrm>
          <a:prstGeom prst="rect">
            <a:avLst/>
          </a:prstGeom>
        </p:spPr>
      </p:pic>
    </p:spTree>
    <p:extLst>
      <p:ext uri="{BB962C8B-B14F-4D97-AF65-F5344CB8AC3E}">
        <p14:creationId xmlns:p14="http://schemas.microsoft.com/office/powerpoint/2010/main" val="16747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7596" y="174162"/>
            <a:ext cx="1228839" cy="822158"/>
          </a:xfrm>
          <a:prstGeom prst="rect">
            <a:avLst/>
          </a:prstGeom>
        </p:spPr>
      </p:pic>
      <p:pic>
        <p:nvPicPr>
          <p:cNvPr id="16" name="Picture 15">
            <a:extLst>
              <a:ext uri="{C183D7F6-B498-43B3-948B-1728B52AA6E4}">
                <adec:decorative xmlns:adec="http://schemas.microsoft.com/office/drawing/2017/decorative" val="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2160" y="174162"/>
            <a:ext cx="2564010" cy="461665"/>
          </a:xfrm>
          <a:prstGeom prst="rect">
            <a:avLst/>
          </a:prstGeom>
          <a:noFill/>
          <a:ln>
            <a:noFill/>
          </a:ln>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5600" y="174162"/>
            <a:ext cx="1228839" cy="433934"/>
          </a:xfrm>
          <a:prstGeom prst="rect">
            <a:avLst/>
          </a:prstGeom>
        </p:spPr>
      </p:pic>
      <p:sp>
        <p:nvSpPr>
          <p:cNvPr id="11" name="Title 10">
            <a:extLst>
              <a:ext uri="{FF2B5EF4-FFF2-40B4-BE49-F238E27FC236}">
                <a16:creationId xmlns:a16="http://schemas.microsoft.com/office/drawing/2014/main" id="{FE18D721-08FA-3240-8307-B48214831AF2}"/>
              </a:ext>
            </a:extLst>
          </p:cNvPr>
          <p:cNvSpPr txBox="1">
            <a:spLocks noGrp="1"/>
          </p:cNvSpPr>
          <p:nvPr>
            <p:ph type="title" idx="4294967295"/>
          </p:nvPr>
        </p:nvSpPr>
        <p:spPr>
          <a:xfrm>
            <a:off x="550457" y="1149483"/>
            <a:ext cx="1119398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US" sz="3200" b="1" cap="none" dirty="0">
                <a:solidFill>
                  <a:srgbClr val="002060"/>
                </a:solidFill>
                <a:latin typeface="Arial" panose="020B0604020202020204" pitchFamily="34" charset="0"/>
                <a:ea typeface="+mn-ea"/>
                <a:cs typeface="Arial" panose="020B0604020202020204" pitchFamily="34" charset="0"/>
              </a:rPr>
              <a:t>A Guide to Understanding your Retirement Plan Options</a:t>
            </a:r>
          </a:p>
        </p:txBody>
      </p:sp>
      <p:sp>
        <p:nvSpPr>
          <p:cNvPr id="13" name="TextBox 12"/>
          <p:cNvSpPr txBox="1"/>
          <p:nvPr/>
        </p:nvSpPr>
        <p:spPr>
          <a:xfrm>
            <a:off x="550459" y="1759061"/>
            <a:ext cx="6296330" cy="3493264"/>
          </a:xfrm>
          <a:prstGeom prst="rect">
            <a:avLst/>
          </a:prstGeom>
          <a:noFill/>
        </p:spPr>
        <p:txBody>
          <a:bodyPr wrap="square" rtlCol="0">
            <a:spAutoFit/>
          </a:bodyPr>
          <a:lstStyle/>
          <a:p>
            <a:pPr marL="342900" indent="-342900">
              <a:spcAft>
                <a:spcPts val="600"/>
              </a:spcAft>
              <a:buFont typeface="+mj-lt"/>
              <a:buAutoNum type="arabicPeriod"/>
            </a:pPr>
            <a:r>
              <a:rPr lang="en-US" sz="2000" dirty="0">
                <a:solidFill>
                  <a:prstClr val="black"/>
                </a:solidFill>
                <a:latin typeface="Arial" panose="020B0604020202020204" pitchFamily="34" charset="0"/>
                <a:cs typeface="Arial" panose="020B0604020202020204" pitchFamily="34" charset="0"/>
              </a:rPr>
              <a:t>Withdrawing the Cash Value of Your Retirement Plan</a:t>
            </a: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Advantage:</a:t>
            </a:r>
          </a:p>
          <a:p>
            <a:pPr marL="347663">
              <a:spcAft>
                <a:spcPts val="600"/>
              </a:spcAft>
            </a:pPr>
            <a:r>
              <a:rPr lang="en-US" sz="2000" dirty="0">
                <a:solidFill>
                  <a:prstClr val="black"/>
                </a:solidFill>
                <a:latin typeface="Arial" panose="020B0604020202020204" pitchFamily="34" charset="0"/>
                <a:cs typeface="Arial" panose="020B0604020202020204" pitchFamily="34" charset="0"/>
              </a:rPr>
              <a:t>Fastest way to receive your money</a:t>
            </a:r>
            <a:endParaRPr lang="en-US" sz="1100" dirty="0">
              <a:solidFill>
                <a:prstClr val="black"/>
              </a:solidFill>
              <a:latin typeface="Arial" panose="020B0604020202020204" pitchFamily="34" charset="0"/>
              <a:cs typeface="Arial" panose="020B0604020202020204" pitchFamily="34" charset="0"/>
            </a:endParaRPr>
          </a:p>
          <a:p>
            <a:pPr marL="347663">
              <a:spcAft>
                <a:spcPts val="600"/>
              </a:spcAft>
            </a:pPr>
            <a:endParaRPr lang="en-US" sz="1100" dirty="0">
              <a:solidFill>
                <a:prstClr val="black"/>
              </a:solidFill>
              <a:latin typeface="Arial" panose="020B0604020202020204" pitchFamily="34" charset="0"/>
              <a:cs typeface="Arial" panose="020B0604020202020204" pitchFamily="34" charset="0"/>
            </a:endParaRP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Disadvantage:</a:t>
            </a:r>
          </a:p>
          <a:p>
            <a:pPr marL="682625" indent="-34290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Your money will not be there to help you when you retire</a:t>
            </a:r>
          </a:p>
          <a:p>
            <a:pPr marL="682625" indent="-34290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will typically pay the highest percentage of taxes</a:t>
            </a:r>
          </a:p>
        </p:txBody>
      </p:sp>
      <p:sp>
        <p:nvSpPr>
          <p:cNvPr id="14" name="TextBox 13">
            <a:extLst>
              <a:ext uri="{FF2B5EF4-FFF2-40B4-BE49-F238E27FC236}">
                <a16:creationId xmlns:a16="http://schemas.microsoft.com/office/drawing/2014/main" id="{ABE7615F-D4AF-2810-F7C6-C786EC342D00}"/>
              </a:ext>
            </a:extLst>
          </p:cNvPr>
          <p:cNvSpPr txBox="1"/>
          <p:nvPr/>
        </p:nvSpPr>
        <p:spPr>
          <a:xfrm>
            <a:off x="6846788" y="3658097"/>
            <a:ext cx="5620019" cy="1769715"/>
          </a:xfrm>
          <a:prstGeom prst="rect">
            <a:avLst/>
          </a:prstGeom>
          <a:noFill/>
        </p:spPr>
        <p:txBody>
          <a:bodyPr wrap="square" rtlCol="0">
            <a:spAutoFit/>
          </a:bodyPr>
          <a:lstStyle/>
          <a:p>
            <a:r>
              <a:rPr lang="en-US" sz="2000" b="1" dirty="0">
                <a:solidFill>
                  <a:prstClr val="black"/>
                </a:solidFill>
                <a:latin typeface="Arial" panose="020B0604020202020204" pitchFamily="34" charset="0"/>
                <a:cs typeface="Arial" panose="020B0604020202020204" pitchFamily="34" charset="0"/>
              </a:rPr>
              <a:t>Example:</a:t>
            </a:r>
          </a:p>
          <a:p>
            <a:pPr>
              <a:tabLst>
                <a:tab pos="914400" algn="l"/>
                <a:tab pos="1716088" algn="l"/>
              </a:tabLst>
            </a:pPr>
            <a:r>
              <a:rPr lang="en-US" sz="1600" dirty="0">
                <a:solidFill>
                  <a:prstClr val="black"/>
                </a:solidFill>
                <a:latin typeface="Arial" panose="020B0604020202020204" pitchFamily="34" charset="0"/>
                <a:cs typeface="Arial" panose="020B0604020202020204" pitchFamily="34" charset="0"/>
              </a:rPr>
              <a:t>	$10,000	    Gross Withdrawal</a:t>
            </a:r>
          </a:p>
          <a:p>
            <a:r>
              <a:rPr lang="en-US" sz="1600" dirty="0">
                <a:solidFill>
                  <a:prstClr val="black"/>
                </a:solidFill>
                <a:latin typeface="Arial" panose="020B0604020202020204" pitchFamily="34" charset="0"/>
                <a:cs typeface="Arial" panose="020B0604020202020204" pitchFamily="34" charset="0"/>
              </a:rPr>
              <a:t>	- $2,000     </a:t>
            </a:r>
            <a:r>
              <a:rPr lang="en-US" sz="1600" b="1" dirty="0">
                <a:solidFill>
                  <a:prstClr val="black"/>
                </a:solidFill>
                <a:latin typeface="Arial" panose="020B0604020202020204" pitchFamily="34" charset="0"/>
                <a:cs typeface="Arial" panose="020B0604020202020204" pitchFamily="34" charset="0"/>
              </a:rPr>
              <a:t>Federal Income Tax (28%)</a:t>
            </a:r>
          </a:p>
          <a:p>
            <a:r>
              <a:rPr lang="en-US" sz="1600" dirty="0">
                <a:solidFill>
                  <a:prstClr val="black"/>
                </a:solidFill>
                <a:latin typeface="Arial" panose="020B0604020202020204" pitchFamily="34" charset="0"/>
                <a:cs typeface="Arial" panose="020B0604020202020204" pitchFamily="34" charset="0"/>
              </a:rPr>
              <a:t>	-    $800     CA </a:t>
            </a:r>
            <a:r>
              <a:rPr lang="en-US" sz="1600" b="1" dirty="0">
                <a:solidFill>
                  <a:prstClr val="black"/>
                </a:solidFill>
                <a:latin typeface="Arial" panose="020B0604020202020204" pitchFamily="34" charset="0"/>
                <a:cs typeface="Arial" panose="020B0604020202020204" pitchFamily="34" charset="0"/>
              </a:rPr>
              <a:t>State Income Tax (8%)</a:t>
            </a:r>
          </a:p>
          <a:p>
            <a:pPr>
              <a:spcAft>
                <a:spcPts val="600"/>
              </a:spcAft>
            </a:pPr>
            <a:r>
              <a:rPr lang="en-US" sz="1600" u="sng" dirty="0">
                <a:solidFill>
                  <a:prstClr val="black"/>
                </a:solidFill>
                <a:latin typeface="Arial" panose="020B0604020202020204" pitchFamily="34" charset="0"/>
                <a:cs typeface="Arial" panose="020B0604020202020204" pitchFamily="34" charset="0"/>
              </a:rPr>
              <a:t>	- $1,000</a:t>
            </a:r>
            <a:r>
              <a:rPr lang="en-US" sz="1600" dirty="0">
                <a:solidFill>
                  <a:prstClr val="black"/>
                </a:solidFill>
                <a:latin typeface="Arial" panose="020B0604020202020204" pitchFamily="34" charset="0"/>
                <a:cs typeface="Arial" panose="020B0604020202020204" pitchFamily="34" charset="0"/>
              </a:rPr>
              <a:t>     Early Distribution </a:t>
            </a:r>
            <a:r>
              <a:rPr lang="en-US" sz="1600" b="1" dirty="0">
                <a:solidFill>
                  <a:prstClr val="black"/>
                </a:solidFill>
                <a:latin typeface="Arial" panose="020B0604020202020204" pitchFamily="34" charset="0"/>
                <a:cs typeface="Arial" panose="020B0604020202020204" pitchFamily="34" charset="0"/>
              </a:rPr>
              <a:t>Penalty (10%)*</a:t>
            </a:r>
          </a:p>
          <a:p>
            <a:r>
              <a:rPr lang="en-US" sz="1600" b="1" i="1" dirty="0">
                <a:solidFill>
                  <a:prstClr val="black"/>
                </a:solidFill>
                <a:latin typeface="Arial" panose="020B0604020202020204" pitchFamily="34" charset="0"/>
                <a:cs typeface="Arial" panose="020B0604020202020204" pitchFamily="34" charset="0"/>
              </a:rPr>
              <a:t>	  $5,400	  Net Withdrawal *	</a:t>
            </a:r>
          </a:p>
        </p:txBody>
      </p:sp>
      <p:pic>
        <p:nvPicPr>
          <p:cNvPr id="17" name="Picture 16">
            <a:extLst>
              <a:ext uri="{FF2B5EF4-FFF2-40B4-BE49-F238E27FC236}">
                <a16:creationId xmlns:a16="http://schemas.microsoft.com/office/drawing/2014/main" id="{AB5B175D-33AE-3DC0-0944-F19E89F23AC0}"/>
              </a:ext>
              <a:ext uri="{C183D7F6-B498-43B3-948B-1728B52AA6E4}">
                <adec:decorative xmlns:adec="http://schemas.microsoft.com/office/drawing/2017/decorative" val="1"/>
              </a:ext>
            </a:extLst>
          </p:cNvPr>
          <p:cNvPicPr>
            <a:picLocks noChangeAspect="1"/>
          </p:cNvPicPr>
          <p:nvPr/>
        </p:nvPicPr>
        <p:blipFill>
          <a:blip r:embed="rId6"/>
          <a:srcRect l="51423" r="24855"/>
          <a:stretch>
            <a:fillRect/>
          </a:stretch>
        </p:blipFill>
        <p:spPr>
          <a:xfrm>
            <a:off x="8824122" y="2056059"/>
            <a:ext cx="1665350" cy="1600200"/>
          </a:xfrm>
          <a:prstGeom prst="rect">
            <a:avLst/>
          </a:prstGeom>
        </p:spPr>
      </p:pic>
    </p:spTree>
    <p:extLst>
      <p:ext uri="{BB962C8B-B14F-4D97-AF65-F5344CB8AC3E}">
        <p14:creationId xmlns:p14="http://schemas.microsoft.com/office/powerpoint/2010/main" val="1125177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11BAE-CF1C-5944-7770-FF26381DC09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5F635A1-5457-E371-B74D-4A3D674E694F}"/>
              </a:ext>
            </a:extLst>
          </p:cNvPr>
          <p:cNvSpPr txBox="1">
            <a:spLocks noGrp="1"/>
          </p:cNvSpPr>
          <p:nvPr>
            <p:ph type="title" idx="4294967295"/>
          </p:nvPr>
        </p:nvSpPr>
        <p:spPr>
          <a:xfrm>
            <a:off x="1524000" y="-600035"/>
            <a:ext cx="9144000"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US" sz="2400" b="1" cap="none" dirty="0">
                <a:solidFill>
                  <a:srgbClr val="002060"/>
                </a:solidFill>
                <a:latin typeface="Arial" panose="020B0604020202020204" pitchFamily="34" charset="0"/>
                <a:ea typeface="+mn-ea"/>
                <a:cs typeface="Arial" panose="020B0604020202020204" pitchFamily="34" charset="0"/>
              </a:rPr>
              <a:t>A Guide to Understanding your Retirement Plan Options 2</a:t>
            </a:r>
          </a:p>
        </p:txBody>
      </p:sp>
      <p:sp>
        <p:nvSpPr>
          <p:cNvPr id="13" name="TextBox 12">
            <a:extLst>
              <a:ext uri="{FF2B5EF4-FFF2-40B4-BE49-F238E27FC236}">
                <a16:creationId xmlns:a16="http://schemas.microsoft.com/office/drawing/2014/main" id="{6E83BDAA-95EF-4384-1A43-03136BCA0C28}"/>
              </a:ext>
            </a:extLst>
          </p:cNvPr>
          <p:cNvSpPr txBox="1"/>
          <p:nvPr/>
        </p:nvSpPr>
        <p:spPr>
          <a:xfrm>
            <a:off x="550458" y="1704470"/>
            <a:ext cx="11193981" cy="3647152"/>
          </a:xfrm>
          <a:prstGeom prst="rect">
            <a:avLst/>
          </a:prstGeom>
          <a:noFill/>
        </p:spPr>
        <p:txBody>
          <a:bodyPr wrap="square" rtlCol="0">
            <a:spAutoFit/>
          </a:bodyPr>
          <a:lstStyle/>
          <a:p>
            <a:pPr marL="342900" indent="-342900">
              <a:spcAft>
                <a:spcPts val="600"/>
              </a:spcAft>
              <a:buFont typeface="+mj-lt"/>
              <a:buAutoNum type="arabicPeriod" startAt="2"/>
            </a:pPr>
            <a:r>
              <a:rPr lang="en-US" sz="2000" dirty="0">
                <a:solidFill>
                  <a:prstClr val="black"/>
                </a:solidFill>
                <a:latin typeface="Arial" panose="020B0604020202020204" pitchFamily="34" charset="0"/>
                <a:cs typeface="Arial" panose="020B0604020202020204" pitchFamily="34" charset="0"/>
              </a:rPr>
              <a:t>Move Money to your New Employers Plan</a:t>
            </a: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Advantage:</a:t>
            </a:r>
          </a:p>
          <a:p>
            <a:pPr marL="334962">
              <a:spcAft>
                <a:spcPts val="600"/>
              </a:spcAft>
            </a:pPr>
            <a:r>
              <a:rPr lang="en-US" sz="2000" dirty="0">
                <a:solidFill>
                  <a:prstClr val="black"/>
                </a:solidFill>
                <a:latin typeface="Arial" panose="020B0604020202020204" pitchFamily="34" charset="0"/>
                <a:cs typeface="Arial" panose="020B0604020202020204" pitchFamily="34" charset="0"/>
              </a:rPr>
              <a:t>You pay no penalty or taxes</a:t>
            </a:r>
            <a:endParaRPr lang="en-US" sz="1100" dirty="0">
              <a:solidFill>
                <a:prstClr val="black"/>
              </a:solidFill>
              <a:latin typeface="Arial" panose="020B0604020202020204" pitchFamily="34" charset="0"/>
              <a:cs typeface="Arial" panose="020B0604020202020204" pitchFamily="34" charset="0"/>
            </a:endParaRPr>
          </a:p>
          <a:p>
            <a:pPr marL="347663">
              <a:spcAft>
                <a:spcPts val="600"/>
              </a:spcAft>
            </a:pPr>
            <a:endParaRPr lang="en-US" sz="1100" dirty="0">
              <a:solidFill>
                <a:prstClr val="black"/>
              </a:solidFill>
              <a:latin typeface="Arial" panose="020B0604020202020204" pitchFamily="34" charset="0"/>
              <a:cs typeface="Arial" panose="020B0604020202020204" pitchFamily="34" charset="0"/>
            </a:endParaRP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Disadvantage:</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Not all employers provide this option</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may not be eligible to join the retirement plan until after a probation period or a required service time</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Your ability to control and access the money may be limited</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Once the transfer is made it typically can not be undone</a:t>
            </a:r>
          </a:p>
        </p:txBody>
      </p:sp>
      <p:pic>
        <p:nvPicPr>
          <p:cNvPr id="12" name="Picture 11">
            <a:extLst>
              <a:ext uri="{FF2B5EF4-FFF2-40B4-BE49-F238E27FC236}">
                <a16:creationId xmlns:a16="http://schemas.microsoft.com/office/drawing/2014/main" id="{D29B0CEB-1439-6313-92AB-1898AA75DAE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016645" y="1846677"/>
            <a:ext cx="2113374" cy="1681369"/>
          </a:xfrm>
          <a:prstGeom prst="rect">
            <a:avLst/>
          </a:prstGeom>
        </p:spPr>
      </p:pic>
      <p:pic>
        <p:nvPicPr>
          <p:cNvPr id="2" name="Picture 1">
            <a:extLst>
              <a:ext uri="{FF2B5EF4-FFF2-40B4-BE49-F238E27FC236}">
                <a16:creationId xmlns:a16="http://schemas.microsoft.com/office/drawing/2014/main" id="{C6DEF5E4-0298-6D37-01C9-A3F00BC964A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07596" y="174162"/>
            <a:ext cx="1228839" cy="822158"/>
          </a:xfrm>
          <a:prstGeom prst="rect">
            <a:avLst/>
          </a:prstGeom>
        </p:spPr>
      </p:pic>
      <p:pic>
        <p:nvPicPr>
          <p:cNvPr id="4" name="Picture 3">
            <a:extLst>
              <a:ext uri="{FF2B5EF4-FFF2-40B4-BE49-F238E27FC236}">
                <a16:creationId xmlns:a16="http://schemas.microsoft.com/office/drawing/2014/main" id="{D4D39F4B-BB20-B998-0F12-4028236657BF}"/>
              </a:ext>
              <a:ext uri="{C183D7F6-B498-43B3-948B-1728B52AA6E4}">
                <adec:decorative xmlns:adec="http://schemas.microsoft.com/office/drawing/2017/decorative" val="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2160" y="174162"/>
            <a:ext cx="2564010" cy="461665"/>
          </a:xfrm>
          <a:prstGeom prst="rect">
            <a:avLst/>
          </a:prstGeom>
          <a:noFill/>
          <a:ln>
            <a:noFill/>
          </a:ln>
        </p:spPr>
      </p:pic>
      <p:pic>
        <p:nvPicPr>
          <p:cNvPr id="5" name="Picture 4">
            <a:extLst>
              <a:ext uri="{FF2B5EF4-FFF2-40B4-BE49-F238E27FC236}">
                <a16:creationId xmlns:a16="http://schemas.microsoft.com/office/drawing/2014/main" id="{E6F6C0C0-A1D1-3D9A-055A-CAAABA9FE448}"/>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15600" y="174162"/>
            <a:ext cx="1228839" cy="433934"/>
          </a:xfrm>
          <a:prstGeom prst="rect">
            <a:avLst/>
          </a:prstGeom>
        </p:spPr>
      </p:pic>
      <p:sp>
        <p:nvSpPr>
          <p:cNvPr id="6" name="Title 10">
            <a:extLst>
              <a:ext uri="{FF2B5EF4-FFF2-40B4-BE49-F238E27FC236}">
                <a16:creationId xmlns:a16="http://schemas.microsoft.com/office/drawing/2014/main" id="{05F89996-9895-F3C7-3F32-D1530959A68E}"/>
              </a:ext>
            </a:extLst>
          </p:cNvPr>
          <p:cNvSpPr txBox="1">
            <a:spLocks/>
          </p:cNvSpPr>
          <p:nvPr/>
        </p:nvSpPr>
        <p:spPr>
          <a:xfrm>
            <a:off x="550458" y="1149483"/>
            <a:ext cx="1119398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defRPr/>
            </a:pPr>
            <a:r>
              <a:rPr lang="en-US" sz="3200" b="1" cap="none" dirty="0">
                <a:solidFill>
                  <a:srgbClr val="002060"/>
                </a:solidFill>
                <a:latin typeface="Arial" panose="020B0604020202020204" pitchFamily="34" charset="0"/>
                <a:ea typeface="+mn-ea"/>
                <a:cs typeface="Arial" panose="020B0604020202020204" pitchFamily="34" charset="0"/>
              </a:rPr>
              <a:t>A Guide to Understanding your Retirement Plan Options</a:t>
            </a:r>
          </a:p>
        </p:txBody>
      </p:sp>
    </p:spTree>
    <p:extLst>
      <p:ext uri="{BB962C8B-B14F-4D97-AF65-F5344CB8AC3E}">
        <p14:creationId xmlns:p14="http://schemas.microsoft.com/office/powerpoint/2010/main" val="55345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BFBFE-04AF-3238-3850-79FCFBD8D62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46ECFAD-56E9-518C-9319-3C2885FF1F9A}"/>
              </a:ext>
              <a:ext uri="{C183D7F6-B498-43B3-948B-1728B52AA6E4}">
                <adec:decorative xmlns:adec="http://schemas.microsoft.com/office/drawing/2017/decorative" val="1"/>
              </a:ext>
            </a:extLst>
          </p:cNvPr>
          <p:cNvSpPr txBox="1">
            <a:spLocks noGrp="1"/>
          </p:cNvSpPr>
          <p:nvPr>
            <p:ph type="title" idx="4294967295"/>
          </p:nvPr>
        </p:nvSpPr>
        <p:spPr>
          <a:xfrm>
            <a:off x="1984375" y="-536756"/>
            <a:ext cx="8683625"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US" sz="2400" b="1" cap="none" dirty="0">
                <a:solidFill>
                  <a:srgbClr val="002060"/>
                </a:solidFill>
                <a:latin typeface="Arial" panose="020B0604020202020204" pitchFamily="34" charset="0"/>
                <a:ea typeface="+mn-ea"/>
                <a:cs typeface="Arial" panose="020B0604020202020204" pitchFamily="34" charset="0"/>
              </a:rPr>
              <a:t>A Guide to Understanding your Retirement Plan Options3</a:t>
            </a:r>
          </a:p>
        </p:txBody>
      </p:sp>
      <p:sp>
        <p:nvSpPr>
          <p:cNvPr id="13" name="TextBox 12">
            <a:extLst>
              <a:ext uri="{FF2B5EF4-FFF2-40B4-BE49-F238E27FC236}">
                <a16:creationId xmlns:a16="http://schemas.microsoft.com/office/drawing/2014/main" id="{5887D34F-13AA-9DB2-475E-A1DE38235CC7}"/>
              </a:ext>
            </a:extLst>
          </p:cNvPr>
          <p:cNvSpPr txBox="1"/>
          <p:nvPr/>
        </p:nvSpPr>
        <p:spPr>
          <a:xfrm>
            <a:off x="550458" y="1704470"/>
            <a:ext cx="11036491" cy="3639458"/>
          </a:xfrm>
          <a:prstGeom prst="rect">
            <a:avLst/>
          </a:prstGeom>
          <a:noFill/>
        </p:spPr>
        <p:txBody>
          <a:bodyPr wrap="square" rtlCol="0">
            <a:spAutoFit/>
          </a:bodyPr>
          <a:lstStyle/>
          <a:p>
            <a:pPr marL="342900" indent="-342900">
              <a:spcAft>
                <a:spcPts val="600"/>
              </a:spcAft>
              <a:buFont typeface="+mj-lt"/>
              <a:buAutoNum type="arabicPeriod" startAt="3"/>
            </a:pPr>
            <a:r>
              <a:rPr lang="en-US" sz="2000" dirty="0">
                <a:solidFill>
                  <a:prstClr val="black"/>
                </a:solidFill>
                <a:latin typeface="Arial" panose="020B0604020202020204" pitchFamily="34" charset="0"/>
                <a:cs typeface="Arial" panose="020B0604020202020204" pitchFamily="34" charset="0"/>
              </a:rPr>
              <a:t>Leave Your Money Where It Is</a:t>
            </a: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Advantage:</a:t>
            </a:r>
          </a:p>
          <a:p>
            <a:pPr marL="682625" indent="-347663">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Requires No effort</a:t>
            </a:r>
          </a:p>
          <a:p>
            <a:pPr marL="682625" indent="-347663">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pay no penalty or taxes until you withdraw the money</a:t>
            </a:r>
            <a:endParaRPr lang="en-US" sz="1050" dirty="0">
              <a:solidFill>
                <a:prstClr val="black"/>
              </a:solidFill>
              <a:latin typeface="Arial" panose="020B0604020202020204" pitchFamily="34" charset="0"/>
              <a:cs typeface="Arial" panose="020B0604020202020204" pitchFamily="34" charset="0"/>
            </a:endParaRPr>
          </a:p>
          <a:p>
            <a:pPr marL="334962">
              <a:spcAft>
                <a:spcPts val="600"/>
              </a:spcAft>
            </a:pPr>
            <a:endParaRPr lang="en-US" sz="1050" dirty="0">
              <a:solidFill>
                <a:prstClr val="black"/>
              </a:solidFill>
              <a:latin typeface="Arial" panose="020B0604020202020204" pitchFamily="34" charset="0"/>
              <a:cs typeface="Arial" panose="020B0604020202020204" pitchFamily="34" charset="0"/>
            </a:endParaRPr>
          </a:p>
          <a:p>
            <a:pPr marL="347663">
              <a:spcAft>
                <a:spcPts val="600"/>
              </a:spcAft>
            </a:pPr>
            <a:r>
              <a:rPr lang="en-US" sz="2000" b="1" dirty="0">
                <a:solidFill>
                  <a:srgbClr val="002060"/>
                </a:solidFill>
                <a:latin typeface="Arial" panose="020B0604020202020204" pitchFamily="34" charset="0"/>
                <a:cs typeface="Arial" panose="020B0604020202020204" pitchFamily="34" charset="0"/>
              </a:rPr>
              <a:t>Disadvantage:</a:t>
            </a:r>
          </a:p>
          <a:p>
            <a:pPr marL="682625" indent="-34290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Your former employer may not allow this (Minimum Balance Requirements Plan Closure)</a:t>
            </a:r>
          </a:p>
          <a:p>
            <a:pPr marL="682625" indent="-34290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If your former employer makes changes to the plan, you will be subjected to those changes</a:t>
            </a:r>
          </a:p>
          <a:p>
            <a:pPr marL="682625" indent="-34290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Withdraws are taken pro rata, (You typically can’t take withdraws form a specific fund)</a:t>
            </a:r>
          </a:p>
        </p:txBody>
      </p:sp>
      <p:pic>
        <p:nvPicPr>
          <p:cNvPr id="2" name="Picture 1">
            <a:extLst>
              <a:ext uri="{FF2B5EF4-FFF2-40B4-BE49-F238E27FC236}">
                <a16:creationId xmlns:a16="http://schemas.microsoft.com/office/drawing/2014/main" id="{7605FC13-506D-A769-CDAB-E8716D9CE03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7596" y="174162"/>
            <a:ext cx="1228839" cy="822158"/>
          </a:xfrm>
          <a:prstGeom prst="rect">
            <a:avLst/>
          </a:prstGeom>
        </p:spPr>
      </p:pic>
      <p:pic>
        <p:nvPicPr>
          <p:cNvPr id="4" name="Picture 3">
            <a:extLst>
              <a:ext uri="{FF2B5EF4-FFF2-40B4-BE49-F238E27FC236}">
                <a16:creationId xmlns:a16="http://schemas.microsoft.com/office/drawing/2014/main" id="{20ADABFD-53AC-4761-343A-5F320D8DFAFE}"/>
              </a:ext>
              <a:ext uri="{C183D7F6-B498-43B3-948B-1728B52AA6E4}">
                <adec:decorative xmlns:adec="http://schemas.microsoft.com/office/drawing/2017/decorative" val="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2160" y="174162"/>
            <a:ext cx="2564010" cy="461665"/>
          </a:xfrm>
          <a:prstGeom prst="rect">
            <a:avLst/>
          </a:prstGeom>
          <a:noFill/>
          <a:ln>
            <a:noFill/>
          </a:ln>
        </p:spPr>
      </p:pic>
      <p:pic>
        <p:nvPicPr>
          <p:cNvPr id="5" name="Picture 4">
            <a:extLst>
              <a:ext uri="{FF2B5EF4-FFF2-40B4-BE49-F238E27FC236}">
                <a16:creationId xmlns:a16="http://schemas.microsoft.com/office/drawing/2014/main" id="{25E8125F-A864-F6AE-5A85-FEE75AB161F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5600" y="174162"/>
            <a:ext cx="1228839" cy="433934"/>
          </a:xfrm>
          <a:prstGeom prst="rect">
            <a:avLst/>
          </a:prstGeom>
        </p:spPr>
      </p:pic>
      <p:sp>
        <p:nvSpPr>
          <p:cNvPr id="6" name="Title 10">
            <a:extLst>
              <a:ext uri="{FF2B5EF4-FFF2-40B4-BE49-F238E27FC236}">
                <a16:creationId xmlns:a16="http://schemas.microsoft.com/office/drawing/2014/main" id="{B62BD528-602C-614D-1ABE-7FD97FC63654}"/>
              </a:ext>
            </a:extLst>
          </p:cNvPr>
          <p:cNvSpPr txBox="1">
            <a:spLocks/>
          </p:cNvSpPr>
          <p:nvPr/>
        </p:nvSpPr>
        <p:spPr>
          <a:xfrm>
            <a:off x="550457" y="1149483"/>
            <a:ext cx="1127294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defRPr/>
            </a:pPr>
            <a:r>
              <a:rPr lang="en-US" sz="3200" b="1" cap="none" dirty="0">
                <a:solidFill>
                  <a:srgbClr val="002060"/>
                </a:solidFill>
                <a:latin typeface="Arial" panose="020B0604020202020204" pitchFamily="34" charset="0"/>
                <a:ea typeface="+mn-ea"/>
                <a:cs typeface="Arial" panose="020B0604020202020204" pitchFamily="34" charset="0"/>
              </a:rPr>
              <a:t>A Guide to Understanding your Retirement Plan Options</a:t>
            </a:r>
          </a:p>
        </p:txBody>
      </p:sp>
    </p:spTree>
    <p:extLst>
      <p:ext uri="{BB962C8B-B14F-4D97-AF65-F5344CB8AC3E}">
        <p14:creationId xmlns:p14="http://schemas.microsoft.com/office/powerpoint/2010/main" val="4262491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80F46-E9DD-CC1A-D01E-A069D6ED244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E50C819-4B21-897F-10D1-E6B73A8CA3D9}"/>
              </a:ext>
              <a:ext uri="{C183D7F6-B498-43B3-948B-1728B52AA6E4}">
                <adec:decorative xmlns:adec="http://schemas.microsoft.com/office/drawing/2017/decorative" val="1"/>
              </a:ext>
            </a:extLst>
          </p:cNvPr>
          <p:cNvSpPr txBox="1">
            <a:spLocks noGrp="1"/>
          </p:cNvSpPr>
          <p:nvPr>
            <p:ph type="title" idx="4294967295"/>
          </p:nvPr>
        </p:nvSpPr>
        <p:spPr>
          <a:xfrm>
            <a:off x="1894069" y="-532643"/>
            <a:ext cx="8773931"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US" sz="2400" b="1" cap="none" dirty="0">
                <a:solidFill>
                  <a:srgbClr val="002060"/>
                </a:solidFill>
                <a:latin typeface="Arial" panose="020B0604020202020204" pitchFamily="34" charset="0"/>
                <a:ea typeface="+mn-ea"/>
                <a:cs typeface="Arial" panose="020B0604020202020204" pitchFamily="34" charset="0"/>
              </a:rPr>
              <a:t>A Guide to Understanding your Retirement Plan Options3b</a:t>
            </a:r>
          </a:p>
        </p:txBody>
      </p:sp>
      <p:pic>
        <p:nvPicPr>
          <p:cNvPr id="2" name="Picture 1">
            <a:extLst>
              <a:ext uri="{FF2B5EF4-FFF2-40B4-BE49-F238E27FC236}">
                <a16:creationId xmlns:a16="http://schemas.microsoft.com/office/drawing/2014/main" id="{DD46A6A6-8004-1B40-F8CF-463B664BC34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7596" y="174162"/>
            <a:ext cx="1228839" cy="822158"/>
          </a:xfrm>
          <a:prstGeom prst="rect">
            <a:avLst/>
          </a:prstGeom>
        </p:spPr>
      </p:pic>
      <p:pic>
        <p:nvPicPr>
          <p:cNvPr id="4" name="Picture 3">
            <a:extLst>
              <a:ext uri="{FF2B5EF4-FFF2-40B4-BE49-F238E27FC236}">
                <a16:creationId xmlns:a16="http://schemas.microsoft.com/office/drawing/2014/main" id="{971FDFF5-DE99-DFF2-1B96-71B59EBC3C0E}"/>
              </a:ext>
              <a:ext uri="{C183D7F6-B498-43B3-948B-1728B52AA6E4}">
                <adec:decorative xmlns:adec="http://schemas.microsoft.com/office/drawing/2017/decorative" val="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2160" y="174162"/>
            <a:ext cx="2564010" cy="461665"/>
          </a:xfrm>
          <a:prstGeom prst="rect">
            <a:avLst/>
          </a:prstGeom>
          <a:noFill/>
          <a:ln>
            <a:noFill/>
          </a:ln>
        </p:spPr>
      </p:pic>
      <p:pic>
        <p:nvPicPr>
          <p:cNvPr id="5" name="Picture 4">
            <a:extLst>
              <a:ext uri="{FF2B5EF4-FFF2-40B4-BE49-F238E27FC236}">
                <a16:creationId xmlns:a16="http://schemas.microsoft.com/office/drawing/2014/main" id="{2A3E2E80-7E16-86B5-CCD7-569577E7DCEE}"/>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5600" y="174162"/>
            <a:ext cx="1228839" cy="433934"/>
          </a:xfrm>
          <a:prstGeom prst="rect">
            <a:avLst/>
          </a:prstGeom>
        </p:spPr>
      </p:pic>
      <p:sp>
        <p:nvSpPr>
          <p:cNvPr id="6" name="Title 10">
            <a:extLst>
              <a:ext uri="{FF2B5EF4-FFF2-40B4-BE49-F238E27FC236}">
                <a16:creationId xmlns:a16="http://schemas.microsoft.com/office/drawing/2014/main" id="{574F44F2-EB71-9008-0835-0D4B469DF1BD}"/>
              </a:ext>
            </a:extLst>
          </p:cNvPr>
          <p:cNvSpPr txBox="1">
            <a:spLocks/>
          </p:cNvSpPr>
          <p:nvPr/>
        </p:nvSpPr>
        <p:spPr>
          <a:xfrm>
            <a:off x="550458" y="1149483"/>
            <a:ext cx="1109108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defRPr/>
            </a:pPr>
            <a:r>
              <a:rPr lang="en-US" sz="3200" b="1" cap="none" dirty="0">
                <a:solidFill>
                  <a:srgbClr val="002060"/>
                </a:solidFill>
                <a:latin typeface="Arial" panose="020B0604020202020204" pitchFamily="34" charset="0"/>
                <a:ea typeface="+mn-ea"/>
                <a:cs typeface="Arial" panose="020B0604020202020204" pitchFamily="34" charset="0"/>
              </a:rPr>
              <a:t>A Guide to Understanding your Retirement Plan Options</a:t>
            </a:r>
          </a:p>
        </p:txBody>
      </p:sp>
      <p:sp>
        <p:nvSpPr>
          <p:cNvPr id="13" name="TextBox 12">
            <a:extLst>
              <a:ext uri="{FF2B5EF4-FFF2-40B4-BE49-F238E27FC236}">
                <a16:creationId xmlns:a16="http://schemas.microsoft.com/office/drawing/2014/main" id="{803B94EC-8C5A-7EB2-8C0A-C576989DB848}"/>
              </a:ext>
            </a:extLst>
          </p:cNvPr>
          <p:cNvSpPr txBox="1"/>
          <p:nvPr/>
        </p:nvSpPr>
        <p:spPr>
          <a:xfrm>
            <a:off x="550458" y="1704470"/>
            <a:ext cx="10749887" cy="2323713"/>
          </a:xfrm>
          <a:prstGeom prst="rect">
            <a:avLst/>
          </a:prstGeom>
          <a:noFill/>
        </p:spPr>
        <p:txBody>
          <a:bodyPr wrap="square" rtlCol="0">
            <a:spAutoFit/>
          </a:bodyPr>
          <a:lstStyle/>
          <a:p>
            <a:pPr marL="342900" indent="-342900">
              <a:spcAft>
                <a:spcPts val="600"/>
              </a:spcAft>
              <a:buFont typeface="+mj-lt"/>
              <a:buAutoNum type="arabicPeriod" startAt="3"/>
            </a:pPr>
            <a:r>
              <a:rPr lang="en-US" sz="2000" dirty="0">
                <a:solidFill>
                  <a:prstClr val="black"/>
                </a:solidFill>
                <a:latin typeface="Arial" panose="020B0604020202020204" pitchFamily="34" charset="0"/>
                <a:cs typeface="Arial" panose="020B0604020202020204" pitchFamily="34" charset="0"/>
              </a:rPr>
              <a:t>Leave Your Money Where It Is</a:t>
            </a:r>
          </a:p>
          <a:p>
            <a:pPr>
              <a:spcAft>
                <a:spcPts val="600"/>
              </a:spcAft>
              <a:tabLst>
                <a:tab pos="347663" algn="l"/>
              </a:tabLst>
            </a:pPr>
            <a:r>
              <a:rPr lang="en-US" sz="2000" b="1" dirty="0">
                <a:solidFill>
                  <a:srgbClr val="002060"/>
                </a:solidFill>
                <a:latin typeface="Arial" panose="020B0604020202020204" pitchFamily="34" charset="0"/>
                <a:cs typeface="Arial" panose="020B0604020202020204" pitchFamily="34" charset="0"/>
              </a:rPr>
              <a:t>	Disadvantage (cont’d):</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may have limited and control of your money</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typically lose your loan provision</a:t>
            </a:r>
          </a:p>
          <a:p>
            <a:pPr marL="625475" indent="-285750">
              <a:spcAft>
                <a:spcPts val="600"/>
              </a:spcAft>
              <a:buFont typeface="Arial" panose="020B0604020202020204" pitchFamily="34" charset="0"/>
              <a:buChar char="•"/>
            </a:pPr>
            <a:r>
              <a:rPr lang="en-US" sz="2000" dirty="0">
                <a:solidFill>
                  <a:prstClr val="black"/>
                </a:solidFill>
                <a:latin typeface="Arial" panose="020B0604020202020204" pitchFamily="34" charset="0"/>
                <a:cs typeface="Arial" panose="020B0604020202020204" pitchFamily="34" charset="0"/>
              </a:rPr>
              <a:t>You typically lose the ability to make deposition into the account</a:t>
            </a:r>
          </a:p>
          <a:p>
            <a:pPr marL="339725">
              <a:spcAft>
                <a:spcPts val="600"/>
              </a:spcAft>
            </a:pPr>
            <a:endParaRPr lang="en-US" sz="2000" dirty="0">
              <a:solidFill>
                <a:prstClr val="black"/>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81CE5B4-DA2A-FA4B-74C3-C8189423A854}"/>
              </a:ext>
            </a:extLst>
          </p:cNvPr>
          <p:cNvSpPr txBox="1"/>
          <p:nvPr/>
        </p:nvSpPr>
        <p:spPr>
          <a:xfrm>
            <a:off x="550457" y="4114801"/>
            <a:ext cx="10749888" cy="1015663"/>
          </a:xfrm>
          <a:prstGeom prst="rect">
            <a:avLst/>
          </a:prstGeom>
          <a:noFill/>
        </p:spPr>
        <p:txBody>
          <a:bodyPr wrap="square">
            <a:spAutoFit/>
          </a:bodyPr>
          <a:lstStyle/>
          <a:p>
            <a:pPr>
              <a:spcAft>
                <a:spcPts val="600"/>
              </a:spcAft>
            </a:pPr>
            <a:r>
              <a:rPr lang="en-US" sz="2000" dirty="0">
                <a:solidFill>
                  <a:prstClr val="black"/>
                </a:solidFill>
                <a:latin typeface="Arial" panose="020B0604020202020204" pitchFamily="34" charset="0"/>
                <a:cs typeface="Arial" panose="020B0604020202020204" pitchFamily="34" charset="0"/>
              </a:rPr>
              <a:t>(Outstanding loans are usually required to be paid back in full immediately or the outstanding balance will count as a distribution and all the applicable taxes and penalties will be due with you file your taxes.)</a:t>
            </a:r>
          </a:p>
        </p:txBody>
      </p:sp>
    </p:spTree>
    <p:extLst>
      <p:ext uri="{BB962C8B-B14F-4D97-AF65-F5344CB8AC3E}">
        <p14:creationId xmlns:p14="http://schemas.microsoft.com/office/powerpoint/2010/main" val="2742592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F3D18-1A49-8BFE-E4AB-86BCBB7117D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E429568-979B-4F6E-2045-5FCBB484B296}"/>
              </a:ext>
              <a:ext uri="{C183D7F6-B498-43B3-948B-1728B52AA6E4}">
                <adec:decorative xmlns:adec="http://schemas.microsoft.com/office/drawing/2017/decorative" val="1"/>
              </a:ext>
            </a:extLst>
          </p:cNvPr>
          <p:cNvSpPr txBox="1">
            <a:spLocks noGrp="1"/>
          </p:cNvSpPr>
          <p:nvPr>
            <p:ph type="title" idx="4294967295"/>
          </p:nvPr>
        </p:nvSpPr>
        <p:spPr>
          <a:xfrm>
            <a:off x="2114873" y="-600035"/>
            <a:ext cx="8553127"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US" sz="2400" b="1" cap="none" dirty="0">
                <a:solidFill>
                  <a:srgbClr val="002060"/>
                </a:solidFill>
                <a:latin typeface="Arial" panose="020B0604020202020204" pitchFamily="34" charset="0"/>
                <a:ea typeface="+mn-ea"/>
                <a:cs typeface="Arial" panose="020B0604020202020204" pitchFamily="34" charset="0"/>
              </a:rPr>
              <a:t>A Guide to Understanding your Retirement Plan Options4</a:t>
            </a:r>
          </a:p>
        </p:txBody>
      </p:sp>
      <p:pic>
        <p:nvPicPr>
          <p:cNvPr id="4" name="Picture 3">
            <a:extLst>
              <a:ext uri="{FF2B5EF4-FFF2-40B4-BE49-F238E27FC236}">
                <a16:creationId xmlns:a16="http://schemas.microsoft.com/office/drawing/2014/main" id="{3FE6A41E-6DC9-F39A-1B1F-DC0077307E9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7596" y="174162"/>
            <a:ext cx="1228839" cy="822158"/>
          </a:xfrm>
          <a:prstGeom prst="rect">
            <a:avLst/>
          </a:prstGeom>
        </p:spPr>
      </p:pic>
      <p:pic>
        <p:nvPicPr>
          <p:cNvPr id="5" name="Picture 4">
            <a:extLst>
              <a:ext uri="{FF2B5EF4-FFF2-40B4-BE49-F238E27FC236}">
                <a16:creationId xmlns:a16="http://schemas.microsoft.com/office/drawing/2014/main" id="{6AA3DD00-963A-4F1F-0B7A-E6F7E6D241C8}"/>
              </a:ext>
              <a:ext uri="{C183D7F6-B498-43B3-948B-1728B52AA6E4}">
                <adec:decorative xmlns:adec="http://schemas.microsoft.com/office/drawing/2017/decorative" val="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2160" y="174162"/>
            <a:ext cx="2564010" cy="461665"/>
          </a:xfrm>
          <a:prstGeom prst="rect">
            <a:avLst/>
          </a:prstGeom>
          <a:noFill/>
          <a:ln>
            <a:noFill/>
          </a:ln>
        </p:spPr>
      </p:pic>
      <p:pic>
        <p:nvPicPr>
          <p:cNvPr id="8" name="Picture 7">
            <a:extLst>
              <a:ext uri="{FF2B5EF4-FFF2-40B4-BE49-F238E27FC236}">
                <a16:creationId xmlns:a16="http://schemas.microsoft.com/office/drawing/2014/main" id="{2C727F2E-76F8-0B9A-B17D-A97FBC08B98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5600" y="174162"/>
            <a:ext cx="1228839" cy="433934"/>
          </a:xfrm>
          <a:prstGeom prst="rect">
            <a:avLst/>
          </a:prstGeom>
        </p:spPr>
      </p:pic>
      <p:sp>
        <p:nvSpPr>
          <p:cNvPr id="10" name="Title 10">
            <a:extLst>
              <a:ext uri="{FF2B5EF4-FFF2-40B4-BE49-F238E27FC236}">
                <a16:creationId xmlns:a16="http://schemas.microsoft.com/office/drawing/2014/main" id="{7BD09D4B-5C1F-4E8D-16B3-B467B914CFAF}"/>
              </a:ext>
            </a:extLst>
          </p:cNvPr>
          <p:cNvSpPr txBox="1">
            <a:spLocks/>
          </p:cNvSpPr>
          <p:nvPr/>
        </p:nvSpPr>
        <p:spPr>
          <a:xfrm>
            <a:off x="550457" y="1149483"/>
            <a:ext cx="1136738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defRPr/>
            </a:pPr>
            <a:r>
              <a:rPr lang="en-US" sz="3200" b="1" cap="none" dirty="0">
                <a:solidFill>
                  <a:srgbClr val="002060"/>
                </a:solidFill>
                <a:latin typeface="Arial" panose="020B0604020202020204" pitchFamily="34" charset="0"/>
                <a:ea typeface="+mn-ea"/>
                <a:cs typeface="Arial" panose="020B0604020202020204" pitchFamily="34" charset="0"/>
              </a:rPr>
              <a:t>A Guide to Understanding your Retirement Plan Options</a:t>
            </a:r>
          </a:p>
        </p:txBody>
      </p:sp>
      <p:sp>
        <p:nvSpPr>
          <p:cNvPr id="13" name="TextBox 12">
            <a:extLst>
              <a:ext uri="{FF2B5EF4-FFF2-40B4-BE49-F238E27FC236}">
                <a16:creationId xmlns:a16="http://schemas.microsoft.com/office/drawing/2014/main" id="{89A294D2-3E80-EF6D-9654-167F24DBA3B3}"/>
              </a:ext>
            </a:extLst>
          </p:cNvPr>
          <p:cNvSpPr txBox="1"/>
          <p:nvPr/>
        </p:nvSpPr>
        <p:spPr>
          <a:xfrm>
            <a:off x="550458" y="1704470"/>
            <a:ext cx="8716372" cy="3831818"/>
          </a:xfrm>
          <a:prstGeom prst="rect">
            <a:avLst/>
          </a:prstGeom>
          <a:noFill/>
        </p:spPr>
        <p:txBody>
          <a:bodyPr wrap="square" rtlCol="0">
            <a:spAutoFit/>
          </a:bodyPr>
          <a:lstStyle/>
          <a:p>
            <a:pPr>
              <a:spcAft>
                <a:spcPts val="600"/>
              </a:spcAft>
            </a:pPr>
            <a:r>
              <a:rPr lang="en-US" sz="2400" dirty="0">
                <a:solidFill>
                  <a:prstClr val="black"/>
                </a:solidFill>
                <a:latin typeface="Arial" panose="020B0604020202020204" pitchFamily="34" charset="0"/>
                <a:cs typeface="Arial" panose="020B0604020202020204" pitchFamily="34" charset="0"/>
              </a:rPr>
              <a:t>4. Roll Money Into an IRA</a:t>
            </a:r>
          </a:p>
          <a:p>
            <a:pPr marL="234950">
              <a:spcAft>
                <a:spcPts val="600"/>
              </a:spcAft>
            </a:pPr>
            <a:r>
              <a:rPr lang="en-US" sz="2400" b="1" dirty="0">
                <a:solidFill>
                  <a:srgbClr val="002060"/>
                </a:solidFill>
                <a:latin typeface="Arial" panose="020B0604020202020204" pitchFamily="34" charset="0"/>
                <a:cs typeface="Arial" panose="020B0604020202020204" pitchFamily="34" charset="0"/>
              </a:rPr>
              <a:t>Advantage:</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Pay no penalty or taxes</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Have total control over your money</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Early Distribution penalty may be waived for specific withdrawal types</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Your retirement savings are consolidated into a single individual Retirement Account (IRA)</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60-days IRA indirect rollover provision is available</a:t>
            </a:r>
          </a:p>
          <a:p>
            <a:pPr marL="520700" indent="-285750">
              <a:spcAft>
                <a:spcPts val="600"/>
              </a:spcAft>
              <a:buFont typeface="Arial" panose="020B0604020202020204" pitchFamily="34" charset="0"/>
              <a:buChar char="•"/>
              <a:tabLst>
                <a:tab pos="5434013" algn="l"/>
              </a:tabLst>
            </a:pPr>
            <a:r>
              <a:rPr lang="en-US" sz="2000" dirty="0">
                <a:solidFill>
                  <a:prstClr val="black"/>
                </a:solidFill>
                <a:latin typeface="Arial" panose="020B0604020202020204" pitchFamily="34" charset="0"/>
                <a:cs typeface="Arial" panose="020B0604020202020204" pitchFamily="34" charset="0"/>
              </a:rPr>
              <a:t>Have options of moving your money into your future employer’s retirement plan</a:t>
            </a:r>
          </a:p>
        </p:txBody>
      </p:sp>
      <p:sp>
        <p:nvSpPr>
          <p:cNvPr id="7" name="Rectangle 6">
            <a:extLst>
              <a:ext uri="{FF2B5EF4-FFF2-40B4-BE49-F238E27FC236}">
                <a16:creationId xmlns:a16="http://schemas.microsoft.com/office/drawing/2014/main" id="{F5B37D5F-9F8D-9B2C-AFE3-1CECBC05EEF6}"/>
              </a:ext>
            </a:extLst>
          </p:cNvPr>
          <p:cNvSpPr/>
          <p:nvPr/>
        </p:nvSpPr>
        <p:spPr>
          <a:xfrm>
            <a:off x="9004171" y="4936122"/>
            <a:ext cx="2913674" cy="1200329"/>
          </a:xfrm>
          <a:prstGeom prst="rect">
            <a:avLst/>
          </a:prstGeom>
        </p:spPr>
        <p:txBody>
          <a:bodyPr wrap="square">
            <a:spAutoFit/>
          </a:bodyPr>
          <a:lstStyle/>
          <a:p>
            <a:pPr marL="234950" algn="ctr">
              <a:spcAft>
                <a:spcPts val="600"/>
              </a:spcAft>
            </a:pPr>
            <a:r>
              <a:rPr lang="en-US" b="1" i="1" dirty="0">
                <a:solidFill>
                  <a:srgbClr val="002060"/>
                </a:solidFill>
                <a:latin typeface="Arial" panose="020B0604020202020204" pitchFamily="34" charset="0"/>
                <a:cs typeface="Arial" panose="020B0604020202020204" pitchFamily="34" charset="0"/>
              </a:rPr>
              <a:t>Check with your tax professional and financial advisor for details</a:t>
            </a:r>
          </a:p>
        </p:txBody>
      </p:sp>
      <p:sp>
        <p:nvSpPr>
          <p:cNvPr id="6" name="TextBox 5">
            <a:extLst>
              <a:ext uri="{FF2B5EF4-FFF2-40B4-BE49-F238E27FC236}">
                <a16:creationId xmlns:a16="http://schemas.microsoft.com/office/drawing/2014/main" id="{057CA8C3-6A8F-E1EF-777E-FEB72109F197}"/>
              </a:ext>
            </a:extLst>
          </p:cNvPr>
          <p:cNvSpPr txBox="1"/>
          <p:nvPr/>
        </p:nvSpPr>
        <p:spPr>
          <a:xfrm>
            <a:off x="550458" y="5910617"/>
            <a:ext cx="6423547" cy="830997"/>
          </a:xfrm>
          <a:prstGeom prst="rect">
            <a:avLst/>
          </a:prstGeom>
          <a:noFill/>
        </p:spPr>
        <p:txBody>
          <a:bodyPr wrap="square" rtlCol="0">
            <a:spAutoFit/>
          </a:bodyPr>
          <a:lstStyle/>
          <a:p>
            <a:r>
              <a:rPr lang="en-US" sz="1600" b="1" dirty="0">
                <a:solidFill>
                  <a:schemeClr val="accent2">
                    <a:lumMod val="50000"/>
                  </a:schemeClr>
                </a:solidFill>
                <a:latin typeface="Arial" panose="020B0604020202020204" pitchFamily="34" charset="0"/>
                <a:cs typeface="Arial" panose="020B0604020202020204" pitchFamily="34" charset="0"/>
              </a:rPr>
              <a:t>For a no-cost consultation contact:</a:t>
            </a:r>
          </a:p>
          <a:p>
            <a:r>
              <a:rPr lang="en-US" sz="1600" b="1" dirty="0">
                <a:solidFill>
                  <a:schemeClr val="accent2">
                    <a:lumMod val="50000"/>
                  </a:schemeClr>
                </a:solidFill>
                <a:latin typeface="Arial" panose="020B0604020202020204" pitchFamily="34" charset="0"/>
                <a:cs typeface="Arial" panose="020B0604020202020204" pitchFamily="34" charset="0"/>
              </a:rPr>
              <a:t>Inland Empire Office of SOCAL Insurance &amp; Financial Solutions</a:t>
            </a:r>
          </a:p>
          <a:p>
            <a:r>
              <a:rPr lang="en-US" sz="1600" b="1" dirty="0">
                <a:solidFill>
                  <a:schemeClr val="accent2">
                    <a:lumMod val="50000"/>
                  </a:schemeClr>
                </a:solidFill>
                <a:latin typeface="Arial" panose="020B0604020202020204" pitchFamily="34" charset="0"/>
                <a:cs typeface="Arial" panose="020B0604020202020204" pitchFamily="34" charset="0"/>
              </a:rPr>
              <a:t>(866) 758-8377  |  </a:t>
            </a:r>
            <a:r>
              <a:rPr lang="en-US" sz="1600" b="1" dirty="0" err="1">
                <a:solidFill>
                  <a:schemeClr val="accent2">
                    <a:lumMod val="50000"/>
                  </a:schemeClr>
                </a:solidFill>
                <a:latin typeface="Arial" panose="020B0604020202020204" pitchFamily="34" charset="0"/>
                <a:cs typeface="Arial" panose="020B0604020202020204" pitchFamily="34" charset="0"/>
              </a:rPr>
              <a:t>Lic</a:t>
            </a:r>
            <a:r>
              <a:rPr lang="en-US" sz="1600" b="1" dirty="0">
                <a:solidFill>
                  <a:schemeClr val="accent2">
                    <a:lumMod val="50000"/>
                  </a:schemeClr>
                </a:solidFill>
                <a:latin typeface="Arial" panose="020B0604020202020204" pitchFamily="34" charset="0"/>
                <a:cs typeface="Arial" panose="020B0604020202020204" pitchFamily="34" charset="0"/>
              </a:rPr>
              <a:t>.# 0G08298</a:t>
            </a:r>
          </a:p>
        </p:txBody>
      </p:sp>
      <p:pic>
        <p:nvPicPr>
          <p:cNvPr id="3" name="Picture 2">
            <a:extLst>
              <a:ext uri="{FF2B5EF4-FFF2-40B4-BE49-F238E27FC236}">
                <a16:creationId xmlns:a16="http://schemas.microsoft.com/office/drawing/2014/main" id="{338A489D-D83A-90F6-DB0A-548A2E10F2D7}"/>
              </a:ext>
              <a:ext uri="{C183D7F6-B498-43B3-948B-1728B52AA6E4}">
                <adec:decorative xmlns:adec="http://schemas.microsoft.com/office/drawing/2017/decorative" val="1"/>
              </a:ext>
            </a:extLst>
          </p:cNvPr>
          <p:cNvPicPr>
            <a:picLocks noChangeAspect="1"/>
          </p:cNvPicPr>
          <p:nvPr/>
        </p:nvPicPr>
        <p:blipFill>
          <a:blip r:embed="rId6"/>
          <a:srcRect l="14648" t="6602" r="12755"/>
          <a:stretch>
            <a:fillRect/>
          </a:stretch>
        </p:blipFill>
        <p:spPr>
          <a:xfrm>
            <a:off x="9270905" y="2479260"/>
            <a:ext cx="2380206" cy="2282237"/>
          </a:xfrm>
          <a:prstGeom prst="rect">
            <a:avLst/>
          </a:prstGeom>
        </p:spPr>
      </p:pic>
    </p:spTree>
    <p:extLst>
      <p:ext uri="{BB962C8B-B14F-4D97-AF65-F5344CB8AC3E}">
        <p14:creationId xmlns:p14="http://schemas.microsoft.com/office/powerpoint/2010/main" val="37954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4445F1-953E-80BC-D95D-6EBA7461E0B0}"/>
              </a:ext>
            </a:extLst>
          </p:cNvPr>
          <p:cNvSpPr>
            <a:spLocks noGrp="1"/>
          </p:cNvSpPr>
          <p:nvPr>
            <p:ph type="ctrTitle"/>
          </p:nvPr>
        </p:nvSpPr>
        <p:spPr>
          <a:xfrm>
            <a:off x="1097280" y="-3566160"/>
            <a:ext cx="10058400" cy="3566160"/>
          </a:xfrm>
        </p:spPr>
        <p:txBody>
          <a:bodyPr vert="horz" lIns="91440" tIns="45720" rIns="91440" bIns="45720" rtlCol="0" anchor="b">
            <a:normAutofit/>
          </a:bodyPr>
          <a:lstStyle/>
          <a:p>
            <a:r>
              <a:rPr lang="en-US" sz="2400" dirty="0">
                <a:solidFill>
                  <a:srgbClr val="002060"/>
                </a:solidFill>
                <a:latin typeface="Arial" panose="020B0604020202020204" pitchFamily="34" charset="0"/>
                <a:cs typeface="Arial" panose="020B0604020202020204" pitchFamily="34" charset="0"/>
              </a:rPr>
              <a:t>Dislocated Workers Assistance Program</a:t>
            </a:r>
            <a:endParaRPr lang="en-US" sz="2400" dirty="0"/>
          </a:p>
        </p:txBody>
      </p:sp>
      <p:sp>
        <p:nvSpPr>
          <p:cNvPr id="10242" name="Rectangle 3"/>
          <p:cNvSpPr>
            <a:spLocks noGrp="1" noChangeArrowheads="1"/>
          </p:cNvSpPr>
          <p:nvPr>
            <p:ph type="subTitle" idx="1"/>
          </p:nvPr>
        </p:nvSpPr>
        <p:spPr>
          <a:xfrm>
            <a:off x="681750" y="350838"/>
            <a:ext cx="10873854" cy="5662915"/>
          </a:xfrm>
        </p:spPr>
        <p:txBody>
          <a:bodyPr>
            <a:noAutofit/>
          </a:bodyPr>
          <a:lstStyle/>
          <a:p>
            <a:pPr algn="ctr">
              <a:lnSpc>
                <a:spcPct val="80000"/>
              </a:lnSpc>
            </a:pPr>
            <a:r>
              <a:rPr lang="en-US" sz="3000" b="1" dirty="0">
                <a:solidFill>
                  <a:srgbClr val="002060"/>
                </a:solidFill>
                <a:latin typeface="Arial" panose="020B0604020202020204" pitchFamily="34" charset="0"/>
                <a:cs typeface="Arial" panose="020B0604020202020204" pitchFamily="34" charset="0"/>
              </a:rPr>
              <a:t>SOCAL Insurance &amp; Financial Solutions Dislocated Workers Assistance Program</a:t>
            </a:r>
          </a:p>
          <a:p>
            <a:pPr algn="ctr">
              <a:lnSpc>
                <a:spcPct val="80000"/>
              </a:lnSpc>
            </a:pPr>
            <a:endParaRPr lang="en-US" sz="1800" b="1" dirty="0">
              <a:solidFill>
                <a:srgbClr val="002060"/>
              </a:solidFill>
              <a:latin typeface="Arial" panose="020B0604020202020204" pitchFamily="34" charset="0"/>
              <a:cs typeface="Arial" panose="020B0604020202020204" pitchFamily="34" charset="0"/>
            </a:endParaRPr>
          </a:p>
          <a:p>
            <a:pPr>
              <a:lnSpc>
                <a:spcPct val="80000"/>
              </a:lnSpc>
            </a:pPr>
            <a:endParaRPr lang="en-US" sz="1000" dirty="0">
              <a:solidFill>
                <a:srgbClr val="003300"/>
              </a:solidFill>
              <a:latin typeface="Arial" panose="020B0604020202020204" pitchFamily="34" charset="0"/>
              <a:ea typeface="Batang" panose="02030600000101010101" pitchFamily="18" charset="-127"/>
              <a:cs typeface="Arial" panose="020B0604020202020204" pitchFamily="34" charset="0"/>
            </a:endParaRPr>
          </a:p>
          <a:p>
            <a:pPr>
              <a:spcBef>
                <a:spcPts val="0"/>
              </a:spcBef>
            </a:pPr>
            <a:r>
              <a:rPr lang="en-US" sz="2000" cap="none" spc="0" dirty="0">
                <a:solidFill>
                  <a:schemeClr val="tx1"/>
                </a:solidFill>
                <a:latin typeface="Arial" panose="020B0604020202020204" pitchFamily="34" charset="0"/>
                <a:ea typeface="Batang" panose="02030600000101010101" pitchFamily="18" charset="-127"/>
                <a:cs typeface="Arial" panose="020B0604020202020204" pitchFamily="34" charset="0"/>
              </a:rPr>
              <a:t>The Program Was Specifically Created To Assist Dislocated Workers And Their Families During Their Job Transitions. </a:t>
            </a:r>
          </a:p>
          <a:p>
            <a:pPr>
              <a:spcBef>
                <a:spcPts val="0"/>
              </a:spcBef>
            </a:pPr>
            <a:endParaRPr lang="en-US" sz="2000" cap="none" spc="0" dirty="0">
              <a:solidFill>
                <a:schemeClr val="tx1"/>
              </a:solidFill>
              <a:latin typeface="Arial" panose="020B0604020202020204" pitchFamily="34" charset="0"/>
              <a:ea typeface="Batang" panose="02030600000101010101" pitchFamily="18" charset="-127"/>
              <a:cs typeface="Arial" panose="020B0604020202020204" pitchFamily="34" charset="0"/>
            </a:endParaRPr>
          </a:p>
          <a:p>
            <a:pPr>
              <a:spcBef>
                <a:spcPts val="0"/>
              </a:spcBef>
            </a:pPr>
            <a:r>
              <a:rPr lang="en-US" sz="2000" cap="none" spc="0" dirty="0">
                <a:solidFill>
                  <a:schemeClr val="tx1"/>
                </a:solidFill>
                <a:latin typeface="Arial" panose="020B0604020202020204" pitchFamily="34" charset="0"/>
                <a:ea typeface="Batang" panose="02030600000101010101" pitchFamily="18" charset="-127"/>
                <a:cs typeface="Arial" panose="020B0604020202020204" pitchFamily="34" charset="0"/>
              </a:rPr>
              <a:t>This Service Allows Individuals Who Are Being Laid Off Or Forced Into Early Retirement Access To Our Broad Range Of Services Without Paying Any Fees.</a:t>
            </a:r>
          </a:p>
          <a:p>
            <a:pPr>
              <a:spcBef>
                <a:spcPts val="0"/>
              </a:spcBef>
            </a:pPr>
            <a:endParaRPr lang="en-US" sz="2000" cap="none" spc="0" dirty="0">
              <a:solidFill>
                <a:schemeClr val="tx1"/>
              </a:solidFill>
              <a:latin typeface="Arial" panose="020B0604020202020204" pitchFamily="34" charset="0"/>
              <a:ea typeface="Batang" panose="02030600000101010101" pitchFamily="18" charset="-127"/>
              <a:cs typeface="Arial" panose="020B0604020202020204" pitchFamily="34" charset="0"/>
            </a:endParaRPr>
          </a:p>
          <a:p>
            <a:pPr>
              <a:spcBef>
                <a:spcPts val="0"/>
              </a:spcBef>
            </a:pPr>
            <a:r>
              <a:rPr lang="en-US" sz="2000" cap="none" spc="0" dirty="0">
                <a:solidFill>
                  <a:schemeClr val="tx1"/>
                </a:solidFill>
                <a:latin typeface="Arial" panose="020B0604020202020204" pitchFamily="34" charset="0"/>
                <a:ea typeface="Batang" panose="02030600000101010101" pitchFamily="18" charset="-127"/>
                <a:cs typeface="Arial" panose="020B0604020202020204" pitchFamily="34" charset="0"/>
              </a:rPr>
              <a:t>Including: </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No fee financial consultations</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401k and pension rollover services</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Health insurance planning</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Group benefit continuation analysis</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Liquidity needs analysis</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Family budget planning</a:t>
            </a:r>
          </a:p>
          <a:p>
            <a:pPr marL="285750" indent="-285750">
              <a:spcBef>
                <a:spcPts val="0"/>
              </a:spcBef>
              <a:buClr>
                <a:srgbClr val="002060"/>
              </a:buClr>
              <a:buFont typeface="Arial" panose="020B0604020202020204" pitchFamily="34" charset="0"/>
              <a:buChar char="•"/>
            </a:pPr>
            <a:r>
              <a:rPr lang="en-US" sz="2000" cap="none" spc="0" dirty="0">
                <a:solidFill>
                  <a:prstClr val="black"/>
                </a:solidFill>
                <a:latin typeface="Arial" panose="020B0604020202020204" pitchFamily="34" charset="0"/>
                <a:cs typeface="Arial" panose="020B0604020202020204" pitchFamily="34" charset="0"/>
              </a:rPr>
              <a:t>Retirement planning </a:t>
            </a:r>
          </a:p>
        </p:txBody>
      </p:sp>
      <p:sp>
        <p:nvSpPr>
          <p:cNvPr id="7" name="Text Box 12"/>
          <p:cNvSpPr txBox="1">
            <a:spLocks noChangeArrowheads="1"/>
          </p:cNvSpPr>
          <p:nvPr/>
        </p:nvSpPr>
        <p:spPr bwMode="auto">
          <a:xfrm>
            <a:off x="8641080" y="3037030"/>
            <a:ext cx="2625966" cy="146193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Aft>
                <a:spcPts val="60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Questions &amp; Appointments:</a:t>
            </a:r>
          </a:p>
          <a:p>
            <a:pPr marL="0" marR="0" lvl="0" indent="0" algn="ctr" defTabSz="914400" rtl="0" eaLnBrk="1" fontAlgn="auto" latinLnBrk="0" hangingPunct="1">
              <a:lnSpc>
                <a:spcPct val="100000"/>
              </a:lnSpc>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(866) 758-8377</a:t>
            </a:r>
          </a:p>
        </p:txBody>
      </p:sp>
      <p:sp>
        <p:nvSpPr>
          <p:cNvPr id="10246" name="Text Box 12"/>
          <p:cNvSpPr txBox="1">
            <a:spLocks noChangeArrowheads="1"/>
          </p:cNvSpPr>
          <p:nvPr/>
        </p:nvSpPr>
        <p:spPr bwMode="auto">
          <a:xfrm>
            <a:off x="8458200" y="4536425"/>
            <a:ext cx="2991726" cy="147732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Aft>
                <a:spcPts val="0"/>
              </a:spcAft>
              <a:buClrTx/>
              <a:buSzTx/>
              <a:buFontTx/>
              <a:buNone/>
              <a:tabLst/>
              <a:defRPr/>
            </a:pPr>
            <a:r>
              <a:rPr kumimoji="0" lang="en-US" b="0" i="0" u="none" strike="noStrike" kern="1200" cap="none" spc="0" normalizeH="0" baseline="0" noProof="0" dirty="0">
                <a:ln>
                  <a:noFill/>
                </a:ln>
                <a:solidFill>
                  <a:srgbClr val="003300"/>
                </a:solidFill>
                <a:effectLst/>
                <a:uLnTx/>
                <a:uFillTx/>
                <a:latin typeface="Arial" panose="020B0604020202020204" pitchFamily="34" charset="0"/>
                <a:cs typeface="Arial" panose="020B0604020202020204" pitchFamily="34" charset="0"/>
              </a:rPr>
              <a:t>Jason Valle</a:t>
            </a:r>
          </a:p>
          <a:p>
            <a:pPr marL="0" marR="0" lvl="0" indent="0" algn="ctr" defTabSz="914400" rtl="0" eaLnBrk="1" fontAlgn="auto" latinLnBrk="0" hangingPunct="1">
              <a:lnSpc>
                <a:spcPct val="100000"/>
              </a:lnSpc>
              <a:spcAft>
                <a:spcPts val="0"/>
              </a:spcAft>
              <a:buClrTx/>
              <a:buSzTx/>
              <a:buFontTx/>
              <a:buNone/>
              <a:tabLst/>
              <a:defRPr/>
            </a:pPr>
            <a:r>
              <a:rPr kumimoji="0" lang="en-US" b="0" i="0" u="none" strike="noStrike" kern="1200" cap="none" spc="0" normalizeH="0" baseline="0" noProof="0" dirty="0">
                <a:ln>
                  <a:noFill/>
                </a:ln>
                <a:solidFill>
                  <a:srgbClr val="003300"/>
                </a:solidFill>
                <a:effectLst/>
                <a:uLnTx/>
                <a:uFillTx/>
                <a:latin typeface="Arial" panose="020B0604020202020204" pitchFamily="34" charset="0"/>
                <a:cs typeface="Arial" panose="020B0604020202020204" pitchFamily="34" charset="0"/>
              </a:rPr>
              <a:t>CA Insurance Lic#0G08298</a:t>
            </a:r>
          </a:p>
          <a:p>
            <a:pPr marL="0" marR="0" lvl="0" indent="0" algn="ctr" defTabSz="914400" rtl="0" eaLnBrk="1" fontAlgn="auto" latinLnBrk="0" hangingPunct="1">
              <a:lnSpc>
                <a:spcPct val="100000"/>
              </a:lnSpc>
              <a:spcAft>
                <a:spcPts val="0"/>
              </a:spcAft>
              <a:buClrTx/>
              <a:buSzTx/>
              <a:buFontTx/>
              <a:buNone/>
              <a:tabLst/>
              <a:defRPr/>
            </a:pPr>
            <a:r>
              <a:rPr kumimoji="0" lang="en-US" b="0" i="0" u="none" strike="noStrike" kern="1200" cap="none" spc="0" normalizeH="0" baseline="0" noProof="0" dirty="0">
                <a:ln>
                  <a:noFill/>
                </a:ln>
                <a:solidFill>
                  <a:srgbClr val="003300"/>
                </a:solidFill>
                <a:effectLst/>
                <a:uLnTx/>
                <a:uFillTx/>
                <a:latin typeface="Arial" panose="020B0604020202020204" pitchFamily="34" charset="0"/>
                <a:cs typeface="Arial" panose="020B0604020202020204" pitchFamily="34" charset="0"/>
              </a:rPr>
              <a:t>Office: (866) 758-8377</a:t>
            </a:r>
          </a:p>
          <a:p>
            <a:pPr marL="0" marR="0" lvl="0" indent="0" algn="ctr" defTabSz="914400" rtl="0" eaLnBrk="1" fontAlgn="auto" latinLnBrk="0" hangingPunct="1">
              <a:lnSpc>
                <a:spcPct val="100000"/>
              </a:lnSpc>
              <a:spcAft>
                <a:spcPts val="0"/>
              </a:spcAft>
              <a:buClrTx/>
              <a:buSzTx/>
              <a:buFontTx/>
              <a:buNone/>
              <a:tabLst/>
              <a:defRPr/>
            </a:pPr>
            <a:r>
              <a:rPr kumimoji="0" lang="en-US" b="0" i="0" u="none" strike="noStrike" kern="1200" cap="none" spc="0" normalizeH="0" baseline="0" noProof="0" dirty="0">
                <a:ln>
                  <a:noFill/>
                </a:ln>
                <a:solidFill>
                  <a:srgbClr val="003300"/>
                </a:solidFill>
                <a:effectLst/>
                <a:uLnTx/>
                <a:uFillTx/>
                <a:latin typeface="Arial" panose="020B0604020202020204" pitchFamily="34" charset="0"/>
                <a:cs typeface="Arial" panose="020B0604020202020204" pitchFamily="34" charset="0"/>
              </a:rPr>
              <a:t>Direct: (213) 819-1228</a:t>
            </a:r>
          </a:p>
          <a:p>
            <a:pPr marL="0" marR="0" lvl="0" indent="0" algn="ctr" defTabSz="914400" rtl="0" eaLnBrk="1" fontAlgn="auto" latinLnBrk="0" hangingPunct="1">
              <a:lnSpc>
                <a:spcPct val="100000"/>
              </a:lnSpc>
              <a:spcAft>
                <a:spcPts val="0"/>
              </a:spcAft>
              <a:buClrTx/>
              <a:buSzTx/>
              <a:buFontTx/>
              <a:buNone/>
              <a:tabLst/>
              <a:defRPr/>
            </a:pPr>
            <a:r>
              <a:rPr kumimoji="0" lang="en-US" b="0" i="0" u="none" strike="noStrike" kern="1200" cap="none" spc="0" normalizeH="0" baseline="0" noProof="0" dirty="0">
                <a:ln>
                  <a:noFill/>
                </a:ln>
                <a:solidFill>
                  <a:srgbClr val="003300"/>
                </a:solidFill>
                <a:effectLst/>
                <a:uLnTx/>
                <a:uFillTx/>
                <a:latin typeface="Arial" panose="020B0604020202020204" pitchFamily="34" charset="0"/>
                <a:cs typeface="Arial" panose="020B0604020202020204" pitchFamily="34" charset="0"/>
              </a:rPr>
              <a:t>Jason.Valle@lpl.com</a:t>
            </a:r>
          </a:p>
        </p:txBody>
      </p:sp>
      <p:sp>
        <p:nvSpPr>
          <p:cNvPr id="2" name="TextBox 1"/>
          <p:cNvSpPr txBox="1"/>
          <p:nvPr/>
        </p:nvSpPr>
        <p:spPr>
          <a:xfrm>
            <a:off x="1524000" y="6396116"/>
            <a:ext cx="9144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Securities &amp; Advisory Services Offered through LPL Financial. Member FINRA/SIPC Branch Office;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1440 N Harbor Blvd Ste 707 Fullerton, CA 92835. Satellite Locations, Westlake Village, Ontario</a:t>
            </a:r>
          </a:p>
        </p:txBody>
      </p:sp>
      <p:pic>
        <p:nvPicPr>
          <p:cNvPr id="6146"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4917" y="3498071"/>
            <a:ext cx="3143283" cy="2076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775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75DA03E-9169-484A-A7C5-49580AA882F3}"/>
              </a:ext>
              <a:ext uri="{C183D7F6-B498-43B3-948B-1728B52AA6E4}">
                <adec:decorative xmlns:adec="http://schemas.microsoft.com/office/drawing/2017/decorative" val="1"/>
              </a:ext>
            </a:extLst>
          </p:cNvPr>
          <p:cNvSpPr/>
          <p:nvPr/>
        </p:nvSpPr>
        <p:spPr>
          <a:xfrm>
            <a:off x="1822990" y="1366516"/>
            <a:ext cx="8563067" cy="52322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07601BF5-D536-4519-8254-D62A59398F98}"/>
              </a:ext>
            </a:extLst>
          </p:cNvPr>
          <p:cNvSpPr txBox="1">
            <a:spLocks noGrp="1"/>
          </p:cNvSpPr>
          <p:nvPr>
            <p:ph type="title" idx="4294967295"/>
          </p:nvPr>
        </p:nvSpPr>
        <p:spPr>
          <a:xfrm>
            <a:off x="0" y="224528"/>
            <a:ext cx="1219200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How Can We Help?</a:t>
            </a:r>
          </a:p>
        </p:txBody>
      </p:sp>
      <p:sp>
        <p:nvSpPr>
          <p:cNvPr id="9" name="TextBox 8">
            <a:extLst>
              <a:ext uri="{FF2B5EF4-FFF2-40B4-BE49-F238E27FC236}">
                <a16:creationId xmlns:a16="http://schemas.microsoft.com/office/drawing/2014/main" id="{730E068E-6DC8-4449-B14B-8E18EDD3B147}"/>
              </a:ext>
            </a:extLst>
          </p:cNvPr>
          <p:cNvSpPr txBox="1"/>
          <p:nvPr/>
        </p:nvSpPr>
        <p:spPr>
          <a:xfrm>
            <a:off x="1918526" y="1436597"/>
            <a:ext cx="8100764" cy="4001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Establish an Order	</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B1498670-5E79-488C-8BBA-59D1B947BF3D}"/>
              </a:ext>
              <a:ext uri="{C183D7F6-B498-43B3-948B-1728B52AA6E4}">
                <adec:decorative xmlns:adec="http://schemas.microsoft.com/office/drawing/2017/decorative" val="1"/>
              </a:ext>
            </a:extLst>
          </p:cNvPr>
          <p:cNvSpPr/>
          <p:nvPr/>
        </p:nvSpPr>
        <p:spPr>
          <a:xfrm>
            <a:off x="1822990" y="2218613"/>
            <a:ext cx="8563067" cy="52322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03F79322-71D7-4119-8436-C6E2B8C7291C}"/>
              </a:ext>
              <a:ext uri="{C183D7F6-B498-43B3-948B-1728B52AA6E4}">
                <adec:decorative xmlns:adec="http://schemas.microsoft.com/office/drawing/2017/decorative" val="1"/>
              </a:ext>
            </a:extLst>
          </p:cNvPr>
          <p:cNvSpPr/>
          <p:nvPr/>
        </p:nvSpPr>
        <p:spPr>
          <a:xfrm>
            <a:off x="1822990" y="2984220"/>
            <a:ext cx="8563067" cy="52322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C61D1F21-381A-4695-9B8C-A35147FD9F6E}"/>
              </a:ext>
              <a:ext uri="{C183D7F6-B498-43B3-948B-1728B52AA6E4}">
                <adec:decorative xmlns:adec="http://schemas.microsoft.com/office/drawing/2017/decorative" val="1"/>
              </a:ext>
            </a:extLst>
          </p:cNvPr>
          <p:cNvSpPr/>
          <p:nvPr/>
        </p:nvSpPr>
        <p:spPr>
          <a:xfrm>
            <a:off x="1822990" y="3830994"/>
            <a:ext cx="8563067" cy="52322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D253C7F4-999C-9DA2-B787-2E78ABA3717A}"/>
              </a:ext>
              <a:ext uri="{C183D7F6-B498-43B3-948B-1728B52AA6E4}">
                <adec:decorative xmlns:adec="http://schemas.microsoft.com/office/drawing/2017/decorative" val="1"/>
              </a:ext>
            </a:extLst>
          </p:cNvPr>
          <p:cNvGrpSpPr/>
          <p:nvPr/>
        </p:nvGrpSpPr>
        <p:grpSpPr>
          <a:xfrm>
            <a:off x="1" y="5839645"/>
            <a:ext cx="12218738" cy="1022459"/>
            <a:chOff x="1" y="5839645"/>
            <a:chExt cx="12218738" cy="1022459"/>
          </a:xfrm>
        </p:grpSpPr>
        <p:sp>
          <p:nvSpPr>
            <p:cNvPr id="24" name="Rectangle 23">
              <a:extLst>
                <a:ext uri="{FF2B5EF4-FFF2-40B4-BE49-F238E27FC236}">
                  <a16:creationId xmlns:a16="http://schemas.microsoft.com/office/drawing/2014/main" id="{2DD73FD7-7D1A-4DA7-8AC5-84B30A22B5FE}"/>
                </a:ext>
              </a:extLst>
            </p:cNvPr>
            <p:cNvSpPr/>
            <p:nvPr/>
          </p:nvSpPr>
          <p:spPr>
            <a:xfrm rot="10800000" flipV="1">
              <a:off x="9663102" y="5848353"/>
              <a:ext cx="2555637" cy="1013751"/>
            </a:xfrm>
            <a:prstGeom prst="rect">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25" name="Right Triangle 24">
              <a:extLst>
                <a:ext uri="{FF2B5EF4-FFF2-40B4-BE49-F238E27FC236}">
                  <a16:creationId xmlns:a16="http://schemas.microsoft.com/office/drawing/2014/main" id="{D2FC9014-0B2D-4E6F-A094-F30102063BFF}"/>
                </a:ext>
              </a:extLst>
            </p:cNvPr>
            <p:cNvSpPr/>
            <p:nvPr/>
          </p:nvSpPr>
          <p:spPr>
            <a:xfrm rot="16200000">
              <a:off x="8812935" y="6011929"/>
              <a:ext cx="1013751" cy="686587"/>
            </a:xfrm>
            <a:prstGeom prst="rtTriangle">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26" name="Rectangle 25">
              <a:extLst>
                <a:ext uri="{FF2B5EF4-FFF2-40B4-BE49-F238E27FC236}">
                  <a16:creationId xmlns:a16="http://schemas.microsoft.com/office/drawing/2014/main" id="{BF4063D3-B0F5-4ACE-A981-A76341FE08FD}"/>
                </a:ext>
              </a:extLst>
            </p:cNvPr>
            <p:cNvSpPr/>
            <p:nvPr/>
          </p:nvSpPr>
          <p:spPr>
            <a:xfrm flipV="1">
              <a:off x="1" y="5839645"/>
              <a:ext cx="8884564" cy="1013751"/>
            </a:xfrm>
            <a:prstGeom prst="rect">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27" name="Right Triangle 26">
              <a:extLst>
                <a:ext uri="{FF2B5EF4-FFF2-40B4-BE49-F238E27FC236}">
                  <a16:creationId xmlns:a16="http://schemas.microsoft.com/office/drawing/2014/main" id="{FC637BEC-261A-4DCD-B887-7C9809EE6D6F}"/>
                </a:ext>
              </a:extLst>
            </p:cNvPr>
            <p:cNvSpPr/>
            <p:nvPr/>
          </p:nvSpPr>
          <p:spPr>
            <a:xfrm rot="5400000">
              <a:off x="8720983" y="6003235"/>
              <a:ext cx="1013751" cy="686587"/>
            </a:xfrm>
            <a:prstGeom prst="rtTriangle">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grpSp>
      <p:pic>
        <p:nvPicPr>
          <p:cNvPr id="3" name="Picture 2" descr="Logo for San Bernardino County Child Support Services">
            <a:extLst>
              <a:ext uri="{FF2B5EF4-FFF2-40B4-BE49-F238E27FC236}">
                <a16:creationId xmlns:a16="http://schemas.microsoft.com/office/drawing/2014/main" id="{B648C4DE-A1EB-45BC-8D96-572999FD1A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29" y="5984646"/>
            <a:ext cx="3131508" cy="740547"/>
          </a:xfrm>
          <a:prstGeom prst="rect">
            <a:avLst/>
          </a:prstGeom>
        </p:spPr>
      </p:pic>
      <p:sp>
        <p:nvSpPr>
          <p:cNvPr id="4" name="TextBox 3">
            <a:extLst>
              <a:ext uri="{FF2B5EF4-FFF2-40B4-BE49-F238E27FC236}">
                <a16:creationId xmlns:a16="http://schemas.microsoft.com/office/drawing/2014/main" id="{76D8F47B-C723-F807-EBE5-F49CC32C6635}"/>
              </a:ext>
            </a:extLst>
          </p:cNvPr>
          <p:cNvSpPr txBox="1"/>
          <p:nvPr/>
        </p:nvSpPr>
        <p:spPr>
          <a:xfrm>
            <a:off x="1918526" y="2282264"/>
            <a:ext cx="6107372" cy="4001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Modify an existing order</a:t>
            </a:r>
          </a:p>
        </p:txBody>
      </p:sp>
      <p:sp>
        <p:nvSpPr>
          <p:cNvPr id="7" name="TextBox 6">
            <a:extLst>
              <a:ext uri="{FF2B5EF4-FFF2-40B4-BE49-F238E27FC236}">
                <a16:creationId xmlns:a16="http://schemas.microsoft.com/office/drawing/2014/main" id="{6901640A-C49B-BBC5-EBE3-C0AE07D97E6E}"/>
              </a:ext>
            </a:extLst>
          </p:cNvPr>
          <p:cNvSpPr txBox="1"/>
          <p:nvPr/>
        </p:nvSpPr>
        <p:spPr>
          <a:xfrm>
            <a:off x="1918526" y="3052275"/>
            <a:ext cx="6107372" cy="4001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Drivers License suspension </a:t>
            </a:r>
          </a:p>
        </p:txBody>
      </p:sp>
      <p:sp>
        <p:nvSpPr>
          <p:cNvPr id="11" name="TextBox 10">
            <a:extLst>
              <a:ext uri="{FF2B5EF4-FFF2-40B4-BE49-F238E27FC236}">
                <a16:creationId xmlns:a16="http://schemas.microsoft.com/office/drawing/2014/main" id="{2AE4D6D4-0832-A429-87D0-46C5A1EC4A51}"/>
              </a:ext>
            </a:extLst>
          </p:cNvPr>
          <p:cNvSpPr txBox="1"/>
          <p:nvPr/>
        </p:nvSpPr>
        <p:spPr>
          <a:xfrm>
            <a:off x="1918526" y="3907760"/>
            <a:ext cx="6107372" cy="4001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Community resources</a:t>
            </a:r>
          </a:p>
        </p:txBody>
      </p:sp>
      <p:sp>
        <p:nvSpPr>
          <p:cNvPr id="6" name="TextBox 5">
            <a:extLst>
              <a:ext uri="{FF2B5EF4-FFF2-40B4-BE49-F238E27FC236}">
                <a16:creationId xmlns:a16="http://schemas.microsoft.com/office/drawing/2014/main" id="{E0C9DDF2-AB68-CCC0-A65B-D650450AB549}"/>
              </a:ext>
            </a:extLst>
          </p:cNvPr>
          <p:cNvSpPr txBox="1"/>
          <p:nvPr/>
        </p:nvSpPr>
        <p:spPr>
          <a:xfrm>
            <a:off x="9403307" y="6190003"/>
            <a:ext cx="2788692" cy="338554"/>
          </a:xfrm>
          <a:prstGeom prst="rect">
            <a:avLst/>
          </a:prstGeom>
          <a:noFill/>
        </p:spPr>
        <p:txBody>
          <a:bodyPr wrap="square">
            <a:spAutoFit/>
          </a:bodyPr>
          <a:lstStyle/>
          <a:p>
            <a:pPr lvl="0" algn="ctr" defTabSz="685800">
              <a:defRPr/>
            </a:pPr>
            <a:r>
              <a:rPr lang="en-US" sz="1600" kern="0" dirty="0">
                <a:solidFill>
                  <a:srgbClr val="002060"/>
                </a:solidFill>
                <a:latin typeface="Arial" panose="020B0604020202020204" pitchFamily="34" charset="0"/>
                <a:cs typeface="Arial" panose="020B0604020202020204" pitchFamily="34" charset="0"/>
              </a:rPr>
              <a:t>ChildSupport.SBCounty.gov</a:t>
            </a:r>
            <a:endParaRPr kumimoji="0" lang="en-US" sz="1600"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0950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7000">
              <a:srgbClr val="FFF7DD"/>
            </a:gs>
            <a:gs pos="76000">
              <a:schemeClr val="accent1">
                <a:lumMod val="45000"/>
                <a:lumOff val="55000"/>
              </a:schemeClr>
            </a:gs>
            <a:gs pos="85000">
              <a:srgbClr val="FFF7DD"/>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BB788753-F5F3-4B1D-8C5D-61C41055AF17}"/>
              </a:ext>
            </a:extLst>
          </p:cNvPr>
          <p:cNvSpPr txBox="1">
            <a:spLocks noGrp="1"/>
          </p:cNvSpPr>
          <p:nvPr>
            <p:ph type="title" idx="4294967295"/>
          </p:nvPr>
        </p:nvSpPr>
        <p:spPr>
          <a:xfrm>
            <a:off x="0" y="183321"/>
            <a:ext cx="1221873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What if Not Able to Pay by Wage Assignment?</a:t>
            </a:r>
          </a:p>
        </p:txBody>
      </p:sp>
      <p:sp>
        <p:nvSpPr>
          <p:cNvPr id="32" name="Rectangle: Rounded Corners 31">
            <a:extLst>
              <a:ext uri="{FF2B5EF4-FFF2-40B4-BE49-F238E27FC236}">
                <a16:creationId xmlns:a16="http://schemas.microsoft.com/office/drawing/2014/main" id="{CCAF2069-F697-49AE-82C7-32EFFB00786B}"/>
              </a:ext>
              <a:ext uri="{C183D7F6-B498-43B3-948B-1728B52AA6E4}">
                <adec:decorative xmlns:adec="http://schemas.microsoft.com/office/drawing/2017/decorative" val="1"/>
              </a:ext>
            </a:extLst>
          </p:cNvPr>
          <p:cNvSpPr/>
          <p:nvPr/>
        </p:nvSpPr>
        <p:spPr>
          <a:xfrm>
            <a:off x="1697189" y="1226307"/>
            <a:ext cx="8884562" cy="79247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Rounded Corners 32">
            <a:extLst>
              <a:ext uri="{FF2B5EF4-FFF2-40B4-BE49-F238E27FC236}">
                <a16:creationId xmlns:a16="http://schemas.microsoft.com/office/drawing/2014/main" id="{C09A19A8-B2D1-46E0-B101-862F4BA320DC}"/>
              </a:ext>
              <a:ext uri="{C183D7F6-B498-43B3-948B-1728B52AA6E4}">
                <adec:decorative xmlns:adec="http://schemas.microsoft.com/office/drawing/2017/decorative" val="1"/>
              </a:ext>
            </a:extLst>
          </p:cNvPr>
          <p:cNvSpPr/>
          <p:nvPr/>
        </p:nvSpPr>
        <p:spPr>
          <a:xfrm>
            <a:off x="1697189" y="2536011"/>
            <a:ext cx="8884562" cy="101551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Rounded Corners 33">
            <a:extLst>
              <a:ext uri="{FF2B5EF4-FFF2-40B4-BE49-F238E27FC236}">
                <a16:creationId xmlns:a16="http://schemas.microsoft.com/office/drawing/2014/main" id="{CB5C9CCF-E047-42E4-90CC-63AD357DA64D}"/>
              </a:ext>
              <a:ext uri="{C183D7F6-B498-43B3-948B-1728B52AA6E4}">
                <adec:decorative xmlns:adec="http://schemas.microsoft.com/office/drawing/2017/decorative" val="1"/>
              </a:ext>
            </a:extLst>
          </p:cNvPr>
          <p:cNvSpPr/>
          <p:nvPr/>
        </p:nvSpPr>
        <p:spPr>
          <a:xfrm>
            <a:off x="1697189" y="4242415"/>
            <a:ext cx="8884562" cy="81641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D8EFC14-DDF7-405C-B826-76A35B951CF5}"/>
              </a:ext>
            </a:extLst>
          </p:cNvPr>
          <p:cNvSpPr txBox="1"/>
          <p:nvPr/>
        </p:nvSpPr>
        <p:spPr>
          <a:xfrm>
            <a:off x="1750353" y="1409548"/>
            <a:ext cx="763171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Call </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866-901-3212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to pay by phone with credit/debit card</a:t>
            </a:r>
          </a:p>
        </p:txBody>
      </p:sp>
      <p:sp>
        <p:nvSpPr>
          <p:cNvPr id="3" name="TextBox 2">
            <a:extLst>
              <a:ext uri="{FF2B5EF4-FFF2-40B4-BE49-F238E27FC236}">
                <a16:creationId xmlns:a16="http://schemas.microsoft.com/office/drawing/2014/main" id="{C5980607-43D9-4527-A476-F52BC8843192}"/>
              </a:ext>
            </a:extLst>
          </p:cNvPr>
          <p:cNvSpPr txBox="1"/>
          <p:nvPr/>
        </p:nvSpPr>
        <p:spPr>
          <a:xfrm>
            <a:off x="1750353" y="2686497"/>
            <a:ext cx="844784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Visit your local Child Support Agency-To find local office: https://childsupport.ca.gov/find-my-local-agency/</a:t>
            </a:r>
          </a:p>
        </p:txBody>
      </p:sp>
      <p:sp>
        <p:nvSpPr>
          <p:cNvPr id="4" name="TextBox 3">
            <a:extLst>
              <a:ext uri="{FF2B5EF4-FFF2-40B4-BE49-F238E27FC236}">
                <a16:creationId xmlns:a16="http://schemas.microsoft.com/office/drawing/2014/main" id="{E65E2C37-86F0-4D28-9EB4-A951E8CE0637}"/>
              </a:ext>
            </a:extLst>
          </p:cNvPr>
          <p:cNvSpPr txBox="1"/>
          <p:nvPr/>
        </p:nvSpPr>
        <p:spPr>
          <a:xfrm>
            <a:off x="1750354" y="4290680"/>
            <a:ext cx="82829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Customer Connect: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https://childsupport.ca.gov/customer-connect/</a:t>
            </a:r>
          </a:p>
        </p:txBody>
      </p:sp>
      <p:grpSp>
        <p:nvGrpSpPr>
          <p:cNvPr id="12" name="Group 11">
            <a:extLst>
              <a:ext uri="{FF2B5EF4-FFF2-40B4-BE49-F238E27FC236}">
                <a16:creationId xmlns:a16="http://schemas.microsoft.com/office/drawing/2014/main" id="{B87A5A17-3ED8-AC1E-D4F5-9A20696B6897}"/>
              </a:ext>
              <a:ext uri="{C183D7F6-B498-43B3-948B-1728B52AA6E4}">
                <adec:decorative xmlns:adec="http://schemas.microsoft.com/office/drawing/2017/decorative" val="1"/>
              </a:ext>
            </a:extLst>
          </p:cNvPr>
          <p:cNvGrpSpPr/>
          <p:nvPr/>
        </p:nvGrpSpPr>
        <p:grpSpPr>
          <a:xfrm>
            <a:off x="1" y="5839645"/>
            <a:ext cx="12218738" cy="1022459"/>
            <a:chOff x="1" y="5839645"/>
            <a:chExt cx="12218738" cy="1022459"/>
          </a:xfrm>
        </p:grpSpPr>
        <p:sp>
          <p:nvSpPr>
            <p:cNvPr id="13" name="Rectangle 12">
              <a:extLst>
                <a:ext uri="{FF2B5EF4-FFF2-40B4-BE49-F238E27FC236}">
                  <a16:creationId xmlns:a16="http://schemas.microsoft.com/office/drawing/2014/main" id="{8794DF29-99F3-8AB7-20EB-0160C3573141}"/>
                </a:ext>
              </a:extLst>
            </p:cNvPr>
            <p:cNvSpPr/>
            <p:nvPr/>
          </p:nvSpPr>
          <p:spPr>
            <a:xfrm rot="10800000" flipV="1">
              <a:off x="9663102" y="5848353"/>
              <a:ext cx="2555637" cy="1013751"/>
            </a:xfrm>
            <a:prstGeom prst="rect">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14" name="Right Triangle 13">
              <a:extLst>
                <a:ext uri="{FF2B5EF4-FFF2-40B4-BE49-F238E27FC236}">
                  <a16:creationId xmlns:a16="http://schemas.microsoft.com/office/drawing/2014/main" id="{DFF2BB50-2FFF-CFE5-DC9A-9D0A83EAC4DB}"/>
                </a:ext>
              </a:extLst>
            </p:cNvPr>
            <p:cNvSpPr/>
            <p:nvPr/>
          </p:nvSpPr>
          <p:spPr>
            <a:xfrm rot="16200000">
              <a:off x="8812935" y="6011929"/>
              <a:ext cx="1013751" cy="686587"/>
            </a:xfrm>
            <a:prstGeom prst="rtTriangle">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15" name="Rectangle 14">
              <a:extLst>
                <a:ext uri="{FF2B5EF4-FFF2-40B4-BE49-F238E27FC236}">
                  <a16:creationId xmlns:a16="http://schemas.microsoft.com/office/drawing/2014/main" id="{8A090933-B7B5-5381-918B-D188A71B9461}"/>
                </a:ext>
              </a:extLst>
            </p:cNvPr>
            <p:cNvSpPr/>
            <p:nvPr/>
          </p:nvSpPr>
          <p:spPr>
            <a:xfrm flipV="1">
              <a:off x="1" y="5839645"/>
              <a:ext cx="8884564" cy="1013751"/>
            </a:xfrm>
            <a:prstGeom prst="rect">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16" name="Right Triangle 15">
              <a:extLst>
                <a:ext uri="{FF2B5EF4-FFF2-40B4-BE49-F238E27FC236}">
                  <a16:creationId xmlns:a16="http://schemas.microsoft.com/office/drawing/2014/main" id="{A4F45546-08B3-1489-797C-9A0D7AFC4B7A}"/>
                </a:ext>
              </a:extLst>
            </p:cNvPr>
            <p:cNvSpPr/>
            <p:nvPr/>
          </p:nvSpPr>
          <p:spPr>
            <a:xfrm rot="5400000">
              <a:off x="8720983" y="6003235"/>
              <a:ext cx="1013751" cy="686587"/>
            </a:xfrm>
            <a:prstGeom prst="rtTriangle">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grpSp>
      <p:pic>
        <p:nvPicPr>
          <p:cNvPr id="17" name="Picture 16" descr="Logo for San Bernardino County Child Support Services">
            <a:extLst>
              <a:ext uri="{FF2B5EF4-FFF2-40B4-BE49-F238E27FC236}">
                <a16:creationId xmlns:a16="http://schemas.microsoft.com/office/drawing/2014/main" id="{74DB4F34-20EA-503A-1F34-0F90E90A7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29" y="5984646"/>
            <a:ext cx="3131508" cy="740547"/>
          </a:xfrm>
          <a:prstGeom prst="rect">
            <a:avLst/>
          </a:prstGeom>
        </p:spPr>
      </p:pic>
      <p:sp>
        <p:nvSpPr>
          <p:cNvPr id="18" name="TextBox 17">
            <a:extLst>
              <a:ext uri="{FF2B5EF4-FFF2-40B4-BE49-F238E27FC236}">
                <a16:creationId xmlns:a16="http://schemas.microsoft.com/office/drawing/2014/main" id="{D134AB5D-FFC0-32DB-2E9A-35CC466FABF8}"/>
              </a:ext>
            </a:extLst>
          </p:cNvPr>
          <p:cNvSpPr txBox="1"/>
          <p:nvPr/>
        </p:nvSpPr>
        <p:spPr>
          <a:xfrm>
            <a:off x="9403307" y="6190003"/>
            <a:ext cx="2788692" cy="338554"/>
          </a:xfrm>
          <a:prstGeom prst="rect">
            <a:avLst/>
          </a:prstGeom>
          <a:noFill/>
        </p:spPr>
        <p:txBody>
          <a:bodyPr wrap="square">
            <a:spAutoFit/>
          </a:bodyPr>
          <a:lstStyle/>
          <a:p>
            <a:pPr lvl="0" algn="ctr" defTabSz="685800">
              <a:defRPr/>
            </a:pPr>
            <a:r>
              <a:rPr lang="en-US" sz="1600" kern="0" dirty="0">
                <a:solidFill>
                  <a:srgbClr val="002060"/>
                </a:solidFill>
                <a:latin typeface="Arial" panose="020B0604020202020204" pitchFamily="34" charset="0"/>
                <a:cs typeface="Arial" panose="020B0604020202020204" pitchFamily="34" charset="0"/>
              </a:rPr>
              <a:t>ChildSupport.SBCounty.gov</a:t>
            </a:r>
            <a:endParaRPr kumimoji="0" lang="en-US" sz="1600"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2777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7601BF5-D536-4519-8254-D62A59398F98}"/>
              </a:ext>
            </a:extLst>
          </p:cNvPr>
          <p:cNvSpPr txBox="1">
            <a:spLocks noGrp="1"/>
          </p:cNvSpPr>
          <p:nvPr>
            <p:ph type="title" idx="4294967295"/>
          </p:nvPr>
        </p:nvSpPr>
        <p:spPr>
          <a:xfrm>
            <a:off x="0" y="277260"/>
            <a:ext cx="1219199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Outreach Team</a:t>
            </a:r>
          </a:p>
        </p:txBody>
      </p:sp>
      <p:sp>
        <p:nvSpPr>
          <p:cNvPr id="5" name="Rectangle: Rounded Corners 4">
            <a:extLst>
              <a:ext uri="{FF2B5EF4-FFF2-40B4-BE49-F238E27FC236}">
                <a16:creationId xmlns:a16="http://schemas.microsoft.com/office/drawing/2014/main" id="{D75DA03E-9169-484A-A7C5-49580AA882F3}"/>
              </a:ext>
              <a:ext uri="{C183D7F6-B498-43B3-948B-1728B52AA6E4}">
                <adec:decorative xmlns:adec="http://schemas.microsoft.com/office/drawing/2017/decorative" val="1"/>
              </a:ext>
            </a:extLst>
          </p:cNvPr>
          <p:cNvSpPr/>
          <p:nvPr/>
        </p:nvSpPr>
        <p:spPr>
          <a:xfrm>
            <a:off x="1821576" y="1703195"/>
            <a:ext cx="8789716" cy="56513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30E068E-6DC8-4449-B14B-8E18EDD3B147}"/>
              </a:ext>
            </a:extLst>
          </p:cNvPr>
          <p:cNvSpPr txBox="1"/>
          <p:nvPr/>
        </p:nvSpPr>
        <p:spPr>
          <a:xfrm>
            <a:off x="1965278" y="1786409"/>
            <a:ext cx="8516204" cy="4001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DCSSOutreach@hss.sbcounty.gov	</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B1498670-5E79-488C-8BBA-59D1B947BF3D}"/>
              </a:ext>
              <a:ext uri="{C183D7F6-B498-43B3-948B-1728B52AA6E4}">
                <adec:decorative xmlns:adec="http://schemas.microsoft.com/office/drawing/2017/decorative" val="1"/>
              </a:ext>
            </a:extLst>
          </p:cNvPr>
          <p:cNvSpPr/>
          <p:nvPr/>
        </p:nvSpPr>
        <p:spPr>
          <a:xfrm>
            <a:off x="1821576" y="2477679"/>
            <a:ext cx="8789716" cy="59396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6007E13F-55B1-4BED-B9F9-05BF6114CE04}"/>
              </a:ext>
            </a:extLst>
          </p:cNvPr>
          <p:cNvSpPr txBox="1"/>
          <p:nvPr/>
        </p:nvSpPr>
        <p:spPr>
          <a:xfrm>
            <a:off x="1965278" y="2586630"/>
            <a:ext cx="8516204" cy="4001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866-901-3212</a:t>
            </a:r>
          </a:p>
        </p:txBody>
      </p:sp>
      <p:sp>
        <p:nvSpPr>
          <p:cNvPr id="15" name="Rectangle: Rounded Corners 14">
            <a:extLst>
              <a:ext uri="{FF2B5EF4-FFF2-40B4-BE49-F238E27FC236}">
                <a16:creationId xmlns:a16="http://schemas.microsoft.com/office/drawing/2014/main" id="{03F79322-71D7-4119-8436-C6E2B8C7291C}"/>
              </a:ext>
              <a:ext uri="{C183D7F6-B498-43B3-948B-1728B52AA6E4}">
                <adec:decorative xmlns:adec="http://schemas.microsoft.com/office/drawing/2017/decorative" val="1"/>
              </a:ext>
            </a:extLst>
          </p:cNvPr>
          <p:cNvSpPr/>
          <p:nvPr/>
        </p:nvSpPr>
        <p:spPr>
          <a:xfrm>
            <a:off x="1821575" y="3292065"/>
            <a:ext cx="8789717" cy="59396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14061C81-C963-420F-B145-12F8D2500CB2}"/>
              </a:ext>
            </a:extLst>
          </p:cNvPr>
          <p:cNvSpPr txBox="1"/>
          <p:nvPr/>
        </p:nvSpPr>
        <p:spPr>
          <a:xfrm>
            <a:off x="1821576" y="3399838"/>
            <a:ext cx="8789716" cy="4001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www.sbchildsupport.com</a:t>
            </a:r>
          </a:p>
        </p:txBody>
      </p:sp>
      <p:sp>
        <p:nvSpPr>
          <p:cNvPr id="16" name="Rectangle: Rounded Corners 15">
            <a:extLst>
              <a:ext uri="{FF2B5EF4-FFF2-40B4-BE49-F238E27FC236}">
                <a16:creationId xmlns:a16="http://schemas.microsoft.com/office/drawing/2014/main" id="{C61D1F21-381A-4695-9B8C-A35147FD9F6E}"/>
              </a:ext>
              <a:ext uri="{C183D7F6-B498-43B3-948B-1728B52AA6E4}">
                <adec:decorative xmlns:adec="http://schemas.microsoft.com/office/drawing/2017/decorative" val="1"/>
              </a:ext>
            </a:extLst>
          </p:cNvPr>
          <p:cNvSpPr/>
          <p:nvPr/>
        </p:nvSpPr>
        <p:spPr>
          <a:xfrm>
            <a:off x="1821576" y="4138839"/>
            <a:ext cx="8789716" cy="59396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831EB0D-515A-AB9A-350C-A59204804D90}"/>
              </a:ext>
            </a:extLst>
          </p:cNvPr>
          <p:cNvSpPr txBox="1"/>
          <p:nvPr/>
        </p:nvSpPr>
        <p:spPr>
          <a:xfrm>
            <a:off x="2074460" y="4243685"/>
            <a:ext cx="8295963" cy="4001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Let’s move forward together</a:t>
            </a:r>
          </a:p>
        </p:txBody>
      </p:sp>
      <p:grpSp>
        <p:nvGrpSpPr>
          <p:cNvPr id="4" name="Group 3">
            <a:extLst>
              <a:ext uri="{FF2B5EF4-FFF2-40B4-BE49-F238E27FC236}">
                <a16:creationId xmlns:a16="http://schemas.microsoft.com/office/drawing/2014/main" id="{0D92A595-D31F-3346-F66B-E74B9E36EA6F}"/>
              </a:ext>
              <a:ext uri="{C183D7F6-B498-43B3-948B-1728B52AA6E4}">
                <adec:decorative xmlns:adec="http://schemas.microsoft.com/office/drawing/2017/decorative" val="1"/>
              </a:ext>
            </a:extLst>
          </p:cNvPr>
          <p:cNvGrpSpPr/>
          <p:nvPr/>
        </p:nvGrpSpPr>
        <p:grpSpPr>
          <a:xfrm>
            <a:off x="1" y="5839645"/>
            <a:ext cx="12218738" cy="1022459"/>
            <a:chOff x="1" y="5839645"/>
            <a:chExt cx="12218738" cy="1022459"/>
          </a:xfrm>
        </p:grpSpPr>
        <p:sp>
          <p:nvSpPr>
            <p:cNvPr id="6" name="Rectangle 5">
              <a:extLst>
                <a:ext uri="{FF2B5EF4-FFF2-40B4-BE49-F238E27FC236}">
                  <a16:creationId xmlns:a16="http://schemas.microsoft.com/office/drawing/2014/main" id="{D9734208-F4D0-1CF3-9AE0-B0059F5487C0}"/>
                </a:ext>
              </a:extLst>
            </p:cNvPr>
            <p:cNvSpPr/>
            <p:nvPr/>
          </p:nvSpPr>
          <p:spPr>
            <a:xfrm rot="10800000" flipV="1">
              <a:off x="9663102" y="5848353"/>
              <a:ext cx="2555637" cy="1013751"/>
            </a:xfrm>
            <a:prstGeom prst="rect">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7" name="Right Triangle 6">
              <a:extLst>
                <a:ext uri="{FF2B5EF4-FFF2-40B4-BE49-F238E27FC236}">
                  <a16:creationId xmlns:a16="http://schemas.microsoft.com/office/drawing/2014/main" id="{F888600E-74E8-29AD-73A2-11A9569A4A3B}"/>
                </a:ext>
              </a:extLst>
            </p:cNvPr>
            <p:cNvSpPr/>
            <p:nvPr/>
          </p:nvSpPr>
          <p:spPr>
            <a:xfrm rot="16200000">
              <a:off x="8812935" y="6011929"/>
              <a:ext cx="1013751" cy="686587"/>
            </a:xfrm>
            <a:prstGeom prst="rtTriangle">
              <a:avLst/>
            </a:prstGeom>
            <a:solidFill>
              <a:srgbClr val="CD9B2B"/>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11" name="Rectangle 10">
              <a:extLst>
                <a:ext uri="{FF2B5EF4-FFF2-40B4-BE49-F238E27FC236}">
                  <a16:creationId xmlns:a16="http://schemas.microsoft.com/office/drawing/2014/main" id="{97416D20-46ED-E52A-7879-69270AC092FB}"/>
                </a:ext>
              </a:extLst>
            </p:cNvPr>
            <p:cNvSpPr/>
            <p:nvPr/>
          </p:nvSpPr>
          <p:spPr>
            <a:xfrm flipV="1">
              <a:off x="1" y="5839645"/>
              <a:ext cx="8884564" cy="1013751"/>
            </a:xfrm>
            <a:prstGeom prst="rect">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sp>
          <p:nvSpPr>
            <p:cNvPr id="12" name="Right Triangle 11">
              <a:extLst>
                <a:ext uri="{FF2B5EF4-FFF2-40B4-BE49-F238E27FC236}">
                  <a16:creationId xmlns:a16="http://schemas.microsoft.com/office/drawing/2014/main" id="{EA8E523B-3CED-5233-19C1-2B1DEECD89B2}"/>
                </a:ext>
              </a:extLst>
            </p:cNvPr>
            <p:cNvSpPr/>
            <p:nvPr/>
          </p:nvSpPr>
          <p:spPr>
            <a:xfrm rot="5400000">
              <a:off x="8720983" y="6003235"/>
              <a:ext cx="1013751" cy="686587"/>
            </a:xfrm>
            <a:prstGeom prst="rtTriangle">
              <a:avLst/>
            </a:prstGeom>
            <a:solidFill>
              <a:srgbClr val="1F1B77"/>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alatino Linotype"/>
                <a:ea typeface="+mn-ea"/>
                <a:cs typeface="+mn-cs"/>
              </a:endParaRPr>
            </a:p>
          </p:txBody>
        </p:sp>
      </p:grpSp>
      <p:pic>
        <p:nvPicPr>
          <p:cNvPr id="13" name="Picture 12" descr="Logo for San Bernardino County Child Support Services">
            <a:extLst>
              <a:ext uri="{FF2B5EF4-FFF2-40B4-BE49-F238E27FC236}">
                <a16:creationId xmlns:a16="http://schemas.microsoft.com/office/drawing/2014/main" id="{0D90183C-1A19-78D8-ABD5-02382C938D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29" y="5984646"/>
            <a:ext cx="3131508" cy="740547"/>
          </a:xfrm>
          <a:prstGeom prst="rect">
            <a:avLst/>
          </a:prstGeom>
        </p:spPr>
      </p:pic>
      <p:sp>
        <p:nvSpPr>
          <p:cNvPr id="17" name="TextBox 16">
            <a:extLst>
              <a:ext uri="{FF2B5EF4-FFF2-40B4-BE49-F238E27FC236}">
                <a16:creationId xmlns:a16="http://schemas.microsoft.com/office/drawing/2014/main" id="{7599092D-E5CC-A153-6E70-A6020D7814F7}"/>
              </a:ext>
            </a:extLst>
          </p:cNvPr>
          <p:cNvSpPr txBox="1"/>
          <p:nvPr/>
        </p:nvSpPr>
        <p:spPr>
          <a:xfrm>
            <a:off x="9403307" y="6190003"/>
            <a:ext cx="2788692" cy="338554"/>
          </a:xfrm>
          <a:prstGeom prst="rect">
            <a:avLst/>
          </a:prstGeom>
          <a:noFill/>
        </p:spPr>
        <p:txBody>
          <a:bodyPr wrap="square">
            <a:spAutoFit/>
          </a:bodyPr>
          <a:lstStyle/>
          <a:p>
            <a:pPr lvl="0" algn="ctr" defTabSz="685800">
              <a:defRPr/>
            </a:pPr>
            <a:r>
              <a:rPr lang="en-US" sz="1600" kern="0" dirty="0">
                <a:solidFill>
                  <a:srgbClr val="002060"/>
                </a:solidFill>
                <a:latin typeface="Arial" panose="020B0604020202020204" pitchFamily="34" charset="0"/>
                <a:cs typeface="Arial" panose="020B0604020202020204" pitchFamily="34" charset="0"/>
              </a:rPr>
              <a:t>ChildSupport.SBCounty.gov</a:t>
            </a:r>
            <a:endParaRPr kumimoji="0" lang="en-US" sz="1600"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88104"/>
      </p:ext>
    </p:extLst>
  </p:cSld>
  <p:clrMapOvr>
    <a:masterClrMapping/>
  </p:clrMapOvr>
</p:sld>
</file>

<file path=ppt/theme/theme1.xml><?xml version="1.0" encoding="utf-8"?>
<a:theme xmlns:a="http://schemas.openxmlformats.org/drawingml/2006/main" name="1 EDD_Theme, Blue widescreen">
  <a:themeElements>
    <a:clrScheme name="Custom 3">
      <a:dk1>
        <a:srgbClr val="000000"/>
      </a:dk1>
      <a:lt1>
        <a:srgbClr val="00587C"/>
      </a:lt1>
      <a:dk2>
        <a:srgbClr val="FFFFFF"/>
      </a:dk2>
      <a:lt2>
        <a:srgbClr val="FFFFFF"/>
      </a:lt2>
      <a:accent1>
        <a:srgbClr val="B94700"/>
      </a:accent1>
      <a:accent2>
        <a:srgbClr val="F0B323"/>
      </a:accent2>
      <a:accent3>
        <a:srgbClr val="658D1B"/>
      </a:accent3>
      <a:accent4>
        <a:srgbClr val="703F2A"/>
      </a:accent4>
      <a:accent5>
        <a:srgbClr val="00A9E0"/>
      </a:accent5>
      <a:accent6>
        <a:srgbClr val="CF7F00"/>
      </a:accent6>
      <a:hlink>
        <a:srgbClr val="B94700"/>
      </a:hlink>
      <a:folHlink>
        <a:srgbClr val="B94700"/>
      </a:folHlink>
    </a:clrScheme>
    <a:fontScheme name="EDD Fonts">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rban Pop">
  <a:themeElements>
    <a:clrScheme name="Custom 17">
      <a:dk1>
        <a:sysClr val="windowText" lastClr="000000"/>
      </a:dk1>
      <a:lt1>
        <a:srgbClr val="FFFFFF"/>
      </a:lt1>
      <a:dk2>
        <a:srgbClr val="0070C0"/>
      </a:dk2>
      <a:lt2>
        <a:srgbClr val="FFFFFF"/>
      </a:lt2>
      <a:accent1>
        <a:srgbClr val="0070C0"/>
      </a:accent1>
      <a:accent2>
        <a:srgbClr val="0070C0"/>
      </a:accent2>
      <a:accent3>
        <a:srgbClr val="E8B500"/>
      </a:accent3>
      <a:accent4>
        <a:srgbClr val="F9B639"/>
      </a:accent4>
      <a:accent5>
        <a:srgbClr val="E8B500"/>
      </a:accent5>
      <a:accent6>
        <a:srgbClr val="FFD337"/>
      </a:accent6>
      <a:hlink>
        <a:srgbClr val="FFDE66"/>
      </a:hlink>
      <a:folHlink>
        <a:srgbClr val="FFCB1B"/>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3339</Words>
  <Application>Microsoft Office PowerPoint</Application>
  <PresentationFormat>Widescreen</PresentationFormat>
  <Paragraphs>328</Paragraphs>
  <Slides>30</Slides>
  <Notes>28</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30</vt:i4>
      </vt:variant>
    </vt:vector>
  </HeadingPairs>
  <TitlesOfParts>
    <vt:vector size="48" baseType="lpstr">
      <vt:lpstr>Aptos</vt:lpstr>
      <vt:lpstr>Arial</vt:lpstr>
      <vt:lpstr>Calibri</vt:lpstr>
      <vt:lpstr>Calibri Light</vt:lpstr>
      <vt:lpstr>Gill Sans MT</vt:lpstr>
      <vt:lpstr>Helvetica LT Std</vt:lpstr>
      <vt:lpstr>HelveticaNowDisplay Black</vt:lpstr>
      <vt:lpstr>Minion Pro</vt:lpstr>
      <vt:lpstr>Minion Pro Cond</vt:lpstr>
      <vt:lpstr>Palatino Linotype</vt:lpstr>
      <vt:lpstr>Wingdings</vt:lpstr>
      <vt:lpstr>Wingdings 3</vt:lpstr>
      <vt:lpstr>1 EDD_Theme, Blue widescreen</vt:lpstr>
      <vt:lpstr>Custom Design</vt:lpstr>
      <vt:lpstr>Urban Pop</vt:lpstr>
      <vt:lpstr>2_Office Theme</vt:lpstr>
      <vt:lpstr>1_Office Theme</vt:lpstr>
      <vt:lpstr>3_Office Theme</vt:lpstr>
      <vt:lpstr>Layoff Assistance</vt:lpstr>
      <vt:lpstr>PURPOSE</vt:lpstr>
      <vt:lpstr>About Unemployment</vt:lpstr>
      <vt:lpstr>About Unemployment (cont.)</vt:lpstr>
      <vt:lpstr>Unemployment Benefit Calculator</vt:lpstr>
      <vt:lpstr>Ways to Apply for Unemployment</vt:lpstr>
      <vt:lpstr>Information You Will Need</vt:lpstr>
      <vt:lpstr>After You Submit Your Application</vt:lpstr>
      <vt:lpstr>Certify for Benefits</vt:lpstr>
      <vt:lpstr>Debit Card</vt:lpstr>
      <vt:lpstr>California Training Benefits (CTB)</vt:lpstr>
      <vt:lpstr>America’s Job Center of CaliforniaSM </vt:lpstr>
      <vt:lpstr>America’s Job Center of California</vt:lpstr>
      <vt:lpstr>America’s Job Center of California cont.</vt:lpstr>
      <vt:lpstr>careeronestop.org</vt:lpstr>
      <vt:lpstr>Labor Market Information Division</vt:lpstr>
      <vt:lpstr>State Disability Insurance Program</vt:lpstr>
      <vt:lpstr>Covered California</vt:lpstr>
      <vt:lpstr>coveredca.com</vt:lpstr>
      <vt:lpstr>US Department of Labor</vt:lpstr>
      <vt:lpstr>The EDD is an equal opportunity employer/program. Auxiliary aids and services are available upon request to individuals with disabilities.</vt:lpstr>
      <vt:lpstr>A Guide to Understanding your Retirement Plan Options</vt:lpstr>
      <vt:lpstr>A Guide to Understanding your Retirement Plan Options 2</vt:lpstr>
      <vt:lpstr>A Guide to Understanding your Retirement Plan Options3</vt:lpstr>
      <vt:lpstr>A Guide to Understanding your Retirement Plan Options3b</vt:lpstr>
      <vt:lpstr>A Guide to Understanding your Retirement Plan Options4</vt:lpstr>
      <vt:lpstr>Dislocated Workers Assistance Program</vt:lpstr>
      <vt:lpstr>How Can We Help?</vt:lpstr>
      <vt:lpstr>What if Not Able to Pay by Wage Assignment?</vt:lpstr>
      <vt:lpstr>Outreach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Response Presentation</dc:title>
  <dc:subject>Rapid Response</dc:subject>
  <dc:creator/>
  <cp:lastModifiedBy/>
  <cp:revision>1</cp:revision>
  <dcterms:created xsi:type="dcterms:W3CDTF">2023-08-15T15:46:35Z</dcterms:created>
  <dcterms:modified xsi:type="dcterms:W3CDTF">2025-08-29T23:36:56Z</dcterms:modified>
</cp:coreProperties>
</file>