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35"/>
  </p:notesMasterIdLst>
  <p:handoutMasterIdLst>
    <p:handoutMasterId r:id="rId36"/>
  </p:handoutMasterIdLst>
  <p:sldIdLst>
    <p:sldId id="256" r:id="rId2"/>
    <p:sldId id="371" r:id="rId3"/>
    <p:sldId id="372" r:id="rId4"/>
    <p:sldId id="344" r:id="rId5"/>
    <p:sldId id="345" r:id="rId6"/>
    <p:sldId id="346" r:id="rId7"/>
    <p:sldId id="347" r:id="rId8"/>
    <p:sldId id="348" r:id="rId9"/>
    <p:sldId id="349" r:id="rId10"/>
    <p:sldId id="350" r:id="rId11"/>
    <p:sldId id="370" r:id="rId12"/>
    <p:sldId id="353" r:id="rId13"/>
    <p:sldId id="354" r:id="rId14"/>
    <p:sldId id="355" r:id="rId15"/>
    <p:sldId id="378" r:id="rId16"/>
    <p:sldId id="356" r:id="rId17"/>
    <p:sldId id="357" r:id="rId18"/>
    <p:sldId id="359" r:id="rId19"/>
    <p:sldId id="373" r:id="rId20"/>
    <p:sldId id="360" r:id="rId21"/>
    <p:sldId id="361" r:id="rId22"/>
    <p:sldId id="374" r:id="rId23"/>
    <p:sldId id="375" r:id="rId24"/>
    <p:sldId id="362" r:id="rId25"/>
    <p:sldId id="363" r:id="rId26"/>
    <p:sldId id="379" r:id="rId27"/>
    <p:sldId id="364" r:id="rId28"/>
    <p:sldId id="365" r:id="rId29"/>
    <p:sldId id="376" r:id="rId30"/>
    <p:sldId id="366" r:id="rId31"/>
    <p:sldId id="367" r:id="rId32"/>
    <p:sldId id="369" r:id="rId33"/>
    <p:sldId id="377" r:id="rId34"/>
  </p:sldIdLst>
  <p:sldSz cx="9144000" cy="6858000" type="screen4x3"/>
  <p:notesSz cx="7010400" cy="9296400"/>
  <p:embeddedFontLst>
    <p:embeddedFont>
      <p:font typeface="Arial Black" panose="020B0A04020102020204" pitchFamily="34" charset="0"/>
      <p:bold r:id="rId37"/>
    </p:embeddedFont>
    <p:embeddedFont>
      <p:font typeface="Calibri" panose="020F0502020204030204" pitchFamily="34" charset="0"/>
      <p:regular r:id="rId38"/>
      <p:bold r:id="rId39"/>
      <p:italic r:id="rId40"/>
      <p:boldItalic r:id="rId41"/>
    </p:embeddedFont>
    <p:embeddedFont>
      <p:font typeface="Comic Sans MS" panose="030F0702030302020204" pitchFamily="66"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AD20"/>
    <a:srgbClr val="0052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9791" autoAdjust="0"/>
  </p:normalViewPr>
  <p:slideViewPr>
    <p:cSldViewPr>
      <p:cViewPr varScale="1">
        <p:scale>
          <a:sx n="76" d="100"/>
          <a:sy n="76" d="100"/>
        </p:scale>
        <p:origin x="1416" y="84"/>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52" d="100"/>
          <a:sy n="52" d="100"/>
        </p:scale>
        <p:origin x="2680" y="2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3044D0DD-DEB1-4A90-A63B-015AF6B5ECFB}" type="datetimeFigureOut">
              <a:rPr lang="en-US" smtClean="0"/>
              <a:t>7/13/2022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675974A-7CF0-4773-8EA6-367B096D0B24}" type="slidenum">
              <a:rPr lang="en-US" smtClean="0"/>
              <a:t>‹#›</a:t>
            </a:fld>
            <a:endParaRPr lang="en-US"/>
          </a:p>
        </p:txBody>
      </p:sp>
    </p:spTree>
    <p:extLst>
      <p:ext uri="{BB962C8B-B14F-4D97-AF65-F5344CB8AC3E}">
        <p14:creationId xmlns:p14="http://schemas.microsoft.com/office/powerpoint/2010/main" val="10293912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98FF250-D6CC-4F9A-AED1-842E139CF302}" type="datetimeFigureOut">
              <a:rPr lang="en-US" smtClean="0"/>
              <a:t>7/13/2022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8BBC0CD-6DBB-429B-9A58-3D72EE89DC04}" type="slidenum">
              <a:rPr lang="en-US" smtClean="0"/>
              <a:t>‹#›</a:t>
            </a:fld>
            <a:endParaRPr lang="en-US"/>
          </a:p>
        </p:txBody>
      </p:sp>
    </p:spTree>
    <p:extLst>
      <p:ext uri="{BB962C8B-B14F-4D97-AF65-F5344CB8AC3E}">
        <p14:creationId xmlns:p14="http://schemas.microsoft.com/office/powerpoint/2010/main" val="87464813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BBC0CD-6DBB-429B-9A58-3D72EE89DC04}" type="slidenum">
              <a:rPr lang="en-US" smtClean="0"/>
              <a:t>1</a:t>
            </a:fld>
            <a:endParaRPr lang="en-US"/>
          </a:p>
        </p:txBody>
      </p:sp>
    </p:spTree>
    <p:extLst>
      <p:ext uri="{BB962C8B-B14F-4D97-AF65-F5344CB8AC3E}">
        <p14:creationId xmlns:p14="http://schemas.microsoft.com/office/powerpoint/2010/main" val="518142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i="1" u="sng" dirty="0">
                <a:latin typeface="Arial" panose="020B0604020202020204" pitchFamily="34" charset="0"/>
                <a:cs typeface="Arial" panose="020B0604020202020204" pitchFamily="34" charset="0"/>
              </a:rPr>
              <a:t>Speaker’s Notes</a:t>
            </a:r>
          </a:p>
          <a:p>
            <a:pPr algn="l"/>
            <a:r>
              <a:rPr lang="en-US" b="0" i="0" u="none" dirty="0">
                <a:latin typeface="Arial" panose="020B0604020202020204" pitchFamily="34" charset="0"/>
                <a:cs typeface="Arial" panose="020B0604020202020204" pitchFamily="34" charset="0"/>
              </a:rPr>
              <a:t>One</a:t>
            </a:r>
            <a:r>
              <a:rPr lang="en-US" b="0" i="0" u="none" baseline="0" dirty="0">
                <a:latin typeface="Arial" panose="020B0604020202020204" pitchFamily="34" charset="0"/>
                <a:cs typeface="Arial" panose="020B0604020202020204" pitchFamily="34" charset="0"/>
              </a:rPr>
              <a:t> of the biggest challenges we see jobseekers face, is creating an updated resume. Why is it so hard? Does it give you anxiety? Ask for input from participants. Hopefully today, we’ll be able to take some of the strain and stress off of creating a solid resume. </a:t>
            </a:r>
            <a:endParaRPr lang="en-US" b="0" i="0" u="none"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68BBC0CD-6DBB-429B-9A58-3D72EE89DC04}" type="slidenum">
              <a:rPr lang="en-US" smtClean="0"/>
              <a:t>2</a:t>
            </a:fld>
            <a:endParaRPr lang="en-US"/>
          </a:p>
        </p:txBody>
      </p:sp>
    </p:spTree>
    <p:extLst>
      <p:ext uri="{BB962C8B-B14F-4D97-AF65-F5344CB8AC3E}">
        <p14:creationId xmlns:p14="http://schemas.microsoft.com/office/powerpoint/2010/main" val="358521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i="1" u="sng" dirty="0"/>
              <a:t>Speaker’s Notes</a:t>
            </a:r>
          </a:p>
          <a:p>
            <a:pPr algn="l"/>
            <a:r>
              <a:rPr lang="en-US" b="0" i="0" u="none" dirty="0"/>
              <a:t>Review</a:t>
            </a:r>
            <a:r>
              <a:rPr lang="en-US" b="0" i="0" u="none" baseline="0" dirty="0"/>
              <a:t> the </a:t>
            </a:r>
            <a:r>
              <a:rPr lang="en-US" b="0" i="0" u="none" baseline="0" dirty="0" err="1"/>
              <a:t>objetives</a:t>
            </a:r>
            <a:r>
              <a:rPr lang="en-US" b="0" i="0" u="none" baseline="0" dirty="0"/>
              <a:t> of the class. </a:t>
            </a:r>
            <a:endParaRPr lang="en-US" b="0" i="0" u="none" dirty="0"/>
          </a:p>
        </p:txBody>
      </p:sp>
      <p:sp>
        <p:nvSpPr>
          <p:cNvPr id="4" name="Slide Number Placeholder 3"/>
          <p:cNvSpPr>
            <a:spLocks noGrp="1"/>
          </p:cNvSpPr>
          <p:nvPr>
            <p:ph type="sldNum" sz="quarter" idx="10"/>
          </p:nvPr>
        </p:nvSpPr>
        <p:spPr/>
        <p:txBody>
          <a:bodyPr/>
          <a:lstStyle/>
          <a:p>
            <a:fld id="{68BBC0CD-6DBB-429B-9A58-3D72EE89DC04}" type="slidenum">
              <a:rPr lang="en-US" smtClean="0"/>
              <a:t>3</a:t>
            </a:fld>
            <a:endParaRPr lang="en-US"/>
          </a:p>
        </p:txBody>
      </p:sp>
    </p:spTree>
    <p:extLst>
      <p:ext uri="{BB962C8B-B14F-4D97-AF65-F5344CB8AC3E}">
        <p14:creationId xmlns:p14="http://schemas.microsoft.com/office/powerpoint/2010/main" val="2732877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43" tIns="46571" rIns="93143" bIns="46571"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Regardless</a:t>
            </a:r>
            <a:r>
              <a:rPr lang="en-US" baseline="0" dirty="0">
                <a:latin typeface="+mn-lt"/>
                <a:cs typeface="Arial" panose="020B0604020202020204" pitchFamily="34" charset="0"/>
              </a:rPr>
              <a:t> of what you may hear. Resumes are still critical for today’s job search and you will want one that stands out from the others. Your resume should look professional and speak to the position you are applying to.</a:t>
            </a: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p>
          <a:p>
            <a:pPr algn="ctr"/>
            <a:r>
              <a:rPr lang="en-US" b="1" i="1" u="sng" dirty="0">
                <a:latin typeface="+mn-lt"/>
                <a:cs typeface="Arial" panose="020B0604020202020204" pitchFamily="34" charset="0"/>
              </a:rPr>
              <a:t>Suggestions for the Speaker</a:t>
            </a:r>
          </a:p>
          <a:p>
            <a:pPr>
              <a:spcBef>
                <a:spcPct val="0"/>
              </a:spcBef>
            </a:pPr>
            <a:endParaRPr lang="en-US" altLang="en-US" dirty="0">
              <a:latin typeface="+mn-lt"/>
            </a:endParaRPr>
          </a:p>
          <a:p>
            <a:pPr marL="228600" indent="-228600">
              <a:spcBef>
                <a:spcPct val="0"/>
              </a:spcBef>
              <a:buFont typeface="+mj-lt"/>
              <a:buAutoNum type="arabicPeriod"/>
            </a:pPr>
            <a:r>
              <a:rPr lang="en-US" altLang="en-US" b="0" dirty="0">
                <a:latin typeface="+mn-lt"/>
              </a:rPr>
              <a:t>Ask the audience--Who has a resume</a:t>
            </a:r>
            <a:r>
              <a:rPr lang="en-US" altLang="en-US" b="0" baseline="0" dirty="0">
                <a:latin typeface="+mn-lt"/>
              </a:rPr>
              <a:t> they are proud of? Chances are it is still work in progress.</a:t>
            </a:r>
          </a:p>
          <a:p>
            <a:pPr marL="228600" indent="-228600">
              <a:spcBef>
                <a:spcPct val="0"/>
              </a:spcBef>
              <a:buFont typeface="+mj-lt"/>
              <a:buAutoNum type="arabicPeriod"/>
            </a:pPr>
            <a:r>
              <a:rPr lang="en-US" altLang="en-US" b="0" dirty="0">
                <a:latin typeface="+mn-lt"/>
              </a:rPr>
              <a:t>It is our Marketing piece. Help audience understand this. Because we are no better than Coke (or Pepsi) at this point. Ask how in the sea</a:t>
            </a:r>
            <a:r>
              <a:rPr lang="en-US" altLang="en-US" b="0" baseline="0" dirty="0">
                <a:latin typeface="+mn-lt"/>
              </a:rPr>
              <a:t> of soft drinks how will one stand out?</a:t>
            </a:r>
            <a:endParaRPr lang="en-US" altLang="en-US" b="0" dirty="0">
              <a:latin typeface="+mn-lt"/>
            </a:endParaRPr>
          </a:p>
          <a:p>
            <a:pPr marL="228600" indent="-228600">
              <a:spcBef>
                <a:spcPct val="0"/>
              </a:spcBef>
              <a:buFont typeface="+mj-lt"/>
              <a:buAutoNum type="arabicPeriod"/>
            </a:pPr>
            <a:r>
              <a:rPr lang="en-US" altLang="en-US" b="0" dirty="0">
                <a:latin typeface="+mn-lt"/>
              </a:rPr>
              <a:t> Your resume is has to communicate IMMEDIATELY what your value is to an organization.  Yes</a:t>
            </a:r>
            <a:r>
              <a:rPr lang="en-US" altLang="en-US" b="0" baseline="0" dirty="0">
                <a:latin typeface="+mn-lt"/>
              </a:rPr>
              <a:t> to bullet points</a:t>
            </a:r>
            <a:r>
              <a:rPr lang="en-US" altLang="en-US" b="0" dirty="0">
                <a:latin typeface="+mn-lt"/>
              </a:rPr>
              <a:t>—no lengthy discussions—nothing unrelated to THEIR needs.  </a:t>
            </a:r>
          </a:p>
          <a:p>
            <a:pPr marL="228600" indent="-228600">
              <a:spcBef>
                <a:spcPct val="0"/>
              </a:spcBef>
              <a:buFont typeface="+mj-lt"/>
              <a:buAutoNum type="arabicPeriod"/>
            </a:pPr>
            <a:r>
              <a:rPr lang="en-US" altLang="en-US" b="0" dirty="0">
                <a:latin typeface="+mn-lt"/>
              </a:rPr>
              <a:t>So how long does an employer spend looking at your resume? Have audience guess.</a:t>
            </a:r>
            <a:r>
              <a:rPr lang="en-US" altLang="en-US" b="0" baseline="0" dirty="0">
                <a:latin typeface="+mn-lt"/>
              </a:rPr>
              <a:t> See next slide for most current time.</a:t>
            </a:r>
            <a:endParaRPr lang="en-US" altLang="en-US" b="0" dirty="0">
              <a:latin typeface="+mn-lt"/>
            </a:endParaRPr>
          </a:p>
          <a:p>
            <a:pPr marL="228600" indent="-228600" eaLnBrk="1" hangingPunct="1">
              <a:spcBef>
                <a:spcPct val="0"/>
              </a:spcBef>
              <a:buFont typeface="+mj-lt"/>
              <a:buAutoNum type="arabicPeriod"/>
            </a:pPr>
            <a:endParaRPr lang="en-US" altLang="en-US" b="0" dirty="0">
              <a:latin typeface="+mn-lt"/>
            </a:endParaRPr>
          </a:p>
          <a:p>
            <a:pPr marL="228600" indent="-228600" eaLnBrk="1" hangingPunct="1">
              <a:spcBef>
                <a:spcPct val="0"/>
              </a:spcBef>
              <a:buFont typeface="+mj-lt"/>
              <a:buAutoNum type="arabicPeriod"/>
            </a:pPr>
            <a:endParaRPr lang="en-US" altLang="en-US" b="0" dirty="0">
              <a:latin typeface="+mn-lt"/>
            </a:endParaRPr>
          </a:p>
          <a:p>
            <a:pPr eaLnBrk="1" hangingPunct="1">
              <a:spcBef>
                <a:spcPct val="0"/>
              </a:spcBef>
            </a:pPr>
            <a:endParaRPr lang="en-US" altLang="en-US" b="1" dirty="0">
              <a:latin typeface="+mn-lt"/>
            </a:endParaRPr>
          </a:p>
          <a:p>
            <a:pPr eaLnBrk="1" hangingPunct="1">
              <a:spcBef>
                <a:spcPct val="0"/>
              </a:spcBef>
            </a:pPr>
            <a:endParaRPr lang="en-US" altLang="en-US" b="1" dirty="0">
              <a:latin typeface="+mn-lt"/>
            </a:endParaRPr>
          </a:p>
          <a:p>
            <a:pPr eaLnBrk="1" hangingPunct="1">
              <a:spcBef>
                <a:spcPct val="0"/>
              </a:spcBef>
            </a:pPr>
            <a:endParaRPr lang="en-US" altLang="en-US" dirty="0">
              <a:latin typeface="+mn-lt"/>
            </a:endParaRPr>
          </a:p>
          <a:p>
            <a:pPr eaLnBrk="1" hangingPunct="1">
              <a:spcBef>
                <a:spcPct val="0"/>
              </a:spcBef>
            </a:pPr>
            <a:endParaRPr lang="en-US" altLang="en-US" dirty="0"/>
          </a:p>
        </p:txBody>
      </p:sp>
      <p:sp>
        <p:nvSpPr>
          <p:cNvPr id="49156" name="Slide Number Placeholder 3"/>
          <p:cNvSpPr txBox="1">
            <a:spLocks noGrp="1"/>
          </p:cNvSpPr>
          <p:nvPr/>
        </p:nvSpPr>
        <p:spPr bwMode="auto">
          <a:xfrm>
            <a:off x="3970049" y="8831897"/>
            <a:ext cx="3038782" cy="46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43" tIns="46571" rIns="93143" bIns="46571" anchor="b"/>
          <a:lstStyle>
            <a:lvl1pPr defTabSz="920750" eaLnBrk="0" hangingPunct="0">
              <a:spcBef>
                <a:spcPct val="30000"/>
              </a:spcBef>
              <a:defRPr sz="1200">
                <a:solidFill>
                  <a:schemeClr val="tx1"/>
                </a:solidFill>
                <a:latin typeface="Calibri" pitchFamily="34" charset="0"/>
              </a:defRPr>
            </a:lvl1pPr>
            <a:lvl2pPr marL="742950" indent="-285750" defTabSz="920750" eaLnBrk="0" hangingPunct="0">
              <a:spcBef>
                <a:spcPct val="30000"/>
              </a:spcBef>
              <a:defRPr sz="1200">
                <a:solidFill>
                  <a:schemeClr val="tx1"/>
                </a:solidFill>
                <a:latin typeface="Calibri" pitchFamily="34" charset="0"/>
              </a:defRPr>
            </a:lvl2pPr>
            <a:lvl3pPr marL="1143000" indent="-228600" defTabSz="920750" eaLnBrk="0" hangingPunct="0">
              <a:spcBef>
                <a:spcPct val="30000"/>
              </a:spcBef>
              <a:defRPr sz="1200">
                <a:solidFill>
                  <a:schemeClr val="tx1"/>
                </a:solidFill>
                <a:latin typeface="Calibri" pitchFamily="34" charset="0"/>
              </a:defRPr>
            </a:lvl3pPr>
            <a:lvl4pPr marL="1600200" indent="-228600" defTabSz="920750" eaLnBrk="0" hangingPunct="0">
              <a:spcBef>
                <a:spcPct val="30000"/>
              </a:spcBef>
              <a:defRPr sz="1200">
                <a:solidFill>
                  <a:schemeClr val="tx1"/>
                </a:solidFill>
                <a:latin typeface="Calibri" pitchFamily="34" charset="0"/>
              </a:defRPr>
            </a:lvl4pPr>
            <a:lvl5pPr marL="2057400" indent="-228600" defTabSz="920750" eaLnBrk="0" hangingPunct="0">
              <a:spcBef>
                <a:spcPct val="30000"/>
              </a:spcBef>
              <a:defRPr sz="1200">
                <a:solidFill>
                  <a:schemeClr val="tx1"/>
                </a:solidFill>
                <a:latin typeface="Calibri" pitchFamily="34" charset="0"/>
              </a:defRPr>
            </a:lvl5pPr>
            <a:lvl6pPr marL="2514600" indent="-228600" defTabSz="920750" eaLnBrk="0" fontAlgn="base" hangingPunct="0">
              <a:spcBef>
                <a:spcPct val="30000"/>
              </a:spcBef>
              <a:spcAft>
                <a:spcPct val="0"/>
              </a:spcAft>
              <a:defRPr sz="1200">
                <a:solidFill>
                  <a:schemeClr val="tx1"/>
                </a:solidFill>
                <a:latin typeface="Calibri" pitchFamily="34" charset="0"/>
              </a:defRPr>
            </a:lvl6pPr>
            <a:lvl7pPr marL="2971800" indent="-228600" defTabSz="920750" eaLnBrk="0" fontAlgn="base" hangingPunct="0">
              <a:spcBef>
                <a:spcPct val="30000"/>
              </a:spcBef>
              <a:spcAft>
                <a:spcPct val="0"/>
              </a:spcAft>
              <a:defRPr sz="1200">
                <a:solidFill>
                  <a:schemeClr val="tx1"/>
                </a:solidFill>
                <a:latin typeface="Calibri" pitchFamily="34" charset="0"/>
              </a:defRPr>
            </a:lvl7pPr>
            <a:lvl8pPr marL="3429000" indent="-228600" defTabSz="920750" eaLnBrk="0" fontAlgn="base" hangingPunct="0">
              <a:spcBef>
                <a:spcPct val="30000"/>
              </a:spcBef>
              <a:spcAft>
                <a:spcPct val="0"/>
              </a:spcAft>
              <a:defRPr sz="1200">
                <a:solidFill>
                  <a:schemeClr val="tx1"/>
                </a:solidFill>
                <a:latin typeface="Calibri" pitchFamily="34" charset="0"/>
              </a:defRPr>
            </a:lvl8pPr>
            <a:lvl9pPr marL="3886200" indent="-228600" defTabSz="92075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9F404C03-9169-4ACC-AE3F-A271350D78BA}" type="slidenum">
              <a:rPr lang="en-US" altLang="en-US" sz="1300">
                <a:latin typeface="Arial" charset="0"/>
                <a:cs typeface="Arial" charset="0"/>
              </a:rPr>
              <a:pPr algn="r" eaLnBrk="1" hangingPunct="1">
                <a:spcBef>
                  <a:spcPct val="0"/>
                </a:spcBef>
              </a:pPr>
              <a:t>4</a:t>
            </a:fld>
            <a:endParaRPr lang="en-US" altLang="en-US" sz="1300" dirty="0">
              <a:latin typeface="Arial" charset="0"/>
              <a:cs typeface="Arial" charset="0"/>
            </a:endParaRPr>
          </a:p>
        </p:txBody>
      </p:sp>
    </p:spTree>
    <p:extLst>
      <p:ext uri="{BB962C8B-B14F-4D97-AF65-F5344CB8AC3E}">
        <p14:creationId xmlns:p14="http://schemas.microsoft.com/office/powerpoint/2010/main" val="1206618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1217613" y="663575"/>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xfrm>
            <a:off x="701985" y="4416736"/>
            <a:ext cx="5606435" cy="418212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699" tIns="46348" rIns="92699" bIns="46348"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Ask attendees to think about how quick 6 seconds is? You want the reader</a:t>
            </a:r>
            <a:r>
              <a:rPr lang="en-US" baseline="0" dirty="0">
                <a:latin typeface="+mn-lt"/>
                <a:cs typeface="Arial" panose="020B0604020202020204" pitchFamily="34" charset="0"/>
              </a:rPr>
              <a:t> to want to continue to look at your resume because you have immediately hooked them.</a:t>
            </a:r>
            <a:endParaRPr lang="en-US" dirty="0">
              <a:latin typeface="+mn-lt"/>
              <a:cs typeface="Arial" panose="020B0604020202020204" pitchFamily="34" charset="0"/>
            </a:endParaRPr>
          </a:p>
          <a:p>
            <a:pPr algn="ct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Feel free to have your own example so others can see how</a:t>
            </a:r>
            <a:r>
              <a:rPr lang="en-US" altLang="en-US" baseline="0" dirty="0">
                <a:latin typeface="+mn-lt"/>
                <a:cs typeface="Arial" panose="020B0604020202020204" pitchFamily="34" charset="0"/>
              </a:rPr>
              <a:t> to capture the reader’s attention.</a:t>
            </a:r>
            <a:endParaRPr lang="en-US" altLang="en-US"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This also helps</a:t>
            </a:r>
            <a:r>
              <a:rPr lang="en-US" altLang="en-US" baseline="0" dirty="0">
                <a:latin typeface="+mn-lt"/>
                <a:cs typeface="Arial" panose="020B0604020202020204" pitchFamily="34" charset="0"/>
              </a:rPr>
              <a:t> them to understand why they want to focus on those activities that matter.</a:t>
            </a:r>
            <a:endParaRPr lang="en-US" altLang="en-US" dirty="0">
              <a:latin typeface="+mn-lt"/>
              <a:cs typeface="Arial" panose="020B0604020202020204" pitchFamily="34" charset="0"/>
            </a:endParaRPr>
          </a:p>
          <a:p>
            <a:pPr eaLnBrk="1" hangingPunct="1">
              <a:spcBef>
                <a:spcPct val="0"/>
              </a:spcBef>
            </a:pPr>
            <a:endParaRPr lang="en-US" altLang="en-US" dirty="0">
              <a:latin typeface="+mn-lt"/>
            </a:endParaRPr>
          </a:p>
        </p:txBody>
      </p:sp>
      <p:sp>
        <p:nvSpPr>
          <p:cNvPr id="44036" name="Slide Number Placeholder 3"/>
          <p:cNvSpPr txBox="1">
            <a:spLocks noGrp="1"/>
          </p:cNvSpPr>
          <p:nvPr/>
        </p:nvSpPr>
        <p:spPr bwMode="auto">
          <a:xfrm>
            <a:off x="3970049" y="8830321"/>
            <a:ext cx="3038782" cy="46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48" rIns="92699" bIns="46348" anchor="b"/>
          <a:lstStyle>
            <a:lvl1pPr defTabSz="925513" eaLnBrk="0" hangingPunct="0">
              <a:spcBef>
                <a:spcPct val="30000"/>
              </a:spcBef>
              <a:defRPr sz="1200">
                <a:solidFill>
                  <a:schemeClr val="tx1"/>
                </a:solidFill>
                <a:latin typeface="Calibri" pitchFamily="34" charset="0"/>
              </a:defRPr>
            </a:lvl1pPr>
            <a:lvl2pPr marL="742950" indent="-285750" defTabSz="925513" eaLnBrk="0" hangingPunct="0">
              <a:spcBef>
                <a:spcPct val="30000"/>
              </a:spcBef>
              <a:defRPr sz="1200">
                <a:solidFill>
                  <a:schemeClr val="tx1"/>
                </a:solidFill>
                <a:latin typeface="Calibri" pitchFamily="34" charset="0"/>
              </a:defRPr>
            </a:lvl2pPr>
            <a:lvl3pPr marL="1143000" indent="-228600" defTabSz="925513" eaLnBrk="0" hangingPunct="0">
              <a:spcBef>
                <a:spcPct val="30000"/>
              </a:spcBef>
              <a:defRPr sz="1200">
                <a:solidFill>
                  <a:schemeClr val="tx1"/>
                </a:solidFill>
                <a:latin typeface="Calibri" pitchFamily="34" charset="0"/>
              </a:defRPr>
            </a:lvl3pPr>
            <a:lvl4pPr marL="1600200" indent="-228600" defTabSz="925513" eaLnBrk="0" hangingPunct="0">
              <a:spcBef>
                <a:spcPct val="30000"/>
              </a:spcBef>
              <a:defRPr sz="1200">
                <a:solidFill>
                  <a:schemeClr val="tx1"/>
                </a:solidFill>
                <a:latin typeface="Calibri" pitchFamily="34" charset="0"/>
              </a:defRPr>
            </a:lvl4pPr>
            <a:lvl5pPr marL="2057400" indent="-228600" defTabSz="925513" eaLnBrk="0" hangingPunct="0">
              <a:spcBef>
                <a:spcPct val="30000"/>
              </a:spcBef>
              <a:defRPr sz="1200">
                <a:solidFill>
                  <a:schemeClr val="tx1"/>
                </a:solidFill>
                <a:latin typeface="Calibri" pitchFamily="34" charset="0"/>
              </a:defRPr>
            </a:lvl5pPr>
            <a:lvl6pPr marL="2514600" indent="-228600" defTabSz="925513" eaLnBrk="0" fontAlgn="base" hangingPunct="0">
              <a:spcBef>
                <a:spcPct val="30000"/>
              </a:spcBef>
              <a:spcAft>
                <a:spcPct val="0"/>
              </a:spcAft>
              <a:defRPr sz="1200">
                <a:solidFill>
                  <a:schemeClr val="tx1"/>
                </a:solidFill>
                <a:latin typeface="Calibri" pitchFamily="34" charset="0"/>
              </a:defRPr>
            </a:lvl6pPr>
            <a:lvl7pPr marL="2971800" indent="-228600" defTabSz="925513" eaLnBrk="0" fontAlgn="base" hangingPunct="0">
              <a:spcBef>
                <a:spcPct val="30000"/>
              </a:spcBef>
              <a:spcAft>
                <a:spcPct val="0"/>
              </a:spcAft>
              <a:defRPr sz="1200">
                <a:solidFill>
                  <a:schemeClr val="tx1"/>
                </a:solidFill>
                <a:latin typeface="Calibri" pitchFamily="34" charset="0"/>
              </a:defRPr>
            </a:lvl7pPr>
            <a:lvl8pPr marL="3429000" indent="-228600" defTabSz="925513" eaLnBrk="0" fontAlgn="base" hangingPunct="0">
              <a:spcBef>
                <a:spcPct val="30000"/>
              </a:spcBef>
              <a:spcAft>
                <a:spcPct val="0"/>
              </a:spcAft>
              <a:defRPr sz="1200">
                <a:solidFill>
                  <a:schemeClr val="tx1"/>
                </a:solidFill>
                <a:latin typeface="Calibri" pitchFamily="34" charset="0"/>
              </a:defRPr>
            </a:lvl8pPr>
            <a:lvl9pPr marL="3886200" indent="-228600" defTabSz="925513"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D9E82375-BF65-48C1-9FC5-1023CC329253}" type="slidenum">
              <a:rPr lang="en-US" altLang="en-US" sz="1300">
                <a:latin typeface="Arial" charset="0"/>
                <a:cs typeface="Arial" charset="0"/>
              </a:rPr>
              <a:pPr algn="r" eaLnBrk="1" hangingPunct="1">
                <a:spcBef>
                  <a:spcPct val="0"/>
                </a:spcBef>
              </a:pPr>
              <a:t>5</a:t>
            </a:fld>
            <a:endParaRPr lang="en-US" altLang="en-US" sz="1300" dirty="0">
              <a:latin typeface="Arial" charset="0"/>
              <a:cs typeface="Arial" charset="0"/>
            </a:endParaRPr>
          </a:p>
        </p:txBody>
      </p:sp>
    </p:spTree>
    <p:extLst>
      <p:ext uri="{BB962C8B-B14F-4D97-AF65-F5344CB8AC3E}">
        <p14:creationId xmlns:p14="http://schemas.microsoft.com/office/powerpoint/2010/main" val="1833548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1217613" y="663575"/>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xfrm>
            <a:off x="701985" y="4416736"/>
            <a:ext cx="5606435" cy="418212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699" tIns="46348" rIns="92699" bIns="46348"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Ask attendees to think about these myths.</a:t>
            </a:r>
            <a:r>
              <a:rPr lang="en-US" baseline="0" dirty="0">
                <a:latin typeface="+mn-lt"/>
                <a:cs typeface="Arial" panose="020B0604020202020204" pitchFamily="34" charset="0"/>
              </a:rPr>
              <a:t> </a:t>
            </a:r>
            <a:r>
              <a:rPr lang="en-US" dirty="0">
                <a:latin typeface="+mn-lt"/>
                <a:cs typeface="Arial" panose="020B0604020202020204" pitchFamily="34" charset="0"/>
              </a:rPr>
              <a:t>Then ask the group what myths they have heard. </a:t>
            </a:r>
          </a:p>
          <a:p>
            <a:pPr defTabSz="949478">
              <a:defRPr/>
            </a:pPr>
            <a:r>
              <a:rPr lang="en-US" dirty="0">
                <a:latin typeface="+mn-lt"/>
                <a:cs typeface="Arial" panose="020B0604020202020204" pitchFamily="34" charset="0"/>
              </a:rPr>
              <a:t>Talk about the number of pages</a:t>
            </a:r>
            <a:r>
              <a:rPr lang="en-US" baseline="0" dirty="0">
                <a:latin typeface="+mn-lt"/>
                <a:cs typeface="Arial" panose="020B0604020202020204" pitchFamily="34" charset="0"/>
              </a:rPr>
              <a:t> of a resume. </a:t>
            </a:r>
            <a:r>
              <a:rPr lang="en-US" sz="1200" b="0" i="0" kern="1200" dirty="0">
                <a:solidFill>
                  <a:schemeClr val="tx1"/>
                </a:solidFill>
                <a:effectLst/>
                <a:latin typeface="+mn-lt"/>
                <a:ea typeface="+mn-ea"/>
                <a:cs typeface="+mn-cs"/>
              </a:rPr>
              <a:t>How long should a resume be? The answer is that the length of your resume depends on a number of factors. </a:t>
            </a:r>
          </a:p>
          <a:p>
            <a:pPr defTabSz="949478">
              <a:defRPr/>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It depends on how much experience you have and what level candidate you are. If you're an entry-level candidate, one page should be plenty. For more experienced candidates it's fine to have a longer resume</a:t>
            </a:r>
            <a:r>
              <a:rPr lang="en-US" sz="1200" b="0" i="0" kern="1200" baseline="0" dirty="0">
                <a:solidFill>
                  <a:schemeClr val="tx1"/>
                </a:solidFill>
                <a:effectLst/>
                <a:latin typeface="+mn-lt"/>
                <a:ea typeface="+mn-ea"/>
                <a:cs typeface="+mn-cs"/>
              </a:rPr>
              <a:t> at two pages. Three pages should be rare. </a:t>
            </a:r>
          </a:p>
          <a:p>
            <a:endParaRPr lang="en-US" sz="1200" b="0" i="0" kern="1200" baseline="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Resume vs. CV--Unlike a resume, a   curriculum</a:t>
            </a:r>
            <a:r>
              <a:rPr lang="en-US" sz="1200" b="0" i="0" kern="1200" baseline="0" dirty="0">
                <a:solidFill>
                  <a:schemeClr val="tx1"/>
                </a:solidFill>
                <a:effectLst/>
                <a:latin typeface="+mn-lt"/>
                <a:ea typeface="+mn-ea"/>
                <a:cs typeface="+mn-cs"/>
              </a:rPr>
              <a:t> vitae </a:t>
            </a:r>
            <a:r>
              <a:rPr lang="en-US" sz="1200" b="0" i="0" kern="1200" dirty="0">
                <a:solidFill>
                  <a:schemeClr val="tx1"/>
                </a:solidFill>
                <a:effectLst/>
                <a:latin typeface="+mn-lt"/>
                <a:ea typeface="+mn-ea"/>
                <a:cs typeface="+mn-cs"/>
              </a:rPr>
              <a:t>(CV) can be very long regardless of the level of the position you are applying for. CVs are typically two or three pages, minimum.</a:t>
            </a:r>
          </a:p>
          <a:p>
            <a:r>
              <a:rPr lang="en-US" sz="1200" b="0" i="0" kern="1200" dirty="0">
                <a:solidFill>
                  <a:schemeClr val="tx1"/>
                </a:solidFill>
                <a:effectLst/>
                <a:latin typeface="+mn-lt"/>
                <a:ea typeface="+mn-ea"/>
                <a:cs typeface="+mn-cs"/>
              </a:rPr>
              <a:t>This is because CVs include more information than a resume, including teaching experience, research, awards, publications, presentations, and even affiliations.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CVs are commonly used in academia, as well as in the sciences. Make sure you know whether the jobs you are applying for require a CV</a:t>
            </a:r>
            <a:r>
              <a:rPr lang="en-US" sz="1200" b="0" i="0" kern="1200" baseline="0" dirty="0">
                <a:solidFill>
                  <a:schemeClr val="tx1"/>
                </a:solidFill>
                <a:effectLst/>
                <a:latin typeface="+mn-lt"/>
                <a:ea typeface="+mn-ea"/>
                <a:cs typeface="+mn-cs"/>
              </a:rPr>
              <a:t> or a resume. </a:t>
            </a:r>
          </a:p>
          <a:p>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Acknowledge that</a:t>
            </a:r>
            <a:r>
              <a:rPr lang="en-US" altLang="en-US" baseline="0" dirty="0">
                <a:latin typeface="+mn-lt"/>
                <a:cs typeface="Arial" panose="020B0604020202020204" pitchFamily="34" charset="0"/>
              </a:rPr>
              <a:t> there will always be opinions on what you should do and sticking with the basics still works in today’s job market.</a:t>
            </a:r>
            <a:r>
              <a:rPr lang="en-US" altLang="en-US" dirty="0">
                <a:latin typeface="+mn-lt"/>
                <a:cs typeface="Arial" panose="020B0604020202020204" pitchFamily="34" charset="0"/>
              </a:rPr>
              <a:t> </a:t>
            </a:r>
          </a:p>
          <a:p>
            <a:pPr marL="237369" indent="-237369">
              <a:buAutoNum type="arabicPeriod"/>
            </a:pPr>
            <a:endParaRPr lang="en-US" altLang="en-US" dirty="0">
              <a:latin typeface="+mn-lt"/>
              <a:cs typeface="Arial" panose="020B0604020202020204" pitchFamily="34" charset="0"/>
            </a:endParaRPr>
          </a:p>
          <a:p>
            <a:pPr marL="0" indent="0">
              <a:buNone/>
            </a:pPr>
            <a:endParaRPr lang="en-US" altLang="en-US" dirty="0">
              <a:latin typeface="+mn-lt"/>
            </a:endParaRPr>
          </a:p>
        </p:txBody>
      </p:sp>
      <p:sp>
        <p:nvSpPr>
          <p:cNvPr id="44036" name="Slide Number Placeholder 3"/>
          <p:cNvSpPr txBox="1">
            <a:spLocks noGrp="1"/>
          </p:cNvSpPr>
          <p:nvPr/>
        </p:nvSpPr>
        <p:spPr bwMode="auto">
          <a:xfrm>
            <a:off x="3970049" y="8830321"/>
            <a:ext cx="3038782" cy="46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48" rIns="92699" bIns="46348" anchor="b"/>
          <a:lstStyle>
            <a:lvl1pPr defTabSz="925513" eaLnBrk="0" hangingPunct="0">
              <a:spcBef>
                <a:spcPct val="30000"/>
              </a:spcBef>
              <a:defRPr sz="1200">
                <a:solidFill>
                  <a:schemeClr val="tx1"/>
                </a:solidFill>
                <a:latin typeface="Calibri" pitchFamily="34" charset="0"/>
              </a:defRPr>
            </a:lvl1pPr>
            <a:lvl2pPr marL="742950" indent="-285750" defTabSz="925513" eaLnBrk="0" hangingPunct="0">
              <a:spcBef>
                <a:spcPct val="30000"/>
              </a:spcBef>
              <a:defRPr sz="1200">
                <a:solidFill>
                  <a:schemeClr val="tx1"/>
                </a:solidFill>
                <a:latin typeface="Calibri" pitchFamily="34" charset="0"/>
              </a:defRPr>
            </a:lvl2pPr>
            <a:lvl3pPr marL="1143000" indent="-228600" defTabSz="925513" eaLnBrk="0" hangingPunct="0">
              <a:spcBef>
                <a:spcPct val="30000"/>
              </a:spcBef>
              <a:defRPr sz="1200">
                <a:solidFill>
                  <a:schemeClr val="tx1"/>
                </a:solidFill>
                <a:latin typeface="Calibri" pitchFamily="34" charset="0"/>
              </a:defRPr>
            </a:lvl3pPr>
            <a:lvl4pPr marL="1600200" indent="-228600" defTabSz="925513" eaLnBrk="0" hangingPunct="0">
              <a:spcBef>
                <a:spcPct val="30000"/>
              </a:spcBef>
              <a:defRPr sz="1200">
                <a:solidFill>
                  <a:schemeClr val="tx1"/>
                </a:solidFill>
                <a:latin typeface="Calibri" pitchFamily="34" charset="0"/>
              </a:defRPr>
            </a:lvl4pPr>
            <a:lvl5pPr marL="2057400" indent="-228600" defTabSz="925513" eaLnBrk="0" hangingPunct="0">
              <a:spcBef>
                <a:spcPct val="30000"/>
              </a:spcBef>
              <a:defRPr sz="1200">
                <a:solidFill>
                  <a:schemeClr val="tx1"/>
                </a:solidFill>
                <a:latin typeface="Calibri" pitchFamily="34" charset="0"/>
              </a:defRPr>
            </a:lvl5pPr>
            <a:lvl6pPr marL="2514600" indent="-228600" defTabSz="925513" eaLnBrk="0" fontAlgn="base" hangingPunct="0">
              <a:spcBef>
                <a:spcPct val="30000"/>
              </a:spcBef>
              <a:spcAft>
                <a:spcPct val="0"/>
              </a:spcAft>
              <a:defRPr sz="1200">
                <a:solidFill>
                  <a:schemeClr val="tx1"/>
                </a:solidFill>
                <a:latin typeface="Calibri" pitchFamily="34" charset="0"/>
              </a:defRPr>
            </a:lvl6pPr>
            <a:lvl7pPr marL="2971800" indent="-228600" defTabSz="925513" eaLnBrk="0" fontAlgn="base" hangingPunct="0">
              <a:spcBef>
                <a:spcPct val="30000"/>
              </a:spcBef>
              <a:spcAft>
                <a:spcPct val="0"/>
              </a:spcAft>
              <a:defRPr sz="1200">
                <a:solidFill>
                  <a:schemeClr val="tx1"/>
                </a:solidFill>
                <a:latin typeface="Calibri" pitchFamily="34" charset="0"/>
              </a:defRPr>
            </a:lvl7pPr>
            <a:lvl8pPr marL="3429000" indent="-228600" defTabSz="925513" eaLnBrk="0" fontAlgn="base" hangingPunct="0">
              <a:spcBef>
                <a:spcPct val="30000"/>
              </a:spcBef>
              <a:spcAft>
                <a:spcPct val="0"/>
              </a:spcAft>
              <a:defRPr sz="1200">
                <a:solidFill>
                  <a:schemeClr val="tx1"/>
                </a:solidFill>
                <a:latin typeface="Calibri" pitchFamily="34" charset="0"/>
              </a:defRPr>
            </a:lvl8pPr>
            <a:lvl9pPr marL="3886200" indent="-228600" defTabSz="925513"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D9E82375-BF65-48C1-9FC5-1023CC329253}" type="slidenum">
              <a:rPr lang="en-US" altLang="en-US" sz="1300">
                <a:latin typeface="Arial" charset="0"/>
                <a:cs typeface="Arial" charset="0"/>
              </a:rPr>
              <a:pPr algn="r" eaLnBrk="1" hangingPunct="1">
                <a:spcBef>
                  <a:spcPct val="0"/>
                </a:spcBef>
              </a:pPr>
              <a:t>6</a:t>
            </a:fld>
            <a:endParaRPr lang="en-US" altLang="en-US" sz="1300" dirty="0">
              <a:latin typeface="Arial" charset="0"/>
              <a:cs typeface="Arial" charset="0"/>
            </a:endParaRPr>
          </a:p>
        </p:txBody>
      </p:sp>
    </p:spTree>
    <p:extLst>
      <p:ext uri="{BB962C8B-B14F-4D97-AF65-F5344CB8AC3E}">
        <p14:creationId xmlns:p14="http://schemas.microsoft.com/office/powerpoint/2010/main" val="684396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1217613" y="663575"/>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xfrm>
            <a:off x="701985" y="4416736"/>
            <a:ext cx="5606435" cy="418212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699" tIns="46348" rIns="92699" bIns="46348"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Ask attendees if this surprises</a:t>
            </a:r>
            <a:r>
              <a:rPr lang="en-US" baseline="0" dirty="0">
                <a:latin typeface="+mn-lt"/>
                <a:cs typeface="Arial" panose="020B0604020202020204" pitchFamily="34" charset="0"/>
              </a:rPr>
              <a:t> them? Have they just been using a general resume for all jobs they apply for? </a:t>
            </a:r>
          </a:p>
          <a:p>
            <a:pPr defTabSz="949478">
              <a:defRPr/>
            </a:pPr>
            <a:r>
              <a:rPr lang="en-US" baseline="0" dirty="0">
                <a:latin typeface="+mn-lt"/>
                <a:cs typeface="Arial" panose="020B0604020202020204" pitchFamily="34" charset="0"/>
              </a:rPr>
              <a:t>Also, a</a:t>
            </a:r>
            <a:r>
              <a:rPr lang="en-US" dirty="0">
                <a:latin typeface="+mn-lt"/>
                <a:cs typeface="Arial" panose="020B0604020202020204" pitchFamily="34" charset="0"/>
              </a:rPr>
              <a:t>sk</a:t>
            </a:r>
            <a:r>
              <a:rPr lang="en-US" baseline="0" dirty="0">
                <a:latin typeface="+mn-lt"/>
                <a:cs typeface="Arial" panose="020B0604020202020204" pitchFamily="34" charset="0"/>
              </a:rPr>
              <a:t> about their social media exposure and are they now convinced that it matters after last week.</a:t>
            </a:r>
            <a:endParaRPr lang="en-US" dirty="0">
              <a:latin typeface="+mn-lt"/>
              <a:cs typeface="Arial" panose="020B0604020202020204" pitchFamily="34" charset="0"/>
            </a:endParaRPr>
          </a:p>
          <a:p>
            <a:pPr algn="ct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Cover</a:t>
            </a:r>
            <a:r>
              <a:rPr lang="en-US" altLang="en-US" baseline="0" dirty="0">
                <a:latin typeface="+mn-lt"/>
                <a:cs typeface="Arial" panose="020B0604020202020204" pitchFamily="34" charset="0"/>
              </a:rPr>
              <a:t> bullets. </a:t>
            </a:r>
          </a:p>
          <a:p>
            <a:pPr marL="237369" indent="-237369">
              <a:buAutoNum type="arabicPeriod"/>
            </a:pPr>
            <a:r>
              <a:rPr lang="en-US" altLang="en-US" dirty="0">
                <a:latin typeface="+mn-lt"/>
                <a:cs typeface="Arial" panose="020B0604020202020204" pitchFamily="34" charset="0"/>
              </a:rPr>
              <a:t>Critical to</a:t>
            </a:r>
            <a:r>
              <a:rPr lang="en-US" altLang="en-US" baseline="0" dirty="0">
                <a:latin typeface="+mn-lt"/>
                <a:cs typeface="Arial" panose="020B0604020202020204" pitchFamily="34" charset="0"/>
              </a:rPr>
              <a:t> </a:t>
            </a:r>
            <a:r>
              <a:rPr lang="en-US" altLang="en-US" dirty="0">
                <a:latin typeface="+mn-lt"/>
                <a:cs typeface="Arial" panose="020B0604020202020204" pitchFamily="34" charset="0"/>
              </a:rPr>
              <a:t>let them know that in the job search, they have</a:t>
            </a:r>
            <a:r>
              <a:rPr lang="en-US" altLang="en-US" baseline="0" dirty="0">
                <a:latin typeface="+mn-lt"/>
                <a:cs typeface="Arial" panose="020B0604020202020204" pitchFamily="34" charset="0"/>
              </a:rPr>
              <a:t> to make it easy for the reader to connect the dots between their resume to the job posting.</a:t>
            </a:r>
            <a:endParaRPr lang="en-US" altLang="en-US"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 Feel free to have your own example of a total mismatch</a:t>
            </a:r>
            <a:r>
              <a:rPr lang="en-US" altLang="en-US" baseline="0" dirty="0">
                <a:latin typeface="+mn-lt"/>
                <a:cs typeface="Arial" panose="020B0604020202020204" pitchFamily="34" charset="0"/>
              </a:rPr>
              <a:t> where the job seeker didn’t even bother to show the connection.</a:t>
            </a:r>
            <a:endParaRPr lang="en-US" altLang="en-US"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Better to have less and make connections, than</a:t>
            </a:r>
            <a:r>
              <a:rPr lang="en-US" altLang="en-US" baseline="0" dirty="0">
                <a:latin typeface="+mn-lt"/>
                <a:cs typeface="Arial" panose="020B0604020202020204" pitchFamily="34" charset="0"/>
              </a:rPr>
              <a:t> to have so much info on your resume it is not relevant.</a:t>
            </a:r>
            <a:endParaRPr lang="en-US" altLang="en-US" dirty="0">
              <a:latin typeface="+mn-lt"/>
              <a:cs typeface="Arial" panose="020B0604020202020204" pitchFamily="34" charset="0"/>
            </a:endParaRPr>
          </a:p>
        </p:txBody>
      </p:sp>
      <p:sp>
        <p:nvSpPr>
          <p:cNvPr id="44036" name="Slide Number Placeholder 3"/>
          <p:cNvSpPr txBox="1">
            <a:spLocks noGrp="1"/>
          </p:cNvSpPr>
          <p:nvPr/>
        </p:nvSpPr>
        <p:spPr bwMode="auto">
          <a:xfrm>
            <a:off x="3970049" y="8830321"/>
            <a:ext cx="3038782" cy="46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48" rIns="92699" bIns="46348" anchor="b"/>
          <a:lstStyle>
            <a:lvl1pPr defTabSz="925513" eaLnBrk="0" hangingPunct="0">
              <a:spcBef>
                <a:spcPct val="30000"/>
              </a:spcBef>
              <a:defRPr sz="1200">
                <a:solidFill>
                  <a:schemeClr val="tx1"/>
                </a:solidFill>
                <a:latin typeface="Calibri" pitchFamily="34" charset="0"/>
              </a:defRPr>
            </a:lvl1pPr>
            <a:lvl2pPr marL="742950" indent="-285750" defTabSz="925513" eaLnBrk="0" hangingPunct="0">
              <a:spcBef>
                <a:spcPct val="30000"/>
              </a:spcBef>
              <a:defRPr sz="1200">
                <a:solidFill>
                  <a:schemeClr val="tx1"/>
                </a:solidFill>
                <a:latin typeface="Calibri" pitchFamily="34" charset="0"/>
              </a:defRPr>
            </a:lvl2pPr>
            <a:lvl3pPr marL="1143000" indent="-228600" defTabSz="925513" eaLnBrk="0" hangingPunct="0">
              <a:spcBef>
                <a:spcPct val="30000"/>
              </a:spcBef>
              <a:defRPr sz="1200">
                <a:solidFill>
                  <a:schemeClr val="tx1"/>
                </a:solidFill>
                <a:latin typeface="Calibri" pitchFamily="34" charset="0"/>
              </a:defRPr>
            </a:lvl3pPr>
            <a:lvl4pPr marL="1600200" indent="-228600" defTabSz="925513" eaLnBrk="0" hangingPunct="0">
              <a:spcBef>
                <a:spcPct val="30000"/>
              </a:spcBef>
              <a:defRPr sz="1200">
                <a:solidFill>
                  <a:schemeClr val="tx1"/>
                </a:solidFill>
                <a:latin typeface="Calibri" pitchFamily="34" charset="0"/>
              </a:defRPr>
            </a:lvl4pPr>
            <a:lvl5pPr marL="2057400" indent="-228600" defTabSz="925513" eaLnBrk="0" hangingPunct="0">
              <a:spcBef>
                <a:spcPct val="30000"/>
              </a:spcBef>
              <a:defRPr sz="1200">
                <a:solidFill>
                  <a:schemeClr val="tx1"/>
                </a:solidFill>
                <a:latin typeface="Calibri" pitchFamily="34" charset="0"/>
              </a:defRPr>
            </a:lvl5pPr>
            <a:lvl6pPr marL="2514600" indent="-228600" defTabSz="925513" eaLnBrk="0" fontAlgn="base" hangingPunct="0">
              <a:spcBef>
                <a:spcPct val="30000"/>
              </a:spcBef>
              <a:spcAft>
                <a:spcPct val="0"/>
              </a:spcAft>
              <a:defRPr sz="1200">
                <a:solidFill>
                  <a:schemeClr val="tx1"/>
                </a:solidFill>
                <a:latin typeface="Calibri" pitchFamily="34" charset="0"/>
              </a:defRPr>
            </a:lvl6pPr>
            <a:lvl7pPr marL="2971800" indent="-228600" defTabSz="925513" eaLnBrk="0" fontAlgn="base" hangingPunct="0">
              <a:spcBef>
                <a:spcPct val="30000"/>
              </a:spcBef>
              <a:spcAft>
                <a:spcPct val="0"/>
              </a:spcAft>
              <a:defRPr sz="1200">
                <a:solidFill>
                  <a:schemeClr val="tx1"/>
                </a:solidFill>
                <a:latin typeface="Calibri" pitchFamily="34" charset="0"/>
              </a:defRPr>
            </a:lvl7pPr>
            <a:lvl8pPr marL="3429000" indent="-228600" defTabSz="925513" eaLnBrk="0" fontAlgn="base" hangingPunct="0">
              <a:spcBef>
                <a:spcPct val="30000"/>
              </a:spcBef>
              <a:spcAft>
                <a:spcPct val="0"/>
              </a:spcAft>
              <a:defRPr sz="1200">
                <a:solidFill>
                  <a:schemeClr val="tx1"/>
                </a:solidFill>
                <a:latin typeface="Calibri" pitchFamily="34" charset="0"/>
              </a:defRPr>
            </a:lvl8pPr>
            <a:lvl9pPr marL="3886200" indent="-228600" defTabSz="925513"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D9E82375-BF65-48C1-9FC5-1023CC329253}" type="slidenum">
              <a:rPr lang="en-US" altLang="en-US" sz="1300">
                <a:latin typeface="Arial" charset="0"/>
                <a:cs typeface="Arial" charset="0"/>
              </a:rPr>
              <a:pPr algn="r" eaLnBrk="1" hangingPunct="1">
                <a:spcBef>
                  <a:spcPct val="0"/>
                </a:spcBef>
              </a:pPr>
              <a:t>7</a:t>
            </a:fld>
            <a:endParaRPr lang="en-US" altLang="en-US" sz="1300" dirty="0">
              <a:latin typeface="Arial" charset="0"/>
              <a:cs typeface="Arial" charset="0"/>
            </a:endParaRPr>
          </a:p>
        </p:txBody>
      </p:sp>
    </p:spTree>
    <p:extLst>
      <p:ext uri="{BB962C8B-B14F-4D97-AF65-F5344CB8AC3E}">
        <p14:creationId xmlns:p14="http://schemas.microsoft.com/office/powerpoint/2010/main" val="125750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1217613" y="663575"/>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xfrm>
            <a:off x="701985" y="4416736"/>
            <a:ext cx="5606435" cy="418212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699" tIns="46348" rIns="92699" bIns="46348"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Ask attendees to think about times they never heard back</a:t>
            </a:r>
            <a:r>
              <a:rPr lang="en-US" baseline="0" dirty="0">
                <a:latin typeface="+mn-lt"/>
                <a:cs typeface="Arial" panose="020B0604020202020204" pitchFamily="34" charset="0"/>
              </a:rPr>
              <a:t> after submitting their resume?</a:t>
            </a:r>
            <a:r>
              <a:rPr lang="en-US" dirty="0">
                <a:latin typeface="+mn-lt"/>
                <a:cs typeface="Arial" panose="020B0604020202020204" pitchFamily="34" charset="0"/>
              </a:rPr>
              <a:t> Did any of these apply for them as</a:t>
            </a:r>
            <a:r>
              <a:rPr lang="en-US" baseline="0" dirty="0">
                <a:latin typeface="+mn-lt"/>
                <a:cs typeface="Arial" panose="020B0604020202020204" pitchFamily="34" charset="0"/>
              </a:rPr>
              <a:t> they reflect on this? If you have a name to send resume to, be sure to use it. Everything matters in the resume process. Job seekers should always follow the directions given in the job posting.</a:t>
            </a:r>
            <a:endParaRPr lang="en-US" dirty="0">
              <a:latin typeface="+mn-lt"/>
              <a:cs typeface="Arial" panose="020B0604020202020204" pitchFamily="34" charset="0"/>
            </a:endParaRPr>
          </a:p>
          <a:p>
            <a:pPr algn="ct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Feel free to have your own example so others feel comfortable sharing with the class. You can</a:t>
            </a:r>
            <a:r>
              <a:rPr lang="en-US" altLang="en-US" baseline="0" dirty="0">
                <a:latin typeface="+mn-lt"/>
                <a:cs typeface="Arial" panose="020B0604020202020204" pitchFamily="34" charset="0"/>
              </a:rPr>
              <a:t> find so many examples online. One of the worst is to apply with LinkedIn and your LinkedIn profile is woefully incomplete.</a:t>
            </a:r>
            <a:endParaRPr lang="en-US" altLang="en-US"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All of these</a:t>
            </a:r>
            <a:r>
              <a:rPr lang="en-US" altLang="en-US" baseline="0" dirty="0">
                <a:latin typeface="+mn-lt"/>
                <a:cs typeface="Arial" panose="020B0604020202020204" pitchFamily="34" charset="0"/>
              </a:rPr>
              <a:t> matter and will demonstrate your professionalism. A thank you not will set you apart as a job seeker. So few are sent out. A handwritten thank you note will be remembered.</a:t>
            </a:r>
            <a:endParaRPr lang="en-US" altLang="en-US" dirty="0">
              <a:latin typeface="+mn-lt"/>
              <a:cs typeface="Arial" panose="020B0604020202020204" pitchFamily="34" charset="0"/>
            </a:endParaRPr>
          </a:p>
        </p:txBody>
      </p:sp>
      <p:sp>
        <p:nvSpPr>
          <p:cNvPr id="44036" name="Slide Number Placeholder 3"/>
          <p:cNvSpPr txBox="1">
            <a:spLocks noGrp="1"/>
          </p:cNvSpPr>
          <p:nvPr/>
        </p:nvSpPr>
        <p:spPr bwMode="auto">
          <a:xfrm>
            <a:off x="3970049" y="8830321"/>
            <a:ext cx="3038782" cy="46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48" rIns="92699" bIns="46348" anchor="b"/>
          <a:lstStyle>
            <a:lvl1pPr defTabSz="925513" eaLnBrk="0" hangingPunct="0">
              <a:spcBef>
                <a:spcPct val="30000"/>
              </a:spcBef>
              <a:defRPr sz="1200">
                <a:solidFill>
                  <a:schemeClr val="tx1"/>
                </a:solidFill>
                <a:latin typeface="Calibri" pitchFamily="34" charset="0"/>
              </a:defRPr>
            </a:lvl1pPr>
            <a:lvl2pPr marL="742950" indent="-285750" defTabSz="925513" eaLnBrk="0" hangingPunct="0">
              <a:spcBef>
                <a:spcPct val="30000"/>
              </a:spcBef>
              <a:defRPr sz="1200">
                <a:solidFill>
                  <a:schemeClr val="tx1"/>
                </a:solidFill>
                <a:latin typeface="Calibri" pitchFamily="34" charset="0"/>
              </a:defRPr>
            </a:lvl2pPr>
            <a:lvl3pPr marL="1143000" indent="-228600" defTabSz="925513" eaLnBrk="0" hangingPunct="0">
              <a:spcBef>
                <a:spcPct val="30000"/>
              </a:spcBef>
              <a:defRPr sz="1200">
                <a:solidFill>
                  <a:schemeClr val="tx1"/>
                </a:solidFill>
                <a:latin typeface="Calibri" pitchFamily="34" charset="0"/>
              </a:defRPr>
            </a:lvl3pPr>
            <a:lvl4pPr marL="1600200" indent="-228600" defTabSz="925513" eaLnBrk="0" hangingPunct="0">
              <a:spcBef>
                <a:spcPct val="30000"/>
              </a:spcBef>
              <a:defRPr sz="1200">
                <a:solidFill>
                  <a:schemeClr val="tx1"/>
                </a:solidFill>
                <a:latin typeface="Calibri" pitchFamily="34" charset="0"/>
              </a:defRPr>
            </a:lvl4pPr>
            <a:lvl5pPr marL="2057400" indent="-228600" defTabSz="925513" eaLnBrk="0" hangingPunct="0">
              <a:spcBef>
                <a:spcPct val="30000"/>
              </a:spcBef>
              <a:defRPr sz="1200">
                <a:solidFill>
                  <a:schemeClr val="tx1"/>
                </a:solidFill>
                <a:latin typeface="Calibri" pitchFamily="34" charset="0"/>
              </a:defRPr>
            </a:lvl5pPr>
            <a:lvl6pPr marL="2514600" indent="-228600" defTabSz="925513" eaLnBrk="0" fontAlgn="base" hangingPunct="0">
              <a:spcBef>
                <a:spcPct val="30000"/>
              </a:spcBef>
              <a:spcAft>
                <a:spcPct val="0"/>
              </a:spcAft>
              <a:defRPr sz="1200">
                <a:solidFill>
                  <a:schemeClr val="tx1"/>
                </a:solidFill>
                <a:latin typeface="Calibri" pitchFamily="34" charset="0"/>
              </a:defRPr>
            </a:lvl6pPr>
            <a:lvl7pPr marL="2971800" indent="-228600" defTabSz="925513" eaLnBrk="0" fontAlgn="base" hangingPunct="0">
              <a:spcBef>
                <a:spcPct val="30000"/>
              </a:spcBef>
              <a:spcAft>
                <a:spcPct val="0"/>
              </a:spcAft>
              <a:defRPr sz="1200">
                <a:solidFill>
                  <a:schemeClr val="tx1"/>
                </a:solidFill>
                <a:latin typeface="Calibri" pitchFamily="34" charset="0"/>
              </a:defRPr>
            </a:lvl7pPr>
            <a:lvl8pPr marL="3429000" indent="-228600" defTabSz="925513" eaLnBrk="0" fontAlgn="base" hangingPunct="0">
              <a:spcBef>
                <a:spcPct val="30000"/>
              </a:spcBef>
              <a:spcAft>
                <a:spcPct val="0"/>
              </a:spcAft>
              <a:defRPr sz="1200">
                <a:solidFill>
                  <a:schemeClr val="tx1"/>
                </a:solidFill>
                <a:latin typeface="Calibri" pitchFamily="34" charset="0"/>
              </a:defRPr>
            </a:lvl8pPr>
            <a:lvl9pPr marL="3886200" indent="-228600" defTabSz="925513"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D9E82375-BF65-48C1-9FC5-1023CC329253}" type="slidenum">
              <a:rPr lang="en-US" altLang="en-US" sz="1300">
                <a:latin typeface="Arial" charset="0"/>
                <a:cs typeface="Arial" charset="0"/>
              </a:rPr>
              <a:pPr algn="r" eaLnBrk="1" hangingPunct="1">
                <a:spcBef>
                  <a:spcPct val="0"/>
                </a:spcBef>
              </a:pPr>
              <a:t>8</a:t>
            </a:fld>
            <a:endParaRPr lang="en-US" altLang="en-US" sz="1300" dirty="0">
              <a:latin typeface="Arial" charset="0"/>
              <a:cs typeface="Arial" charset="0"/>
            </a:endParaRPr>
          </a:p>
        </p:txBody>
      </p:sp>
    </p:spTree>
    <p:extLst>
      <p:ext uri="{BB962C8B-B14F-4D97-AF65-F5344CB8AC3E}">
        <p14:creationId xmlns:p14="http://schemas.microsoft.com/office/powerpoint/2010/main" val="156748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1217613" y="663575"/>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xfrm>
            <a:off x="701985" y="4416736"/>
            <a:ext cx="5606435" cy="418212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699" tIns="46348" rIns="92699" bIns="46348"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marL="0" marR="0" indent="0" algn="l" defTabSz="949478"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Key Words will get a</a:t>
            </a:r>
            <a:r>
              <a:rPr lang="en-US" sz="1200" b="1" kern="1200" baseline="0" dirty="0">
                <a:solidFill>
                  <a:schemeClr val="tx1"/>
                </a:solidFill>
                <a:latin typeface="+mn-lt"/>
                <a:ea typeface="+mn-ea"/>
                <a:cs typeface="+mn-cs"/>
              </a:rPr>
              <a:t> recruiter’s </a:t>
            </a:r>
            <a:r>
              <a:rPr lang="en-US" sz="1200" b="1" kern="1200" dirty="0">
                <a:solidFill>
                  <a:schemeClr val="tx1"/>
                </a:solidFill>
                <a:latin typeface="+mn-lt"/>
                <a:ea typeface="+mn-ea"/>
                <a:cs typeface="+mn-cs"/>
              </a:rPr>
              <a:t> </a:t>
            </a:r>
            <a:r>
              <a:rPr lang="en-US" sz="1200" b="0" kern="1200" dirty="0">
                <a:solidFill>
                  <a:schemeClr val="tx1"/>
                </a:solidFill>
                <a:latin typeface="+mn-lt"/>
                <a:ea typeface="+mn-ea"/>
                <a:cs typeface="+mn-cs"/>
              </a:rPr>
              <a:t>in your resume. Again, helping the reader connect the dots</a:t>
            </a:r>
            <a:r>
              <a:rPr lang="en-US" sz="1200" b="0" kern="1200" baseline="0" dirty="0">
                <a:solidFill>
                  <a:schemeClr val="tx1"/>
                </a:solidFill>
                <a:latin typeface="+mn-lt"/>
                <a:ea typeface="+mn-ea"/>
                <a:cs typeface="+mn-cs"/>
              </a:rPr>
              <a:t> and showing them you have the skills they are looking for. Less is more if you have the right key words and you took the time to customize your resume.</a:t>
            </a:r>
            <a:endParaRPr lang="en-US" sz="1200" b="0" kern="1200" dirty="0">
              <a:solidFill>
                <a:schemeClr val="tx1"/>
              </a:solidFill>
              <a:latin typeface="+mn-lt"/>
              <a:ea typeface="+mn-ea"/>
              <a:cs typeface="+mn-cs"/>
            </a:endParaRPr>
          </a:p>
          <a:p>
            <a:pPr defTabSz="949478">
              <a:defRPr/>
            </a:pPr>
            <a:endParaRPr lang="en-US"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p:txBody>
      </p:sp>
      <p:sp>
        <p:nvSpPr>
          <p:cNvPr id="44036" name="Slide Number Placeholder 3"/>
          <p:cNvSpPr txBox="1">
            <a:spLocks noGrp="1"/>
          </p:cNvSpPr>
          <p:nvPr/>
        </p:nvSpPr>
        <p:spPr bwMode="auto">
          <a:xfrm>
            <a:off x="3970049" y="8830321"/>
            <a:ext cx="3038782" cy="46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48" rIns="92699" bIns="46348" anchor="b"/>
          <a:lstStyle>
            <a:lvl1pPr defTabSz="925513" eaLnBrk="0" hangingPunct="0">
              <a:spcBef>
                <a:spcPct val="30000"/>
              </a:spcBef>
              <a:defRPr sz="1200">
                <a:solidFill>
                  <a:schemeClr val="tx1"/>
                </a:solidFill>
                <a:latin typeface="Calibri" pitchFamily="34" charset="0"/>
              </a:defRPr>
            </a:lvl1pPr>
            <a:lvl2pPr marL="742950" indent="-285750" defTabSz="925513" eaLnBrk="0" hangingPunct="0">
              <a:spcBef>
                <a:spcPct val="30000"/>
              </a:spcBef>
              <a:defRPr sz="1200">
                <a:solidFill>
                  <a:schemeClr val="tx1"/>
                </a:solidFill>
                <a:latin typeface="Calibri" pitchFamily="34" charset="0"/>
              </a:defRPr>
            </a:lvl2pPr>
            <a:lvl3pPr marL="1143000" indent="-228600" defTabSz="925513" eaLnBrk="0" hangingPunct="0">
              <a:spcBef>
                <a:spcPct val="30000"/>
              </a:spcBef>
              <a:defRPr sz="1200">
                <a:solidFill>
                  <a:schemeClr val="tx1"/>
                </a:solidFill>
                <a:latin typeface="Calibri" pitchFamily="34" charset="0"/>
              </a:defRPr>
            </a:lvl3pPr>
            <a:lvl4pPr marL="1600200" indent="-228600" defTabSz="925513" eaLnBrk="0" hangingPunct="0">
              <a:spcBef>
                <a:spcPct val="30000"/>
              </a:spcBef>
              <a:defRPr sz="1200">
                <a:solidFill>
                  <a:schemeClr val="tx1"/>
                </a:solidFill>
                <a:latin typeface="Calibri" pitchFamily="34" charset="0"/>
              </a:defRPr>
            </a:lvl4pPr>
            <a:lvl5pPr marL="2057400" indent="-228600" defTabSz="925513" eaLnBrk="0" hangingPunct="0">
              <a:spcBef>
                <a:spcPct val="30000"/>
              </a:spcBef>
              <a:defRPr sz="1200">
                <a:solidFill>
                  <a:schemeClr val="tx1"/>
                </a:solidFill>
                <a:latin typeface="Calibri" pitchFamily="34" charset="0"/>
              </a:defRPr>
            </a:lvl5pPr>
            <a:lvl6pPr marL="2514600" indent="-228600" defTabSz="925513" eaLnBrk="0" fontAlgn="base" hangingPunct="0">
              <a:spcBef>
                <a:spcPct val="30000"/>
              </a:spcBef>
              <a:spcAft>
                <a:spcPct val="0"/>
              </a:spcAft>
              <a:defRPr sz="1200">
                <a:solidFill>
                  <a:schemeClr val="tx1"/>
                </a:solidFill>
                <a:latin typeface="Calibri" pitchFamily="34" charset="0"/>
              </a:defRPr>
            </a:lvl6pPr>
            <a:lvl7pPr marL="2971800" indent="-228600" defTabSz="925513" eaLnBrk="0" fontAlgn="base" hangingPunct="0">
              <a:spcBef>
                <a:spcPct val="30000"/>
              </a:spcBef>
              <a:spcAft>
                <a:spcPct val="0"/>
              </a:spcAft>
              <a:defRPr sz="1200">
                <a:solidFill>
                  <a:schemeClr val="tx1"/>
                </a:solidFill>
                <a:latin typeface="Calibri" pitchFamily="34" charset="0"/>
              </a:defRPr>
            </a:lvl7pPr>
            <a:lvl8pPr marL="3429000" indent="-228600" defTabSz="925513" eaLnBrk="0" fontAlgn="base" hangingPunct="0">
              <a:spcBef>
                <a:spcPct val="30000"/>
              </a:spcBef>
              <a:spcAft>
                <a:spcPct val="0"/>
              </a:spcAft>
              <a:defRPr sz="1200">
                <a:solidFill>
                  <a:schemeClr val="tx1"/>
                </a:solidFill>
                <a:latin typeface="Calibri" pitchFamily="34" charset="0"/>
              </a:defRPr>
            </a:lvl8pPr>
            <a:lvl9pPr marL="3886200" indent="-228600" defTabSz="925513"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D9E82375-BF65-48C1-9FC5-1023CC329253}" type="slidenum">
              <a:rPr lang="en-US" altLang="en-US" sz="1300">
                <a:latin typeface="Arial" charset="0"/>
                <a:cs typeface="Arial" charset="0"/>
              </a:rPr>
              <a:pPr algn="r" eaLnBrk="1" hangingPunct="1">
                <a:spcBef>
                  <a:spcPct val="0"/>
                </a:spcBef>
              </a:pPr>
              <a:t>9</a:t>
            </a:fld>
            <a:endParaRPr lang="en-US" altLang="en-US" sz="1300" dirty="0">
              <a:latin typeface="Arial" charset="0"/>
              <a:cs typeface="Arial" charset="0"/>
            </a:endParaRPr>
          </a:p>
        </p:txBody>
      </p:sp>
    </p:spTree>
    <p:extLst>
      <p:ext uri="{BB962C8B-B14F-4D97-AF65-F5344CB8AC3E}">
        <p14:creationId xmlns:p14="http://schemas.microsoft.com/office/powerpoint/2010/main" val="1051418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1217613" y="663575"/>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xfrm>
            <a:off x="701985" y="4416736"/>
            <a:ext cx="5606435" cy="418212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699" tIns="46348" rIns="92699" bIns="46348"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sz="1200" b="1" kern="1200" dirty="0">
                <a:solidFill>
                  <a:schemeClr val="tx1"/>
                </a:solidFill>
                <a:latin typeface="+mn-lt"/>
                <a:ea typeface="+mn-ea"/>
                <a:cs typeface="+mn-cs"/>
              </a:rPr>
              <a:t>Because</a:t>
            </a:r>
            <a:r>
              <a:rPr lang="en-US" sz="1200" b="1" kern="1200" baseline="0" dirty="0">
                <a:solidFill>
                  <a:schemeClr val="tx1"/>
                </a:solidFill>
                <a:latin typeface="+mn-lt"/>
                <a:ea typeface="+mn-ea"/>
                <a:cs typeface="+mn-cs"/>
              </a:rPr>
              <a:t> </a:t>
            </a:r>
            <a:r>
              <a:rPr lang="en-US" sz="1200" b="1" kern="1200" dirty="0">
                <a:solidFill>
                  <a:schemeClr val="tx1"/>
                </a:solidFill>
                <a:latin typeface="+mn-lt"/>
                <a:ea typeface="+mn-ea"/>
                <a:cs typeface="+mn-cs"/>
              </a:rPr>
              <a:t>Key Words are important </a:t>
            </a:r>
            <a:r>
              <a:rPr lang="en-US" sz="1200" b="0" kern="1200" dirty="0">
                <a:solidFill>
                  <a:schemeClr val="tx1"/>
                </a:solidFill>
                <a:latin typeface="+mn-lt"/>
                <a:ea typeface="+mn-ea"/>
                <a:cs typeface="+mn-cs"/>
              </a:rPr>
              <a:t>in your resume,</a:t>
            </a:r>
            <a:r>
              <a:rPr lang="en-US" sz="1200" b="0" kern="1200" baseline="0" dirty="0">
                <a:solidFill>
                  <a:schemeClr val="tx1"/>
                </a:solidFill>
                <a:latin typeface="+mn-lt"/>
                <a:ea typeface="+mn-ea"/>
                <a:cs typeface="+mn-cs"/>
              </a:rPr>
              <a:t> you should become familiar with word clouds. This will help you quickly determine which words are showing up the most in the job posting and therefore, important for the job.</a:t>
            </a:r>
            <a:r>
              <a:rPr lang="en-US" sz="1200" b="0" kern="1200" dirty="0">
                <a:solidFill>
                  <a:schemeClr val="tx1"/>
                </a:solidFill>
                <a:latin typeface="+mn-lt"/>
                <a:ea typeface="+mn-ea"/>
                <a:cs typeface="+mn-cs"/>
              </a:rPr>
              <a:t> </a:t>
            </a:r>
            <a:r>
              <a:rPr lang="en-US" sz="1200" b="0" kern="1200" dirty="0">
                <a:solidFill>
                  <a:schemeClr val="tx1"/>
                </a:solidFill>
                <a:latin typeface="+mn-lt"/>
                <a:ea typeface="+mn-ea"/>
                <a:cs typeface="Arial" panose="020B0604020202020204" pitchFamily="34" charset="0"/>
              </a:rPr>
              <a:t>You</a:t>
            </a:r>
            <a:r>
              <a:rPr lang="en-US" sz="1200" b="0" kern="1200" baseline="0" dirty="0">
                <a:solidFill>
                  <a:schemeClr val="tx1"/>
                </a:solidFill>
                <a:latin typeface="+mn-lt"/>
                <a:ea typeface="+mn-ea"/>
                <a:cs typeface="Arial" panose="020B0604020202020204" pitchFamily="34" charset="0"/>
              </a:rPr>
              <a:t> want these to show up on your resume.</a:t>
            </a:r>
          </a:p>
          <a:p>
            <a:pPr defTabSz="949478">
              <a:defRPr/>
            </a:pPr>
            <a:r>
              <a:rPr lang="en-US" dirty="0">
                <a:latin typeface="+mn-lt"/>
                <a:cs typeface="Arial" panose="020B0604020202020204" pitchFamily="34" charset="0"/>
              </a:rPr>
              <a:t>https://worditout.com/word-cloud/create</a:t>
            </a:r>
          </a:p>
          <a:p>
            <a:pPr defTabSz="949478">
              <a:defRPr/>
            </a:pP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Demonstrate Wordle.net or any other word</a:t>
            </a:r>
            <a:r>
              <a:rPr lang="en-US" altLang="en-US" baseline="0" dirty="0">
                <a:latin typeface="+mn-lt"/>
                <a:cs typeface="Arial" panose="020B0604020202020204" pitchFamily="34" charset="0"/>
              </a:rPr>
              <a:t> cloud</a:t>
            </a:r>
            <a:r>
              <a:rPr lang="en-US" altLang="en-US" dirty="0">
                <a:latin typeface="+mn-lt"/>
                <a:cs typeface="Arial" panose="020B0604020202020204" pitchFamily="34" charset="0"/>
              </a:rPr>
              <a:t> in</a:t>
            </a:r>
            <a:r>
              <a:rPr lang="en-US" altLang="en-US" baseline="0" dirty="0">
                <a:latin typeface="+mn-lt"/>
                <a:cs typeface="Arial" panose="020B0604020202020204" pitchFamily="34" charset="0"/>
              </a:rPr>
              <a:t> real time if you have internet access. Copy and past a job description into Wordle. This will show the group how easy it is to use and also how useful it can be for them.</a:t>
            </a:r>
            <a:endParaRPr lang="en-US" altLang="en-US"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Feel free to have your own examples to distribute</a:t>
            </a:r>
            <a:r>
              <a:rPr lang="en-US" altLang="en-US" baseline="0" dirty="0">
                <a:latin typeface="+mn-lt"/>
                <a:cs typeface="Arial" panose="020B0604020202020204" pitchFamily="34" charset="0"/>
              </a:rPr>
              <a:t> for the class to review.</a:t>
            </a:r>
            <a:endParaRPr lang="en-US" altLang="en-US"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Emphasize</a:t>
            </a:r>
            <a:r>
              <a:rPr lang="en-US" altLang="en-US" baseline="0" dirty="0">
                <a:latin typeface="+mn-lt"/>
                <a:cs typeface="Arial" panose="020B0604020202020204" pitchFamily="34" charset="0"/>
              </a:rPr>
              <a:t> this will help set them apart from the sea of resumes, because most job seekers don’t do this.</a:t>
            </a:r>
            <a:endParaRPr lang="en-US" altLang="en-US" dirty="0">
              <a:latin typeface="+mn-lt"/>
              <a:cs typeface="Arial" panose="020B0604020202020204" pitchFamily="34" charset="0"/>
            </a:endParaRPr>
          </a:p>
        </p:txBody>
      </p:sp>
      <p:sp>
        <p:nvSpPr>
          <p:cNvPr id="44036" name="Slide Number Placeholder 3"/>
          <p:cNvSpPr txBox="1">
            <a:spLocks noGrp="1"/>
          </p:cNvSpPr>
          <p:nvPr/>
        </p:nvSpPr>
        <p:spPr bwMode="auto">
          <a:xfrm>
            <a:off x="3970049" y="8830321"/>
            <a:ext cx="3038782" cy="46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48" rIns="92699" bIns="46348" anchor="b"/>
          <a:lstStyle>
            <a:lvl1pPr defTabSz="925513" eaLnBrk="0" hangingPunct="0">
              <a:spcBef>
                <a:spcPct val="30000"/>
              </a:spcBef>
              <a:defRPr sz="1200">
                <a:solidFill>
                  <a:schemeClr val="tx1"/>
                </a:solidFill>
                <a:latin typeface="Calibri" pitchFamily="34" charset="0"/>
              </a:defRPr>
            </a:lvl1pPr>
            <a:lvl2pPr marL="742950" indent="-285750" defTabSz="925513" eaLnBrk="0" hangingPunct="0">
              <a:spcBef>
                <a:spcPct val="30000"/>
              </a:spcBef>
              <a:defRPr sz="1200">
                <a:solidFill>
                  <a:schemeClr val="tx1"/>
                </a:solidFill>
                <a:latin typeface="Calibri" pitchFamily="34" charset="0"/>
              </a:defRPr>
            </a:lvl2pPr>
            <a:lvl3pPr marL="1143000" indent="-228600" defTabSz="925513" eaLnBrk="0" hangingPunct="0">
              <a:spcBef>
                <a:spcPct val="30000"/>
              </a:spcBef>
              <a:defRPr sz="1200">
                <a:solidFill>
                  <a:schemeClr val="tx1"/>
                </a:solidFill>
                <a:latin typeface="Calibri" pitchFamily="34" charset="0"/>
              </a:defRPr>
            </a:lvl3pPr>
            <a:lvl4pPr marL="1600200" indent="-228600" defTabSz="925513" eaLnBrk="0" hangingPunct="0">
              <a:spcBef>
                <a:spcPct val="30000"/>
              </a:spcBef>
              <a:defRPr sz="1200">
                <a:solidFill>
                  <a:schemeClr val="tx1"/>
                </a:solidFill>
                <a:latin typeface="Calibri" pitchFamily="34" charset="0"/>
              </a:defRPr>
            </a:lvl4pPr>
            <a:lvl5pPr marL="2057400" indent="-228600" defTabSz="925513" eaLnBrk="0" hangingPunct="0">
              <a:spcBef>
                <a:spcPct val="30000"/>
              </a:spcBef>
              <a:defRPr sz="1200">
                <a:solidFill>
                  <a:schemeClr val="tx1"/>
                </a:solidFill>
                <a:latin typeface="Calibri" pitchFamily="34" charset="0"/>
              </a:defRPr>
            </a:lvl5pPr>
            <a:lvl6pPr marL="2514600" indent="-228600" defTabSz="925513" eaLnBrk="0" fontAlgn="base" hangingPunct="0">
              <a:spcBef>
                <a:spcPct val="30000"/>
              </a:spcBef>
              <a:spcAft>
                <a:spcPct val="0"/>
              </a:spcAft>
              <a:defRPr sz="1200">
                <a:solidFill>
                  <a:schemeClr val="tx1"/>
                </a:solidFill>
                <a:latin typeface="Calibri" pitchFamily="34" charset="0"/>
              </a:defRPr>
            </a:lvl6pPr>
            <a:lvl7pPr marL="2971800" indent="-228600" defTabSz="925513" eaLnBrk="0" fontAlgn="base" hangingPunct="0">
              <a:spcBef>
                <a:spcPct val="30000"/>
              </a:spcBef>
              <a:spcAft>
                <a:spcPct val="0"/>
              </a:spcAft>
              <a:defRPr sz="1200">
                <a:solidFill>
                  <a:schemeClr val="tx1"/>
                </a:solidFill>
                <a:latin typeface="Calibri" pitchFamily="34" charset="0"/>
              </a:defRPr>
            </a:lvl7pPr>
            <a:lvl8pPr marL="3429000" indent="-228600" defTabSz="925513" eaLnBrk="0" fontAlgn="base" hangingPunct="0">
              <a:spcBef>
                <a:spcPct val="30000"/>
              </a:spcBef>
              <a:spcAft>
                <a:spcPct val="0"/>
              </a:spcAft>
              <a:defRPr sz="1200">
                <a:solidFill>
                  <a:schemeClr val="tx1"/>
                </a:solidFill>
                <a:latin typeface="Calibri" pitchFamily="34" charset="0"/>
              </a:defRPr>
            </a:lvl8pPr>
            <a:lvl9pPr marL="3886200" indent="-228600" defTabSz="925513"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D9E82375-BF65-48C1-9FC5-1023CC329253}" type="slidenum">
              <a:rPr lang="en-US" altLang="en-US" sz="1300">
                <a:latin typeface="Arial" charset="0"/>
                <a:cs typeface="Arial" charset="0"/>
              </a:rPr>
              <a:pPr algn="r" eaLnBrk="1" hangingPunct="1">
                <a:spcBef>
                  <a:spcPct val="0"/>
                </a:spcBef>
              </a:pPr>
              <a:t>10</a:t>
            </a:fld>
            <a:endParaRPr lang="en-US" altLang="en-US" sz="1300" dirty="0">
              <a:latin typeface="Arial" charset="0"/>
              <a:cs typeface="Arial" charset="0"/>
            </a:endParaRPr>
          </a:p>
        </p:txBody>
      </p:sp>
    </p:spTree>
    <p:extLst>
      <p:ext uri="{BB962C8B-B14F-4D97-AF65-F5344CB8AC3E}">
        <p14:creationId xmlns:p14="http://schemas.microsoft.com/office/powerpoint/2010/main" val="2153131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43" tIns="46571" rIns="93143" bIns="46571"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This will require one’s focus and attention to gather everything. This</a:t>
            </a:r>
            <a:r>
              <a:rPr lang="en-US" baseline="0" dirty="0">
                <a:latin typeface="+mn-lt"/>
                <a:cs typeface="Arial" panose="020B0604020202020204" pitchFamily="34" charset="0"/>
              </a:rPr>
              <a:t> is the time a job seeker wants to collect all of their work materials. Not only will it help them build their “Master Resume (on next slide) –it will also reinforce how much they have already accomplished and give them confidence and motivation. </a:t>
            </a:r>
            <a:endParaRPr lang="en-US"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endParaRPr lang="en-US" altLang="en-US" b="1" dirty="0">
              <a:latin typeface="+mn-lt"/>
            </a:endParaRPr>
          </a:p>
          <a:p>
            <a:r>
              <a:rPr lang="en-US" altLang="en-US" b="0" dirty="0">
                <a:latin typeface="+mn-lt"/>
              </a:rPr>
              <a:t>1. Creat</a:t>
            </a:r>
            <a:r>
              <a:rPr lang="en-US" altLang="en-US" b="0" baseline="0" dirty="0">
                <a:latin typeface="+mn-lt"/>
              </a:rPr>
              <a:t>e a list with the  group for transferable skill sets. </a:t>
            </a:r>
            <a:r>
              <a:rPr lang="en-US" altLang="en-US" b="0" dirty="0">
                <a:latin typeface="+mn-lt"/>
              </a:rPr>
              <a:t>Document all of your transferable skill sets </a:t>
            </a:r>
            <a:r>
              <a:rPr lang="en-US" altLang="en-US" b="1" dirty="0">
                <a:latin typeface="+mn-lt"/>
              </a:rPr>
              <a:t>e.g. </a:t>
            </a:r>
            <a:r>
              <a:rPr lang="en-US" altLang="en-US" b="0" dirty="0">
                <a:latin typeface="+mn-lt"/>
              </a:rPr>
              <a:t>customer service</a:t>
            </a:r>
            <a:r>
              <a:rPr lang="en-US" altLang="en-US" b="0" baseline="0" dirty="0">
                <a:latin typeface="+mn-lt"/>
              </a:rPr>
              <a:t> experience, project management,</a:t>
            </a:r>
            <a:r>
              <a:rPr lang="en-US" sz="1200" b="0" i="0" kern="1200" dirty="0">
                <a:solidFill>
                  <a:schemeClr val="tx1"/>
                </a:solidFill>
                <a:effectLst/>
                <a:latin typeface="+mn-lt"/>
                <a:ea typeface="+mn-ea"/>
                <a:cs typeface="+mn-cs"/>
              </a:rPr>
              <a:t> communication, analytics, and</a:t>
            </a:r>
            <a:r>
              <a:rPr lang="en-US" sz="1200" b="0" i="0" kern="1200" baseline="0" dirty="0">
                <a:solidFill>
                  <a:schemeClr val="tx1"/>
                </a:solidFill>
                <a:effectLst/>
                <a:latin typeface="+mn-lt"/>
                <a:ea typeface="+mn-ea"/>
                <a:cs typeface="+mn-cs"/>
              </a:rPr>
              <a:t> r</a:t>
            </a:r>
            <a:r>
              <a:rPr lang="en-US" sz="1200" b="0" i="0" kern="1200" dirty="0">
                <a:solidFill>
                  <a:schemeClr val="tx1"/>
                </a:solidFill>
                <a:effectLst/>
                <a:latin typeface="+mn-lt"/>
                <a:ea typeface="+mn-ea"/>
                <a:cs typeface="+mn-cs"/>
              </a:rPr>
              <a:t>esearch are just a few.</a:t>
            </a:r>
          </a:p>
          <a:p>
            <a:pPr marL="0" indent="0">
              <a:buFont typeface="+mj-lt"/>
              <a:buNone/>
            </a:pPr>
            <a:endParaRPr lang="en-US" altLang="en-US" b="0" dirty="0">
              <a:latin typeface="+mn-lt"/>
            </a:endParaRPr>
          </a:p>
        </p:txBody>
      </p:sp>
      <p:sp>
        <p:nvSpPr>
          <p:cNvPr id="52228" name="Slide Number Placeholder 3"/>
          <p:cNvSpPr txBox="1">
            <a:spLocks noGrp="1"/>
          </p:cNvSpPr>
          <p:nvPr/>
        </p:nvSpPr>
        <p:spPr bwMode="auto">
          <a:xfrm>
            <a:off x="3970049" y="8831897"/>
            <a:ext cx="3038782" cy="46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43" tIns="46571" rIns="93143" bIns="46571" anchor="b"/>
          <a:lstStyle>
            <a:lvl1pPr defTabSz="920750" eaLnBrk="0" hangingPunct="0">
              <a:spcBef>
                <a:spcPct val="30000"/>
              </a:spcBef>
              <a:defRPr sz="1200">
                <a:solidFill>
                  <a:schemeClr val="tx1"/>
                </a:solidFill>
                <a:latin typeface="Calibri" pitchFamily="34" charset="0"/>
              </a:defRPr>
            </a:lvl1pPr>
            <a:lvl2pPr marL="742950" indent="-285750" defTabSz="920750" eaLnBrk="0" hangingPunct="0">
              <a:spcBef>
                <a:spcPct val="30000"/>
              </a:spcBef>
              <a:defRPr sz="1200">
                <a:solidFill>
                  <a:schemeClr val="tx1"/>
                </a:solidFill>
                <a:latin typeface="Calibri" pitchFamily="34" charset="0"/>
              </a:defRPr>
            </a:lvl2pPr>
            <a:lvl3pPr marL="1143000" indent="-228600" defTabSz="920750" eaLnBrk="0" hangingPunct="0">
              <a:spcBef>
                <a:spcPct val="30000"/>
              </a:spcBef>
              <a:defRPr sz="1200">
                <a:solidFill>
                  <a:schemeClr val="tx1"/>
                </a:solidFill>
                <a:latin typeface="Calibri" pitchFamily="34" charset="0"/>
              </a:defRPr>
            </a:lvl3pPr>
            <a:lvl4pPr marL="1600200" indent="-228600" defTabSz="920750" eaLnBrk="0" hangingPunct="0">
              <a:spcBef>
                <a:spcPct val="30000"/>
              </a:spcBef>
              <a:defRPr sz="1200">
                <a:solidFill>
                  <a:schemeClr val="tx1"/>
                </a:solidFill>
                <a:latin typeface="Calibri" pitchFamily="34" charset="0"/>
              </a:defRPr>
            </a:lvl4pPr>
            <a:lvl5pPr marL="2057400" indent="-228600" defTabSz="920750" eaLnBrk="0" hangingPunct="0">
              <a:spcBef>
                <a:spcPct val="30000"/>
              </a:spcBef>
              <a:defRPr sz="1200">
                <a:solidFill>
                  <a:schemeClr val="tx1"/>
                </a:solidFill>
                <a:latin typeface="Calibri" pitchFamily="34" charset="0"/>
              </a:defRPr>
            </a:lvl5pPr>
            <a:lvl6pPr marL="2514600" indent="-228600" defTabSz="920750" eaLnBrk="0" fontAlgn="base" hangingPunct="0">
              <a:spcBef>
                <a:spcPct val="30000"/>
              </a:spcBef>
              <a:spcAft>
                <a:spcPct val="0"/>
              </a:spcAft>
              <a:defRPr sz="1200">
                <a:solidFill>
                  <a:schemeClr val="tx1"/>
                </a:solidFill>
                <a:latin typeface="Calibri" pitchFamily="34" charset="0"/>
              </a:defRPr>
            </a:lvl6pPr>
            <a:lvl7pPr marL="2971800" indent="-228600" defTabSz="920750" eaLnBrk="0" fontAlgn="base" hangingPunct="0">
              <a:spcBef>
                <a:spcPct val="30000"/>
              </a:spcBef>
              <a:spcAft>
                <a:spcPct val="0"/>
              </a:spcAft>
              <a:defRPr sz="1200">
                <a:solidFill>
                  <a:schemeClr val="tx1"/>
                </a:solidFill>
                <a:latin typeface="Calibri" pitchFamily="34" charset="0"/>
              </a:defRPr>
            </a:lvl7pPr>
            <a:lvl8pPr marL="3429000" indent="-228600" defTabSz="920750" eaLnBrk="0" fontAlgn="base" hangingPunct="0">
              <a:spcBef>
                <a:spcPct val="30000"/>
              </a:spcBef>
              <a:spcAft>
                <a:spcPct val="0"/>
              </a:spcAft>
              <a:defRPr sz="1200">
                <a:solidFill>
                  <a:schemeClr val="tx1"/>
                </a:solidFill>
                <a:latin typeface="Calibri" pitchFamily="34" charset="0"/>
              </a:defRPr>
            </a:lvl8pPr>
            <a:lvl9pPr marL="3886200" indent="-228600" defTabSz="92075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7FE6A9F5-578E-4419-A5D0-6CDAA196FB93}" type="slidenum">
              <a:rPr lang="en-US" altLang="en-US" sz="1300">
                <a:latin typeface="Arial" charset="0"/>
                <a:cs typeface="Arial" charset="0"/>
              </a:rPr>
              <a:pPr algn="r" eaLnBrk="1" hangingPunct="1">
                <a:spcBef>
                  <a:spcPct val="0"/>
                </a:spcBef>
              </a:pPr>
              <a:t>12</a:t>
            </a:fld>
            <a:endParaRPr lang="en-US" altLang="en-US" sz="1300" dirty="0">
              <a:latin typeface="Arial" charset="0"/>
              <a:cs typeface="Arial" charset="0"/>
            </a:endParaRPr>
          </a:p>
        </p:txBody>
      </p:sp>
    </p:spTree>
    <p:extLst>
      <p:ext uri="{BB962C8B-B14F-4D97-AF65-F5344CB8AC3E}">
        <p14:creationId xmlns:p14="http://schemas.microsoft.com/office/powerpoint/2010/main" val="3710839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43" tIns="46571" rIns="93143" bIns="46571"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master resume</a:t>
            </a:r>
            <a:r>
              <a:rPr lang="en-US" sz="1200" b="0" i="0" kern="1200" dirty="0">
                <a:solidFill>
                  <a:schemeClr val="tx1"/>
                </a:solidFill>
                <a:effectLst/>
                <a:latin typeface="+mn-lt"/>
                <a:ea typeface="+mn-ea"/>
                <a:cs typeface="+mn-cs"/>
              </a:rPr>
              <a:t> is a document that functions as a source to help you create other </a:t>
            </a:r>
            <a:r>
              <a:rPr lang="en-US" sz="1200" b="1" i="0" kern="1200" dirty="0">
                <a:solidFill>
                  <a:schemeClr val="tx1"/>
                </a:solidFill>
                <a:effectLst/>
                <a:latin typeface="+mn-lt"/>
                <a:ea typeface="+mn-ea"/>
                <a:cs typeface="+mn-cs"/>
              </a:rPr>
              <a:t>resumes</a:t>
            </a:r>
            <a:r>
              <a:rPr lang="en-US" sz="1200" b="0" i="0" kern="1200" dirty="0">
                <a:solidFill>
                  <a:schemeClr val="tx1"/>
                </a:solidFill>
                <a:effectLst/>
                <a:latin typeface="+mn-lt"/>
                <a:ea typeface="+mn-ea"/>
                <a:cs typeface="+mn-cs"/>
              </a:rPr>
              <a:t>. It is not meant to serve as the template—and is never to be submitted. Instead, it allows you to list every skill you've acquired, your valid education, all of your jobs, etc. in one place. It will be</a:t>
            </a:r>
            <a:r>
              <a:rPr lang="en-US" sz="1200" b="0" i="0" kern="1200" baseline="0" dirty="0">
                <a:solidFill>
                  <a:schemeClr val="tx1"/>
                </a:solidFill>
                <a:effectLst/>
                <a:latin typeface="+mn-lt"/>
                <a:ea typeface="+mn-ea"/>
                <a:cs typeface="+mn-cs"/>
              </a:rPr>
              <a:t> your document that you can use to create your customized resumes.</a:t>
            </a:r>
          </a:p>
          <a:p>
            <a:pPr defTabSz="949478">
              <a:defRPr/>
            </a:pPr>
            <a:endParaRPr lang="en-US" sz="1200" b="0" i="0" kern="1200" baseline="0" dirty="0">
              <a:solidFill>
                <a:schemeClr val="tx1"/>
              </a:solidFill>
              <a:effectLst/>
              <a:latin typeface="+mn-lt"/>
              <a:ea typeface="+mn-ea"/>
              <a:cs typeface="+mn-cs"/>
            </a:endParaRPr>
          </a:p>
          <a:p>
            <a:pPr defTabSz="949478">
              <a:defRPr/>
            </a:pPr>
            <a:r>
              <a:rPr lang="en-US" sz="1200" b="0" i="0" kern="1200" dirty="0">
                <a:solidFill>
                  <a:schemeClr val="tx1"/>
                </a:solidFill>
                <a:effectLst/>
                <a:latin typeface="+mn-lt"/>
                <a:ea typeface="+mn-ea"/>
                <a:cs typeface="+mn-cs"/>
              </a:rPr>
              <a:t>Once you have written your master resume, proof and spell check it carefully so it is ready to go. Now you have a complete, accurate and honest list of all of your accomplishments. The real power behind your master resume is the ability to quickly cut and paste selected work histories to create custom resumes and cover letters</a:t>
            </a:r>
            <a:r>
              <a:rPr lang="en-US" sz="1200" b="0" i="0" kern="1200" baseline="0" dirty="0">
                <a:solidFill>
                  <a:schemeClr val="tx1"/>
                </a:solidFill>
                <a:effectLst/>
                <a:latin typeface="+mn-lt"/>
                <a:ea typeface="+mn-ea"/>
                <a:cs typeface="+mn-cs"/>
              </a:rPr>
              <a:t> for your job search.</a:t>
            </a:r>
          </a:p>
          <a:p>
            <a:pPr defTabSz="949478">
              <a:defRPr/>
            </a:pP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a:p>
            <a:pPr marL="228600" indent="-228600" algn="l">
              <a:buFont typeface="+mj-lt"/>
              <a:buAutoNum type="arabicPeriod"/>
            </a:pPr>
            <a:r>
              <a:rPr lang="en-US" b="0" i="0" u="none" dirty="0">
                <a:latin typeface="+mn-lt"/>
                <a:cs typeface="Arial" panose="020B0604020202020204" pitchFamily="34" charset="0"/>
              </a:rPr>
              <a:t>Share</a:t>
            </a:r>
            <a:r>
              <a:rPr lang="en-US" b="0" i="0" u="none" baseline="0" dirty="0">
                <a:latin typeface="+mn-lt"/>
                <a:cs typeface="Arial" panose="020B0604020202020204" pitchFamily="34" charset="0"/>
              </a:rPr>
              <a:t> an example of a master resume.</a:t>
            </a:r>
            <a:endParaRPr lang="en-US" b="0" i="0" u="none" dirty="0">
              <a:latin typeface="+mn-lt"/>
              <a:cs typeface="Arial" panose="020B0604020202020204" pitchFamily="34" charset="0"/>
            </a:endParaRPr>
          </a:p>
          <a:p>
            <a:pPr marL="228600" indent="-228600" algn="l">
              <a:buFont typeface="+mj-lt"/>
              <a:buAutoNum type="arabicPeriod"/>
            </a:pPr>
            <a:r>
              <a:rPr lang="en-US" b="0" i="0" u="none" dirty="0">
                <a:latin typeface="+mn-lt"/>
                <a:cs typeface="Arial" panose="020B0604020202020204" pitchFamily="34" charset="0"/>
              </a:rPr>
              <a:t>Point</a:t>
            </a:r>
            <a:r>
              <a:rPr lang="en-US" b="0" i="0" u="none" baseline="0" dirty="0">
                <a:latin typeface="+mn-lt"/>
                <a:cs typeface="Arial" panose="020B0604020202020204" pitchFamily="34" charset="0"/>
              </a:rPr>
              <a:t> out these benefits for investing in a Master Resume:</a:t>
            </a:r>
          </a:p>
          <a:p>
            <a:pPr marL="0" indent="0" algn="l">
              <a:buFont typeface="+mj-lt"/>
              <a:buNone/>
            </a:pPr>
            <a:endParaRPr lang="en-US" b="0" i="0" u="none" dirty="0">
              <a:latin typeface="+mn-lt"/>
              <a:cs typeface="Arial" panose="020B0604020202020204" pitchFamily="34" charset="0"/>
            </a:endParaRPr>
          </a:p>
          <a:p>
            <a:pPr lvl="1"/>
            <a:r>
              <a:rPr lang="en-US" sz="1200" b="0" i="0" kern="1200" dirty="0">
                <a:solidFill>
                  <a:schemeClr val="tx1"/>
                </a:solidFill>
                <a:effectLst/>
                <a:latin typeface="+mn-lt"/>
                <a:ea typeface="+mn-ea"/>
                <a:cs typeface="+mn-cs"/>
              </a:rPr>
              <a:t>It streamlines making custom versions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It simplifies remembering past jobs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It helps you spot themes and patterns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It helps you highlight your favorite tasks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It helps you overcome the problem of the generic resume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It allows you to describe different skill sets </a:t>
            </a:r>
            <a:br>
              <a:rPr lang="en-US" sz="1200" b="0" i="0" kern="1200" dirty="0">
                <a:solidFill>
                  <a:schemeClr val="tx1"/>
                </a:solidFill>
                <a:effectLst/>
                <a:latin typeface="+mn-lt"/>
                <a:ea typeface="+mn-ea"/>
                <a:cs typeface="+mn-cs"/>
              </a:rPr>
            </a:br>
            <a:endParaRPr lang="en-US" altLang="en-US" b="0" dirty="0">
              <a:latin typeface="+mn-lt"/>
            </a:endParaRPr>
          </a:p>
          <a:p>
            <a:pPr defTabSz="885425">
              <a:spcBef>
                <a:spcPct val="0"/>
              </a:spcBef>
            </a:pPr>
            <a:endParaRPr lang="en-US" altLang="en-US" dirty="0"/>
          </a:p>
        </p:txBody>
      </p:sp>
      <p:sp>
        <p:nvSpPr>
          <p:cNvPr id="51204" name="Slide Number Placeholder 3"/>
          <p:cNvSpPr txBox="1">
            <a:spLocks noGrp="1"/>
          </p:cNvSpPr>
          <p:nvPr/>
        </p:nvSpPr>
        <p:spPr bwMode="auto">
          <a:xfrm>
            <a:off x="3970049" y="8831897"/>
            <a:ext cx="3038782" cy="46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43" tIns="46571" rIns="93143" bIns="46571" anchor="b"/>
          <a:lstStyle>
            <a:lvl1pPr defTabSz="920750" eaLnBrk="0" hangingPunct="0">
              <a:spcBef>
                <a:spcPct val="30000"/>
              </a:spcBef>
              <a:defRPr sz="1200">
                <a:solidFill>
                  <a:schemeClr val="tx1"/>
                </a:solidFill>
                <a:latin typeface="Calibri" pitchFamily="34" charset="0"/>
              </a:defRPr>
            </a:lvl1pPr>
            <a:lvl2pPr marL="742950" indent="-285750" defTabSz="920750" eaLnBrk="0" hangingPunct="0">
              <a:spcBef>
                <a:spcPct val="30000"/>
              </a:spcBef>
              <a:defRPr sz="1200">
                <a:solidFill>
                  <a:schemeClr val="tx1"/>
                </a:solidFill>
                <a:latin typeface="Calibri" pitchFamily="34" charset="0"/>
              </a:defRPr>
            </a:lvl2pPr>
            <a:lvl3pPr marL="1143000" indent="-228600" defTabSz="920750" eaLnBrk="0" hangingPunct="0">
              <a:spcBef>
                <a:spcPct val="30000"/>
              </a:spcBef>
              <a:defRPr sz="1200">
                <a:solidFill>
                  <a:schemeClr val="tx1"/>
                </a:solidFill>
                <a:latin typeface="Calibri" pitchFamily="34" charset="0"/>
              </a:defRPr>
            </a:lvl3pPr>
            <a:lvl4pPr marL="1600200" indent="-228600" defTabSz="920750" eaLnBrk="0" hangingPunct="0">
              <a:spcBef>
                <a:spcPct val="30000"/>
              </a:spcBef>
              <a:defRPr sz="1200">
                <a:solidFill>
                  <a:schemeClr val="tx1"/>
                </a:solidFill>
                <a:latin typeface="Calibri" pitchFamily="34" charset="0"/>
              </a:defRPr>
            </a:lvl4pPr>
            <a:lvl5pPr marL="2057400" indent="-228600" defTabSz="920750" eaLnBrk="0" hangingPunct="0">
              <a:spcBef>
                <a:spcPct val="30000"/>
              </a:spcBef>
              <a:defRPr sz="1200">
                <a:solidFill>
                  <a:schemeClr val="tx1"/>
                </a:solidFill>
                <a:latin typeface="Calibri" pitchFamily="34" charset="0"/>
              </a:defRPr>
            </a:lvl5pPr>
            <a:lvl6pPr marL="2514600" indent="-228600" defTabSz="920750" eaLnBrk="0" fontAlgn="base" hangingPunct="0">
              <a:spcBef>
                <a:spcPct val="30000"/>
              </a:spcBef>
              <a:spcAft>
                <a:spcPct val="0"/>
              </a:spcAft>
              <a:defRPr sz="1200">
                <a:solidFill>
                  <a:schemeClr val="tx1"/>
                </a:solidFill>
                <a:latin typeface="Calibri" pitchFamily="34" charset="0"/>
              </a:defRPr>
            </a:lvl6pPr>
            <a:lvl7pPr marL="2971800" indent="-228600" defTabSz="920750" eaLnBrk="0" fontAlgn="base" hangingPunct="0">
              <a:spcBef>
                <a:spcPct val="30000"/>
              </a:spcBef>
              <a:spcAft>
                <a:spcPct val="0"/>
              </a:spcAft>
              <a:defRPr sz="1200">
                <a:solidFill>
                  <a:schemeClr val="tx1"/>
                </a:solidFill>
                <a:latin typeface="Calibri" pitchFamily="34" charset="0"/>
              </a:defRPr>
            </a:lvl7pPr>
            <a:lvl8pPr marL="3429000" indent="-228600" defTabSz="920750" eaLnBrk="0" fontAlgn="base" hangingPunct="0">
              <a:spcBef>
                <a:spcPct val="30000"/>
              </a:spcBef>
              <a:spcAft>
                <a:spcPct val="0"/>
              </a:spcAft>
              <a:defRPr sz="1200">
                <a:solidFill>
                  <a:schemeClr val="tx1"/>
                </a:solidFill>
                <a:latin typeface="Calibri" pitchFamily="34" charset="0"/>
              </a:defRPr>
            </a:lvl8pPr>
            <a:lvl9pPr marL="3886200" indent="-228600" defTabSz="92075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F526955F-E88C-46A2-84A2-85D2A27485D5}" type="slidenum">
              <a:rPr lang="en-US" altLang="en-US" sz="1300">
                <a:latin typeface="Arial" charset="0"/>
                <a:cs typeface="Arial" charset="0"/>
              </a:rPr>
              <a:pPr algn="r" eaLnBrk="1" hangingPunct="1">
                <a:spcBef>
                  <a:spcPct val="0"/>
                </a:spcBef>
              </a:pPr>
              <a:t>13</a:t>
            </a:fld>
            <a:endParaRPr lang="en-US" altLang="en-US" sz="1300" dirty="0">
              <a:latin typeface="Arial" charset="0"/>
              <a:cs typeface="Arial" charset="0"/>
            </a:endParaRPr>
          </a:p>
        </p:txBody>
      </p:sp>
    </p:spTree>
    <p:extLst>
      <p:ext uri="{BB962C8B-B14F-4D97-AF65-F5344CB8AC3E}">
        <p14:creationId xmlns:p14="http://schemas.microsoft.com/office/powerpoint/2010/main" val="860380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p:txBody>
          <a:bodyPr wrap="square" lIns="93143" tIns="46571" rIns="93143" bIns="46571" numCol="1" anchor="t" anchorCtr="0" compatLnSpc="1">
            <a:prstTxWarp prst="textNoShape">
              <a:avLst/>
            </a:prstTxWarp>
            <a:normAutofit fontScale="85000" lnSpcReduction="10000"/>
          </a:bodyPr>
          <a:lstStyle/>
          <a:p>
            <a:pPr algn="ctr"/>
            <a:r>
              <a:rPr lang="en-US" sz="1100" b="1" i="1" u="sng" dirty="0">
                <a:latin typeface="+mn-lt"/>
                <a:cs typeface="Arial" panose="020B0604020202020204" pitchFamily="34" charset="0"/>
              </a:rPr>
              <a:t>Speaker’s Notes</a:t>
            </a:r>
          </a:p>
          <a:p>
            <a:pPr marL="0" marR="0" indent="0" algn="l" defTabSz="888241" rtl="0" eaLnBrk="1" fontAlgn="auto" latinLnBrk="0" hangingPunct="1">
              <a:lnSpc>
                <a:spcPct val="100000"/>
              </a:lnSpc>
              <a:spcBef>
                <a:spcPct val="0"/>
              </a:spcBef>
              <a:spcAft>
                <a:spcPts val="0"/>
              </a:spcAft>
              <a:buClrTx/>
              <a:buSzTx/>
              <a:buFontTx/>
              <a:buNone/>
              <a:tabLst/>
              <a:defRPr/>
            </a:pPr>
            <a:r>
              <a:rPr lang="en-US" sz="1100" b="1" dirty="0">
                <a:latin typeface="+mn-lt"/>
              </a:rPr>
              <a:t>Distribute</a:t>
            </a:r>
            <a:r>
              <a:rPr lang="en-US" sz="1100" dirty="0">
                <a:latin typeface="+mn-lt"/>
              </a:rPr>
              <a:t> a </a:t>
            </a:r>
            <a:r>
              <a:rPr lang="en-US" sz="1100" b="1" dirty="0">
                <a:latin typeface="+mn-lt"/>
              </a:rPr>
              <a:t>Chronological and a Functional example</a:t>
            </a:r>
            <a:r>
              <a:rPr lang="en-US" sz="1100" b="1" baseline="0" dirty="0">
                <a:latin typeface="+mn-lt"/>
              </a:rPr>
              <a:t> so group can see the difference.</a:t>
            </a:r>
          </a:p>
          <a:p>
            <a:pPr defTabSz="888241">
              <a:spcBef>
                <a:spcPct val="0"/>
              </a:spcBef>
              <a:defRPr/>
            </a:pPr>
            <a:r>
              <a:rPr lang="en-US" sz="1100" dirty="0">
                <a:latin typeface="+mn-lt"/>
              </a:rPr>
              <a:t>What are they asking for?</a:t>
            </a:r>
          </a:p>
          <a:p>
            <a:pPr defTabSz="888241">
              <a:spcBef>
                <a:spcPct val="0"/>
              </a:spcBef>
              <a:defRPr/>
            </a:pPr>
            <a:r>
              <a:rPr lang="en-US" sz="1100" b="1" dirty="0">
                <a:latin typeface="+mn-lt"/>
              </a:rPr>
              <a:t>Chronological:  </a:t>
            </a:r>
            <a:r>
              <a:rPr lang="en-US" sz="1100" dirty="0">
                <a:latin typeface="+mn-lt"/>
              </a:rPr>
              <a:t>considered antiquated by some in the resume world.  It lists your jobs from most recent to last.  A resume should never go more than 10-15 yrs.  Use this format if the employer specifically asks for it.</a:t>
            </a:r>
          </a:p>
          <a:p>
            <a:pPr defTabSz="888241">
              <a:spcBef>
                <a:spcPct val="0"/>
              </a:spcBef>
              <a:defRPr/>
            </a:pPr>
            <a:r>
              <a:rPr lang="en-US" sz="1100" b="1" dirty="0">
                <a:latin typeface="+mn-lt"/>
              </a:rPr>
              <a:t>Functional:  </a:t>
            </a:r>
            <a:r>
              <a:rPr lang="en-US" sz="1100" dirty="0">
                <a:latin typeface="+mn-lt"/>
              </a:rPr>
              <a:t>Focuses on your skill sets rather than where you worked.  Good for those who have job hopped a lot—or have worked in multiple industries, or work in the communications/ artistic field.  It demonstrates your skill sets, trainings rather than your job history</a:t>
            </a:r>
            <a:r>
              <a:rPr lang="en-US" sz="1100" baseline="0" dirty="0">
                <a:latin typeface="+mn-lt"/>
              </a:rPr>
              <a:t> and can help with employment gaps.</a:t>
            </a:r>
            <a:endParaRPr lang="en-US" sz="1100" dirty="0">
              <a:latin typeface="+mn-lt"/>
            </a:endParaRPr>
          </a:p>
          <a:p>
            <a:pPr defTabSz="888241">
              <a:spcBef>
                <a:spcPct val="0"/>
              </a:spcBef>
              <a:defRPr/>
            </a:pPr>
            <a:r>
              <a:rPr lang="en-US" sz="1100" b="1" dirty="0">
                <a:latin typeface="+mn-lt"/>
              </a:rPr>
              <a:t>Combination or Hybrid:  </a:t>
            </a:r>
            <a:r>
              <a:rPr lang="en-US" sz="1100" dirty="0">
                <a:latin typeface="+mn-lt"/>
              </a:rPr>
              <a:t>A targeted hybrid resume can</a:t>
            </a:r>
            <a:r>
              <a:rPr lang="en-US" sz="1100" baseline="0" dirty="0">
                <a:latin typeface="+mn-lt"/>
              </a:rPr>
              <a:t> be useful if you have job hopped or maybe don’t have all education requirements. You will want to showcase your jobs and responsibilities le to help connect the dots for the reader. </a:t>
            </a:r>
            <a:r>
              <a:rPr lang="en-US" sz="1100" b="1" dirty="0">
                <a:latin typeface="+mn-lt"/>
              </a:rPr>
              <a:t>Try not to get caught up in what type of resume you should have</a:t>
            </a:r>
            <a:r>
              <a:rPr lang="en-US" sz="1100" dirty="0">
                <a:latin typeface="+mn-lt"/>
              </a:rPr>
              <a:t>.  If you follow a few simple rules you can create a living breathing document that can be tailored easily to every job you apply for.  A combination or hybrid resume communicates easily and effectively how you are a great candidate for the position IMMEDIATELY. </a:t>
            </a:r>
          </a:p>
          <a:p>
            <a:pPr defTabSz="888241">
              <a:spcBef>
                <a:spcPct val="0"/>
              </a:spcBef>
              <a:defRPr/>
            </a:pPr>
            <a:endParaRPr lang="en-US" sz="1100" b="1" i="1" dirty="0">
              <a:latin typeface="+mn-lt"/>
            </a:endParaRPr>
          </a:p>
          <a:p>
            <a:pPr defTabSz="888241">
              <a:spcBef>
                <a:spcPct val="0"/>
              </a:spcBef>
              <a:defRPr/>
            </a:pPr>
            <a:r>
              <a:rPr lang="en-US" sz="1100" b="1" i="1" dirty="0">
                <a:latin typeface="+mn-lt"/>
              </a:rPr>
              <a:t>Hybrid Simple Way:</a:t>
            </a:r>
          </a:p>
          <a:p>
            <a:pPr defTabSz="888241">
              <a:spcBef>
                <a:spcPct val="0"/>
              </a:spcBef>
              <a:defRPr/>
            </a:pPr>
            <a:r>
              <a:rPr lang="en-US" sz="1100" dirty="0">
                <a:latin typeface="+mn-lt"/>
              </a:rPr>
              <a:t>Job description:  Highlight everything.  Use what they are looking for in 5-8 bullet points in top 1/3 of the resume.</a:t>
            </a:r>
          </a:p>
          <a:p>
            <a:pPr defTabSz="888241">
              <a:spcBef>
                <a:spcPct val="0"/>
              </a:spcBef>
              <a:defRPr/>
            </a:pPr>
            <a:r>
              <a:rPr lang="en-US" sz="1100" dirty="0">
                <a:latin typeface="+mn-lt"/>
              </a:rPr>
              <a:t>In that top half of your resume—you are going to tell them everything they need to know to call you in for an interview.</a:t>
            </a:r>
          </a:p>
          <a:p>
            <a:pPr defTabSz="888241">
              <a:spcBef>
                <a:spcPct val="0"/>
              </a:spcBef>
              <a:defRPr/>
            </a:pPr>
            <a:r>
              <a:rPr lang="en-US" sz="1100" dirty="0">
                <a:latin typeface="+mn-lt"/>
              </a:rPr>
              <a:t>It doesn’t have to be 100%--if you have 75% of what they are looking for—go ahead and apply anyway.  </a:t>
            </a:r>
          </a:p>
          <a:p>
            <a:pPr defTabSz="888241">
              <a:spcBef>
                <a:spcPct val="0"/>
              </a:spcBef>
              <a:defRPr/>
            </a:pPr>
            <a:endParaRPr lang="en-US" sz="1100" dirty="0">
              <a:latin typeface="+mn-lt"/>
            </a:endParaRPr>
          </a:p>
          <a:p>
            <a:pPr defTabSz="888241">
              <a:spcBef>
                <a:spcPct val="0"/>
              </a:spcBef>
              <a:defRPr/>
            </a:pPr>
            <a:r>
              <a:rPr lang="en-US" sz="1100" b="1" dirty="0">
                <a:latin typeface="+mn-lt"/>
              </a:rPr>
              <a:t>SCANNABLE: </a:t>
            </a:r>
            <a:r>
              <a:rPr lang="en-US" sz="1100" dirty="0">
                <a:latin typeface="+mn-lt"/>
              </a:rPr>
              <a:t>If you are applying to a larger company—most likely they will be using an ATS or Applicant Tracking System.  It is a scanning software that looks through resumes for key words.  In that case:  Stay away from fancy fonts:  Stick to Arial, Times New Roman or Helvetica which are easy to read—Don’t use abbreviations or foreign names (for example graduated “cum laude” should be graduated with honors”</a:t>
            </a:r>
          </a:p>
          <a:p>
            <a:pPr defTabSz="888241">
              <a:spcBef>
                <a:spcPct val="0"/>
              </a:spcBef>
              <a:defRPr/>
            </a:pPr>
            <a:r>
              <a:rPr lang="en-US" sz="1100" b="0" dirty="0">
                <a:latin typeface="+mn-lt"/>
              </a:rPr>
              <a:t>Stay away from pre-formatted resume builders.  It will choke an ATS.  </a:t>
            </a:r>
          </a:p>
          <a:p>
            <a:pPr defTabSz="888241">
              <a:spcBef>
                <a:spcPct val="0"/>
              </a:spcBef>
              <a:defRPr/>
            </a:pPr>
            <a:r>
              <a:rPr lang="en-US" sz="1100" dirty="0">
                <a:latin typeface="+mn-lt"/>
              </a:rPr>
              <a:t>Make sure your resume is in a clear concise format with your contact information located at the top instead of a header or footer. </a:t>
            </a:r>
          </a:p>
          <a:p>
            <a:pPr defTabSz="888241">
              <a:spcBef>
                <a:spcPct val="0"/>
              </a:spcBef>
              <a:defRPr/>
            </a:pPr>
            <a:r>
              <a:rPr lang="en-US" sz="1100" dirty="0">
                <a:latin typeface="+mn-lt"/>
              </a:rPr>
              <a:t> </a:t>
            </a:r>
          </a:p>
          <a:p>
            <a:pPr defTabSz="888241">
              <a:spcBef>
                <a:spcPct val="0"/>
              </a:spcBef>
              <a:defRPr/>
            </a:pPr>
            <a:r>
              <a:rPr lang="en-US" sz="1100" b="1" dirty="0">
                <a:latin typeface="+mn-lt"/>
              </a:rPr>
              <a:t>Convert your resume to a PDF.  </a:t>
            </a:r>
            <a:r>
              <a:rPr lang="en-US" sz="1100" dirty="0">
                <a:latin typeface="+mn-lt"/>
              </a:rPr>
              <a:t>Your formatting will not be compromised when recruiters view it through Google docs or other previewable software.  </a:t>
            </a:r>
            <a:r>
              <a:rPr lang="en-US" sz="1100" b="1" dirty="0">
                <a:latin typeface="+mn-lt"/>
              </a:rPr>
              <a:t>PDF: Especially if you are using a non-traditional font, you should convert to a PDF.</a:t>
            </a:r>
          </a:p>
          <a:p>
            <a:pPr defTabSz="888241">
              <a:spcBef>
                <a:spcPct val="0"/>
              </a:spcBef>
              <a:defRPr/>
            </a:pPr>
            <a:endParaRPr lang="en-US" sz="1100" dirty="0">
              <a:latin typeface="+mn-lt"/>
            </a:endParaRPr>
          </a:p>
          <a:p>
            <a:pPr defTabSz="888241">
              <a:spcBef>
                <a:spcPct val="0"/>
              </a:spcBef>
              <a:defRPr/>
            </a:pPr>
            <a:r>
              <a:rPr lang="en-US" sz="1100" b="1" dirty="0">
                <a:latin typeface="+mn-lt"/>
              </a:rPr>
              <a:t>Email in the body of the </a:t>
            </a:r>
            <a:r>
              <a:rPr lang="en-US" sz="1100" b="0" dirty="0">
                <a:latin typeface="+mn-lt"/>
              </a:rPr>
              <a:t>resume—automatically do it or not? If you can attached</a:t>
            </a:r>
            <a:r>
              <a:rPr lang="en-US" sz="1100" b="0" baseline="0" dirty="0">
                <a:latin typeface="+mn-lt"/>
              </a:rPr>
              <a:t> a PDF that is preferred. </a:t>
            </a:r>
            <a:endParaRPr lang="en-US" sz="1100" b="0" dirty="0">
              <a:latin typeface="+mn-lt"/>
            </a:endParaRPr>
          </a:p>
          <a:p>
            <a:pPr defTabSz="888241">
              <a:spcBef>
                <a:spcPct val="0"/>
              </a:spcBef>
              <a:defRPr/>
            </a:pPr>
            <a:endParaRPr lang="en-US" dirty="0">
              <a:latin typeface="+mn-lt"/>
            </a:endParaRPr>
          </a:p>
        </p:txBody>
      </p:sp>
      <p:sp>
        <p:nvSpPr>
          <p:cNvPr id="56324" name="Slide Number Placeholder 3"/>
          <p:cNvSpPr txBox="1">
            <a:spLocks noGrp="1"/>
          </p:cNvSpPr>
          <p:nvPr/>
        </p:nvSpPr>
        <p:spPr bwMode="auto">
          <a:xfrm>
            <a:off x="3970049" y="8831897"/>
            <a:ext cx="3038782" cy="46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43" tIns="46571" rIns="93143" bIns="46571" anchor="b"/>
          <a:lstStyle>
            <a:lvl1pPr defTabSz="920750" eaLnBrk="0" hangingPunct="0">
              <a:spcBef>
                <a:spcPct val="30000"/>
              </a:spcBef>
              <a:defRPr sz="1200">
                <a:solidFill>
                  <a:schemeClr val="tx1"/>
                </a:solidFill>
                <a:latin typeface="Calibri" pitchFamily="34" charset="0"/>
              </a:defRPr>
            </a:lvl1pPr>
            <a:lvl2pPr marL="742950" indent="-285750" defTabSz="920750" eaLnBrk="0" hangingPunct="0">
              <a:spcBef>
                <a:spcPct val="30000"/>
              </a:spcBef>
              <a:defRPr sz="1200">
                <a:solidFill>
                  <a:schemeClr val="tx1"/>
                </a:solidFill>
                <a:latin typeface="Calibri" pitchFamily="34" charset="0"/>
              </a:defRPr>
            </a:lvl2pPr>
            <a:lvl3pPr marL="1143000" indent="-228600" defTabSz="920750" eaLnBrk="0" hangingPunct="0">
              <a:spcBef>
                <a:spcPct val="30000"/>
              </a:spcBef>
              <a:defRPr sz="1200">
                <a:solidFill>
                  <a:schemeClr val="tx1"/>
                </a:solidFill>
                <a:latin typeface="Calibri" pitchFamily="34" charset="0"/>
              </a:defRPr>
            </a:lvl3pPr>
            <a:lvl4pPr marL="1600200" indent="-228600" defTabSz="920750" eaLnBrk="0" hangingPunct="0">
              <a:spcBef>
                <a:spcPct val="30000"/>
              </a:spcBef>
              <a:defRPr sz="1200">
                <a:solidFill>
                  <a:schemeClr val="tx1"/>
                </a:solidFill>
                <a:latin typeface="Calibri" pitchFamily="34" charset="0"/>
              </a:defRPr>
            </a:lvl4pPr>
            <a:lvl5pPr marL="2057400" indent="-228600" defTabSz="920750" eaLnBrk="0" hangingPunct="0">
              <a:spcBef>
                <a:spcPct val="30000"/>
              </a:spcBef>
              <a:defRPr sz="1200">
                <a:solidFill>
                  <a:schemeClr val="tx1"/>
                </a:solidFill>
                <a:latin typeface="Calibri" pitchFamily="34" charset="0"/>
              </a:defRPr>
            </a:lvl5pPr>
            <a:lvl6pPr marL="2514600" indent="-228600" defTabSz="920750" eaLnBrk="0" fontAlgn="base" hangingPunct="0">
              <a:spcBef>
                <a:spcPct val="30000"/>
              </a:spcBef>
              <a:spcAft>
                <a:spcPct val="0"/>
              </a:spcAft>
              <a:defRPr sz="1200">
                <a:solidFill>
                  <a:schemeClr val="tx1"/>
                </a:solidFill>
                <a:latin typeface="Calibri" pitchFamily="34" charset="0"/>
              </a:defRPr>
            </a:lvl6pPr>
            <a:lvl7pPr marL="2971800" indent="-228600" defTabSz="920750" eaLnBrk="0" fontAlgn="base" hangingPunct="0">
              <a:spcBef>
                <a:spcPct val="30000"/>
              </a:spcBef>
              <a:spcAft>
                <a:spcPct val="0"/>
              </a:spcAft>
              <a:defRPr sz="1200">
                <a:solidFill>
                  <a:schemeClr val="tx1"/>
                </a:solidFill>
                <a:latin typeface="Calibri" pitchFamily="34" charset="0"/>
              </a:defRPr>
            </a:lvl7pPr>
            <a:lvl8pPr marL="3429000" indent="-228600" defTabSz="920750" eaLnBrk="0" fontAlgn="base" hangingPunct="0">
              <a:spcBef>
                <a:spcPct val="30000"/>
              </a:spcBef>
              <a:spcAft>
                <a:spcPct val="0"/>
              </a:spcAft>
              <a:defRPr sz="1200">
                <a:solidFill>
                  <a:schemeClr val="tx1"/>
                </a:solidFill>
                <a:latin typeface="Calibri" pitchFamily="34" charset="0"/>
              </a:defRPr>
            </a:lvl8pPr>
            <a:lvl9pPr marL="3886200" indent="-228600" defTabSz="92075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701CF310-857A-4EA0-95B8-CD85E673060F}" type="slidenum">
              <a:rPr lang="en-US" altLang="en-US" sz="1300">
                <a:latin typeface="Arial" charset="0"/>
                <a:cs typeface="Arial" charset="0"/>
              </a:rPr>
              <a:pPr algn="r" eaLnBrk="1" hangingPunct="1">
                <a:spcBef>
                  <a:spcPct val="0"/>
                </a:spcBef>
              </a:pPr>
              <a:t>14</a:t>
            </a:fld>
            <a:endParaRPr lang="en-US" altLang="en-US" sz="1300" dirty="0">
              <a:latin typeface="Arial" charset="0"/>
              <a:cs typeface="Arial" charset="0"/>
            </a:endParaRPr>
          </a:p>
        </p:txBody>
      </p:sp>
    </p:spTree>
    <p:extLst>
      <p:ext uri="{BB962C8B-B14F-4D97-AF65-F5344CB8AC3E}">
        <p14:creationId xmlns:p14="http://schemas.microsoft.com/office/powerpoint/2010/main" val="790061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43" tIns="46571" rIns="93143" bIns="46571"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885425">
              <a:spcBef>
                <a:spcPct val="0"/>
              </a:spcBef>
            </a:pPr>
            <a:r>
              <a:rPr lang="en-US" altLang="en-US" dirty="0">
                <a:latin typeface="+mn-lt"/>
              </a:rPr>
              <a:t>A resume is used as a screening device to help select applicants for the interview.</a:t>
            </a:r>
          </a:p>
          <a:p>
            <a:pPr defTabSz="885425">
              <a:spcBef>
                <a:spcPct val="0"/>
              </a:spcBef>
            </a:pPr>
            <a:r>
              <a:rPr lang="en-US" altLang="en-US" dirty="0">
                <a:latin typeface="+mn-lt"/>
              </a:rPr>
              <a:t>Typical time spent to determine </a:t>
            </a:r>
            <a:r>
              <a:rPr lang="en-US" altLang="en-US" b="1" dirty="0">
                <a:latin typeface="+mn-lt"/>
              </a:rPr>
              <a:t>if</a:t>
            </a:r>
            <a:r>
              <a:rPr lang="en-US" altLang="en-US" dirty="0">
                <a:latin typeface="+mn-lt"/>
              </a:rPr>
              <a:t> a person is qualified to for the position on a resume is 45 seconds—however, it only takes an employer 5-10 seconds to assess if we should read on.</a:t>
            </a:r>
          </a:p>
          <a:p>
            <a:pPr defTabSz="885425">
              <a:spcBef>
                <a:spcPct val="0"/>
              </a:spcBef>
            </a:pPr>
            <a:endParaRPr lang="en-US" altLang="en-US" dirty="0">
              <a:latin typeface="+mn-lt"/>
            </a:endParaRPr>
          </a:p>
          <a:p>
            <a:pPr defTabSz="885425">
              <a:spcBef>
                <a:spcPct val="0"/>
              </a:spcBef>
            </a:pPr>
            <a:r>
              <a:rPr lang="en-US" altLang="en-US" dirty="0">
                <a:latin typeface="+mn-lt"/>
              </a:rPr>
              <a:t>You have got to answer the question </a:t>
            </a:r>
            <a:r>
              <a:rPr lang="en-US" altLang="en-US" b="1" dirty="0">
                <a:latin typeface="+mn-lt"/>
              </a:rPr>
              <a:t>“Why should we HIRE YOU”</a:t>
            </a:r>
          </a:p>
          <a:p>
            <a:pPr defTabSz="885425">
              <a:spcBef>
                <a:spcPct val="0"/>
              </a:spcBef>
            </a:pPr>
            <a:endParaRPr lang="en-US" altLang="en-US" dirty="0">
              <a:latin typeface="+mn-lt"/>
            </a:endParaRPr>
          </a:p>
          <a:p>
            <a:pPr defTabSz="885425">
              <a:spcBef>
                <a:spcPct val="0"/>
              </a:spcBef>
            </a:pPr>
            <a:r>
              <a:rPr lang="en-US" altLang="en-US" dirty="0">
                <a:latin typeface="+mn-lt"/>
              </a:rPr>
              <a:t>You can</a:t>
            </a:r>
            <a:r>
              <a:rPr lang="en-US" altLang="en-US" baseline="0" dirty="0">
                <a:latin typeface="+mn-lt"/>
              </a:rPr>
              <a:t> a</a:t>
            </a:r>
            <a:r>
              <a:rPr lang="en-US" altLang="en-US" dirty="0">
                <a:latin typeface="+mn-lt"/>
              </a:rPr>
              <a:t>sk any hiring manager or HR person and</a:t>
            </a:r>
            <a:r>
              <a:rPr lang="en-US" altLang="en-US" baseline="0" dirty="0">
                <a:latin typeface="+mn-lt"/>
              </a:rPr>
              <a:t> they will tell you, </a:t>
            </a:r>
            <a:r>
              <a:rPr lang="en-US" altLang="en-US" dirty="0">
                <a:latin typeface="+mn-lt"/>
              </a:rPr>
              <a:t>they do want you to be the right person for the job.  If you show them that you have the skills they are looking for—and MAKE IT EASY FOR THEM—Your chances for an interview increase dramatically</a:t>
            </a:r>
          </a:p>
          <a:p>
            <a:pPr defTabSz="885425">
              <a:spcBef>
                <a:spcPct val="0"/>
              </a:spcBef>
            </a:pPr>
            <a:endParaRPr lang="en-US" altLang="en-US" dirty="0">
              <a:latin typeface="+mn-lt"/>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l"/>
            <a:r>
              <a:rPr lang="en-US" b="1" i="0" u="none" dirty="0">
                <a:latin typeface="+mn-lt"/>
                <a:cs typeface="Arial" panose="020B0604020202020204" pitchFamily="34" charset="0"/>
              </a:rPr>
              <a:t>Ask</a:t>
            </a:r>
            <a:r>
              <a:rPr lang="en-US" b="1" i="0" u="none" baseline="0" dirty="0">
                <a:latin typeface="+mn-lt"/>
                <a:cs typeface="Arial" panose="020B0604020202020204" pitchFamily="34" charset="0"/>
              </a:rPr>
              <a:t> the question:</a:t>
            </a:r>
          </a:p>
          <a:p>
            <a:pPr algn="l"/>
            <a:r>
              <a:rPr lang="en-US" b="0" i="0" u="none" baseline="0" dirty="0">
                <a:latin typeface="+mn-lt"/>
                <a:cs typeface="Arial" panose="020B0604020202020204" pitchFamily="34" charset="0"/>
              </a:rPr>
              <a:t>How will you demonstrate your market value? Look for answers that will connect the dots for reader and also for answers that quantify your past successes. </a:t>
            </a:r>
            <a:endParaRPr lang="en-US" b="0" i="0" u="none" dirty="0">
              <a:latin typeface="+mn-lt"/>
              <a:cs typeface="Arial" panose="020B0604020202020204" pitchFamily="34" charset="0"/>
            </a:endParaRPr>
          </a:p>
          <a:p>
            <a:pPr algn="ctr"/>
            <a:endParaRPr lang="en-US" b="0" i="0" u="none" dirty="0">
              <a:latin typeface="Arial" panose="020B0604020202020204" pitchFamily="34" charset="0"/>
              <a:cs typeface="Arial" panose="020B0604020202020204" pitchFamily="34" charset="0"/>
            </a:endParaRPr>
          </a:p>
          <a:p>
            <a:pPr defTabSz="885425">
              <a:spcBef>
                <a:spcPct val="0"/>
              </a:spcBef>
            </a:pPr>
            <a:endParaRPr lang="en-US" altLang="en-US" dirty="0"/>
          </a:p>
        </p:txBody>
      </p:sp>
      <p:sp>
        <p:nvSpPr>
          <p:cNvPr id="50180" name="Slide Number Placeholder 3"/>
          <p:cNvSpPr txBox="1">
            <a:spLocks noGrp="1"/>
          </p:cNvSpPr>
          <p:nvPr/>
        </p:nvSpPr>
        <p:spPr bwMode="auto">
          <a:xfrm>
            <a:off x="3970049" y="8831897"/>
            <a:ext cx="3038782" cy="46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43" tIns="46571" rIns="93143" bIns="46571" anchor="b"/>
          <a:lstStyle>
            <a:lvl1pPr defTabSz="920750" eaLnBrk="0" hangingPunct="0">
              <a:spcBef>
                <a:spcPct val="30000"/>
              </a:spcBef>
              <a:defRPr sz="1200">
                <a:solidFill>
                  <a:schemeClr val="tx1"/>
                </a:solidFill>
                <a:latin typeface="Calibri" pitchFamily="34" charset="0"/>
              </a:defRPr>
            </a:lvl1pPr>
            <a:lvl2pPr marL="742950" indent="-285750" defTabSz="920750" eaLnBrk="0" hangingPunct="0">
              <a:spcBef>
                <a:spcPct val="30000"/>
              </a:spcBef>
              <a:defRPr sz="1200">
                <a:solidFill>
                  <a:schemeClr val="tx1"/>
                </a:solidFill>
                <a:latin typeface="Calibri" pitchFamily="34" charset="0"/>
              </a:defRPr>
            </a:lvl2pPr>
            <a:lvl3pPr marL="1143000" indent="-228600" defTabSz="920750" eaLnBrk="0" hangingPunct="0">
              <a:spcBef>
                <a:spcPct val="30000"/>
              </a:spcBef>
              <a:defRPr sz="1200">
                <a:solidFill>
                  <a:schemeClr val="tx1"/>
                </a:solidFill>
                <a:latin typeface="Calibri" pitchFamily="34" charset="0"/>
              </a:defRPr>
            </a:lvl3pPr>
            <a:lvl4pPr marL="1600200" indent="-228600" defTabSz="920750" eaLnBrk="0" hangingPunct="0">
              <a:spcBef>
                <a:spcPct val="30000"/>
              </a:spcBef>
              <a:defRPr sz="1200">
                <a:solidFill>
                  <a:schemeClr val="tx1"/>
                </a:solidFill>
                <a:latin typeface="Calibri" pitchFamily="34" charset="0"/>
              </a:defRPr>
            </a:lvl4pPr>
            <a:lvl5pPr marL="2057400" indent="-228600" defTabSz="920750" eaLnBrk="0" hangingPunct="0">
              <a:spcBef>
                <a:spcPct val="30000"/>
              </a:spcBef>
              <a:defRPr sz="1200">
                <a:solidFill>
                  <a:schemeClr val="tx1"/>
                </a:solidFill>
                <a:latin typeface="Calibri" pitchFamily="34" charset="0"/>
              </a:defRPr>
            </a:lvl5pPr>
            <a:lvl6pPr marL="2514600" indent="-228600" defTabSz="920750" eaLnBrk="0" fontAlgn="base" hangingPunct="0">
              <a:spcBef>
                <a:spcPct val="30000"/>
              </a:spcBef>
              <a:spcAft>
                <a:spcPct val="0"/>
              </a:spcAft>
              <a:defRPr sz="1200">
                <a:solidFill>
                  <a:schemeClr val="tx1"/>
                </a:solidFill>
                <a:latin typeface="Calibri" pitchFamily="34" charset="0"/>
              </a:defRPr>
            </a:lvl6pPr>
            <a:lvl7pPr marL="2971800" indent="-228600" defTabSz="920750" eaLnBrk="0" fontAlgn="base" hangingPunct="0">
              <a:spcBef>
                <a:spcPct val="30000"/>
              </a:spcBef>
              <a:spcAft>
                <a:spcPct val="0"/>
              </a:spcAft>
              <a:defRPr sz="1200">
                <a:solidFill>
                  <a:schemeClr val="tx1"/>
                </a:solidFill>
                <a:latin typeface="Calibri" pitchFamily="34" charset="0"/>
              </a:defRPr>
            </a:lvl7pPr>
            <a:lvl8pPr marL="3429000" indent="-228600" defTabSz="920750" eaLnBrk="0" fontAlgn="base" hangingPunct="0">
              <a:spcBef>
                <a:spcPct val="30000"/>
              </a:spcBef>
              <a:spcAft>
                <a:spcPct val="0"/>
              </a:spcAft>
              <a:defRPr sz="1200">
                <a:solidFill>
                  <a:schemeClr val="tx1"/>
                </a:solidFill>
                <a:latin typeface="Calibri" pitchFamily="34" charset="0"/>
              </a:defRPr>
            </a:lvl8pPr>
            <a:lvl9pPr marL="3886200" indent="-228600" defTabSz="92075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3E53005C-C45A-4D93-94CE-01FF061B1F5A}" type="slidenum">
              <a:rPr lang="en-US" altLang="en-US" sz="1300">
                <a:latin typeface="Arial" charset="0"/>
                <a:cs typeface="Arial" charset="0"/>
              </a:rPr>
              <a:pPr algn="r" eaLnBrk="1" hangingPunct="1">
                <a:spcBef>
                  <a:spcPct val="0"/>
                </a:spcBef>
              </a:pPr>
              <a:t>16</a:t>
            </a:fld>
            <a:endParaRPr lang="en-US" altLang="en-US" sz="1300" dirty="0">
              <a:latin typeface="Arial" charset="0"/>
              <a:cs typeface="Arial" charset="0"/>
            </a:endParaRPr>
          </a:p>
        </p:txBody>
      </p:sp>
    </p:spTree>
    <p:extLst>
      <p:ext uri="{BB962C8B-B14F-4D97-AF65-F5344CB8AC3E}">
        <p14:creationId xmlns:p14="http://schemas.microsoft.com/office/powerpoint/2010/main" val="273876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p:txBody>
          <a:bodyPr wrap="square" lIns="93143" tIns="46571" rIns="93143" bIns="46571" numCol="1" anchor="t" anchorCtr="0" compatLnSpc="1">
            <a:prstTxWarp prst="textNoShape">
              <a:avLst/>
            </a:prstTxWarp>
            <a:normAutofit fontScale="85000" lnSpcReduction="20000"/>
          </a:bodyPr>
          <a:lstStyle/>
          <a:p>
            <a:pPr algn="ctr"/>
            <a:r>
              <a:rPr lang="en-US" sz="1200" b="1" i="1" u="sng" dirty="0">
                <a:latin typeface="+mn-lt"/>
                <a:cs typeface="Arial" panose="020B0604020202020204" pitchFamily="34" charset="0"/>
              </a:rPr>
              <a:t>Speaker’s Notes</a:t>
            </a:r>
          </a:p>
          <a:p>
            <a:pPr>
              <a:defRPr/>
            </a:pPr>
            <a:r>
              <a:rPr lang="en-US" sz="1200" dirty="0">
                <a:latin typeface="+mn-lt"/>
              </a:rPr>
              <a:t>When somebody advertises a position—you are competing with 100’s of other applicants:  They may or may not be qualified.</a:t>
            </a:r>
          </a:p>
          <a:p>
            <a:pPr marL="210374" indent="-210374">
              <a:buFont typeface="+mj-lt"/>
              <a:buAutoNum type="arabicPeriod"/>
              <a:defRPr/>
            </a:pPr>
            <a:r>
              <a:rPr lang="en-US" sz="1200" u="sng" dirty="0">
                <a:latin typeface="+mn-lt"/>
              </a:rPr>
              <a:t>Applicant Tracking System—Scannable </a:t>
            </a:r>
            <a:r>
              <a:rPr lang="en-US" sz="1200" dirty="0">
                <a:latin typeface="+mn-lt"/>
              </a:rPr>
              <a:t>Resume</a:t>
            </a:r>
          </a:p>
          <a:p>
            <a:pPr>
              <a:defRPr/>
            </a:pPr>
            <a:r>
              <a:rPr lang="en-US" sz="1200" dirty="0">
                <a:latin typeface="+mn-lt"/>
              </a:rPr>
              <a:t>If we apply directly to the company—and they may</a:t>
            </a:r>
            <a:r>
              <a:rPr lang="en-US" sz="1200" baseline="0" dirty="0">
                <a:latin typeface="+mn-lt"/>
              </a:rPr>
              <a:t> </a:t>
            </a:r>
            <a:r>
              <a:rPr lang="en-US" sz="1200" dirty="0">
                <a:latin typeface="+mn-lt"/>
              </a:rPr>
              <a:t>us to input our information into their website—like asking you to create a user name and password: they are using an ATS or Applicant Tracking System. If enough key words satisfy their query, it will go into a prescreened applicant pool for the company HR or Recruiters to follow up on.  It is very important to create a resume that is a text document.  Use note pad, write pad, or copy/paste your resume into the body of an email and send it to yourself so that you can see how the text comes out!  </a:t>
            </a:r>
          </a:p>
          <a:p>
            <a:pPr marL="210374" indent="-210374">
              <a:buFontTx/>
              <a:buAutoNum type="arabicPeriod" startAt="2"/>
              <a:defRPr/>
            </a:pPr>
            <a:r>
              <a:rPr lang="en-US" sz="1200" u="sng" dirty="0">
                <a:latin typeface="+mn-lt"/>
              </a:rPr>
              <a:t>H.R. or Admin Staff:  </a:t>
            </a:r>
            <a:r>
              <a:rPr lang="en-US" sz="1200" dirty="0">
                <a:latin typeface="+mn-lt"/>
              </a:rPr>
              <a:t>Culls through the 100’s resumes and sorts what they think are good candidates.  They may or may not do a phone prescreen—but they will pass on your resume to a recruiter who will most likely do the first face to face interview.  There is a system for sorting and it’s very simple “YES/NO/MAYBE Pile”  </a:t>
            </a:r>
          </a:p>
          <a:p>
            <a:pPr marL="210374" indent="-210374">
              <a:buFontTx/>
              <a:buAutoNum type="arabicPeriod" startAt="2"/>
              <a:defRPr/>
            </a:pPr>
            <a:r>
              <a:rPr lang="en-US" sz="1200" u="sng" dirty="0">
                <a:latin typeface="+mn-lt"/>
              </a:rPr>
              <a:t>Internal or Corporate Recruiters</a:t>
            </a:r>
            <a:r>
              <a:rPr lang="en-US" sz="1200" dirty="0">
                <a:latin typeface="+mn-lt"/>
              </a:rPr>
              <a:t>: </a:t>
            </a:r>
          </a:p>
          <a:p>
            <a:pPr marL="210374" indent="-210374">
              <a:buFont typeface="Arial" pitchFamily="34" charset="0"/>
              <a:buChar char="•"/>
              <a:defRPr/>
            </a:pPr>
            <a:r>
              <a:rPr lang="en-US" sz="1200" dirty="0">
                <a:latin typeface="+mn-lt"/>
              </a:rPr>
              <a:t>They must answer to multiple departments with multiple openings, as well as to internal candidates transferring to other departments.  If you get the name of a recruiter—that is great—but where you really want a contact is with the direct supervisor or hiring manager.  </a:t>
            </a:r>
          </a:p>
          <a:p>
            <a:pPr marL="210374" indent="-210374">
              <a:buFont typeface="Arial" pitchFamily="34" charset="0"/>
              <a:buChar char="•"/>
              <a:defRPr/>
            </a:pPr>
            <a:r>
              <a:rPr lang="en-US" sz="1200" dirty="0">
                <a:latin typeface="+mn-lt"/>
              </a:rPr>
              <a:t>They are looking to fill their openings as quickly as possible. </a:t>
            </a:r>
          </a:p>
          <a:p>
            <a:pPr marL="210374" indent="-210374">
              <a:buFont typeface="Arial" pitchFamily="34" charset="0"/>
              <a:buChar char="•"/>
              <a:defRPr/>
            </a:pPr>
            <a:r>
              <a:rPr lang="en-US" sz="1200" dirty="0">
                <a:latin typeface="+mn-lt"/>
              </a:rPr>
              <a:t>Companies will stop looking once they get a decent pool of candidates.  Get in early BEFORE they advertise!</a:t>
            </a:r>
          </a:p>
          <a:p>
            <a:pPr marL="210374" indent="-210374">
              <a:defRPr/>
            </a:pPr>
            <a:r>
              <a:rPr lang="en-US" sz="1200" u="sng" dirty="0">
                <a:latin typeface="+mn-lt"/>
              </a:rPr>
              <a:t>Agency Recruiters:  </a:t>
            </a:r>
            <a:r>
              <a:rPr lang="en-US" sz="1200" dirty="0">
                <a:latin typeface="+mn-lt"/>
              </a:rPr>
              <a:t>Very different than Corporate Recruiters:  They are your Randstads, Manpower, Robert Half:</a:t>
            </a:r>
          </a:p>
          <a:p>
            <a:pPr marL="210374" indent="-210374">
              <a:defRPr/>
            </a:pPr>
            <a:r>
              <a:rPr lang="en-US" sz="1200" dirty="0">
                <a:latin typeface="+mn-lt"/>
              </a:rPr>
              <a:t>They might be a good bet for you—and might not.  There are different types:  Temp Staffing/ Permanent Hires/Head </a:t>
            </a:r>
          </a:p>
          <a:p>
            <a:pPr marL="210374" indent="-210374">
              <a:defRPr/>
            </a:pPr>
            <a:r>
              <a:rPr lang="en-US" sz="1200" dirty="0">
                <a:latin typeface="+mn-lt"/>
              </a:rPr>
              <a:t>4: </a:t>
            </a:r>
            <a:r>
              <a:rPr lang="en-US" sz="1200" u="sng" dirty="0">
                <a:latin typeface="+mn-lt"/>
              </a:rPr>
              <a:t>Hiring Managers:  </a:t>
            </a:r>
            <a:r>
              <a:rPr lang="en-US" sz="1200" dirty="0">
                <a:latin typeface="+mn-lt"/>
              </a:rPr>
              <a:t>May take the time to actually read your resume—if they have the time—but most don’t!  They are most likely to look at referrals—because they are the ones who need to make the ultimate hiring decision.  So why is a referral important? Because we trust our</a:t>
            </a:r>
            <a:r>
              <a:rPr lang="en-US" sz="1200" baseline="0" dirty="0">
                <a:latin typeface="+mn-lt"/>
              </a:rPr>
              <a:t> current employees and will take their referral seriously.</a:t>
            </a:r>
            <a:endParaRPr lang="en-US" sz="1200" dirty="0">
              <a:latin typeface="+mn-lt"/>
            </a:endParaRPr>
          </a:p>
          <a:p>
            <a:pPr algn="ctr"/>
            <a:r>
              <a:rPr lang="en-US" sz="1200" dirty="0">
                <a:latin typeface="+mn-lt"/>
                <a:cs typeface="Arial" panose="020B0604020202020204" pitchFamily="34" charset="0"/>
              </a:rPr>
              <a:t> </a:t>
            </a:r>
            <a:r>
              <a:rPr lang="en-US" sz="1200"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a:p>
            <a:pPr>
              <a:defRPr/>
            </a:pPr>
            <a:endParaRPr lang="en-US" dirty="0"/>
          </a:p>
        </p:txBody>
      </p:sp>
      <p:sp>
        <p:nvSpPr>
          <p:cNvPr id="57348" name="Slide Number Placeholder 3"/>
          <p:cNvSpPr txBox="1">
            <a:spLocks noGrp="1"/>
          </p:cNvSpPr>
          <p:nvPr/>
        </p:nvSpPr>
        <p:spPr bwMode="auto">
          <a:xfrm>
            <a:off x="3970049" y="8831897"/>
            <a:ext cx="3038782" cy="46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43" tIns="46571" rIns="93143" bIns="46571" anchor="b"/>
          <a:lstStyle>
            <a:lvl1pPr defTabSz="920750" eaLnBrk="0" hangingPunct="0">
              <a:spcBef>
                <a:spcPct val="30000"/>
              </a:spcBef>
              <a:defRPr sz="1200">
                <a:solidFill>
                  <a:schemeClr val="tx1"/>
                </a:solidFill>
                <a:latin typeface="Calibri" pitchFamily="34" charset="0"/>
              </a:defRPr>
            </a:lvl1pPr>
            <a:lvl2pPr marL="742950" indent="-285750" defTabSz="920750" eaLnBrk="0" hangingPunct="0">
              <a:spcBef>
                <a:spcPct val="30000"/>
              </a:spcBef>
              <a:defRPr sz="1200">
                <a:solidFill>
                  <a:schemeClr val="tx1"/>
                </a:solidFill>
                <a:latin typeface="Calibri" pitchFamily="34" charset="0"/>
              </a:defRPr>
            </a:lvl2pPr>
            <a:lvl3pPr marL="1143000" indent="-228600" defTabSz="920750" eaLnBrk="0" hangingPunct="0">
              <a:spcBef>
                <a:spcPct val="30000"/>
              </a:spcBef>
              <a:defRPr sz="1200">
                <a:solidFill>
                  <a:schemeClr val="tx1"/>
                </a:solidFill>
                <a:latin typeface="Calibri" pitchFamily="34" charset="0"/>
              </a:defRPr>
            </a:lvl3pPr>
            <a:lvl4pPr marL="1600200" indent="-228600" defTabSz="920750" eaLnBrk="0" hangingPunct="0">
              <a:spcBef>
                <a:spcPct val="30000"/>
              </a:spcBef>
              <a:defRPr sz="1200">
                <a:solidFill>
                  <a:schemeClr val="tx1"/>
                </a:solidFill>
                <a:latin typeface="Calibri" pitchFamily="34" charset="0"/>
              </a:defRPr>
            </a:lvl4pPr>
            <a:lvl5pPr marL="2057400" indent="-228600" defTabSz="920750" eaLnBrk="0" hangingPunct="0">
              <a:spcBef>
                <a:spcPct val="30000"/>
              </a:spcBef>
              <a:defRPr sz="1200">
                <a:solidFill>
                  <a:schemeClr val="tx1"/>
                </a:solidFill>
                <a:latin typeface="Calibri" pitchFamily="34" charset="0"/>
              </a:defRPr>
            </a:lvl5pPr>
            <a:lvl6pPr marL="2514600" indent="-228600" defTabSz="920750" eaLnBrk="0" fontAlgn="base" hangingPunct="0">
              <a:spcBef>
                <a:spcPct val="30000"/>
              </a:spcBef>
              <a:spcAft>
                <a:spcPct val="0"/>
              </a:spcAft>
              <a:defRPr sz="1200">
                <a:solidFill>
                  <a:schemeClr val="tx1"/>
                </a:solidFill>
                <a:latin typeface="Calibri" pitchFamily="34" charset="0"/>
              </a:defRPr>
            </a:lvl6pPr>
            <a:lvl7pPr marL="2971800" indent="-228600" defTabSz="920750" eaLnBrk="0" fontAlgn="base" hangingPunct="0">
              <a:spcBef>
                <a:spcPct val="30000"/>
              </a:spcBef>
              <a:spcAft>
                <a:spcPct val="0"/>
              </a:spcAft>
              <a:defRPr sz="1200">
                <a:solidFill>
                  <a:schemeClr val="tx1"/>
                </a:solidFill>
                <a:latin typeface="Calibri" pitchFamily="34" charset="0"/>
              </a:defRPr>
            </a:lvl7pPr>
            <a:lvl8pPr marL="3429000" indent="-228600" defTabSz="920750" eaLnBrk="0" fontAlgn="base" hangingPunct="0">
              <a:spcBef>
                <a:spcPct val="30000"/>
              </a:spcBef>
              <a:spcAft>
                <a:spcPct val="0"/>
              </a:spcAft>
              <a:defRPr sz="1200">
                <a:solidFill>
                  <a:schemeClr val="tx1"/>
                </a:solidFill>
                <a:latin typeface="Calibri" pitchFamily="34" charset="0"/>
              </a:defRPr>
            </a:lvl8pPr>
            <a:lvl9pPr marL="3886200" indent="-228600" defTabSz="92075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06859FA9-5476-4D4E-B42D-ECA3206EFAAD}" type="slidenum">
              <a:rPr lang="en-US" altLang="en-US" sz="1300">
                <a:latin typeface="Arial" charset="0"/>
                <a:cs typeface="Arial" charset="0"/>
              </a:rPr>
              <a:pPr algn="r" eaLnBrk="1" hangingPunct="1">
                <a:spcBef>
                  <a:spcPct val="0"/>
                </a:spcBef>
              </a:pPr>
              <a:t>17</a:t>
            </a:fld>
            <a:endParaRPr lang="en-US" altLang="en-US" sz="1300" dirty="0">
              <a:latin typeface="Arial" charset="0"/>
              <a:cs typeface="Arial" charset="0"/>
            </a:endParaRPr>
          </a:p>
        </p:txBody>
      </p:sp>
    </p:spTree>
    <p:extLst>
      <p:ext uri="{BB962C8B-B14F-4D97-AF65-F5344CB8AC3E}">
        <p14:creationId xmlns:p14="http://schemas.microsoft.com/office/powerpoint/2010/main" val="29681128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There is tremendous power</a:t>
            </a:r>
            <a:r>
              <a:rPr lang="en-US" baseline="0" dirty="0">
                <a:latin typeface="+mn-lt"/>
                <a:cs typeface="Arial" panose="020B0604020202020204" pitchFamily="34" charset="0"/>
              </a:rPr>
              <a:t> when we focus on a list vs. trying to apply anywhere and for everything. </a:t>
            </a:r>
            <a:r>
              <a:rPr lang="en-US" dirty="0">
                <a:latin typeface="+mn-lt"/>
                <a:cs typeface="Arial" panose="020B0604020202020204" pitchFamily="34" charset="0"/>
              </a:rPr>
              <a:t>Cover these points and</a:t>
            </a:r>
            <a:r>
              <a:rPr lang="en-US" baseline="0" dirty="0">
                <a:latin typeface="+mn-lt"/>
                <a:cs typeface="Arial" panose="020B0604020202020204" pitchFamily="34" charset="0"/>
              </a:rPr>
              <a:t> help group understand there are many avenues to research and learn about companies.</a:t>
            </a:r>
          </a:p>
          <a:p>
            <a:pPr defTabSz="949478">
              <a:defRPr/>
            </a:pP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4604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43" tIns="46571" rIns="93143" bIns="46571"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r>
              <a:rPr lang="en-US" altLang="en-US" b="1" u="sng" dirty="0">
                <a:latin typeface="+mn-lt"/>
              </a:rPr>
              <a:t>For</a:t>
            </a:r>
            <a:r>
              <a:rPr lang="en-US" altLang="en-US" b="1" u="sng" baseline="0" dirty="0">
                <a:latin typeface="+mn-lt"/>
              </a:rPr>
              <a:t> success do a </a:t>
            </a:r>
            <a:r>
              <a:rPr lang="en-US" altLang="en-US" b="1" u="sng" dirty="0">
                <a:latin typeface="+mn-lt"/>
              </a:rPr>
              <a:t>targeted resume EACH &amp; EVERY TIME!</a:t>
            </a:r>
          </a:p>
          <a:p>
            <a:r>
              <a:rPr lang="en-US" altLang="en-US" b="1" dirty="0">
                <a:latin typeface="+mn-lt"/>
              </a:rPr>
              <a:t>Research</a:t>
            </a:r>
            <a:r>
              <a:rPr lang="en-US" altLang="en-US" dirty="0">
                <a:latin typeface="+mn-lt"/>
              </a:rPr>
              <a:t> the position/company.  Use their lingo in describing your experience. Know why you want to work there.  </a:t>
            </a:r>
          </a:p>
          <a:p>
            <a:r>
              <a:rPr lang="en-US" altLang="en-US" b="1" dirty="0">
                <a:latin typeface="+mn-lt"/>
              </a:rPr>
              <a:t>Take the job description:</a:t>
            </a:r>
            <a:r>
              <a:rPr lang="en-US" altLang="en-US" dirty="0">
                <a:latin typeface="+mn-lt"/>
              </a:rPr>
              <a:t>  Highlight all the things you have done and include them in your professional summary or in your selected highlights section.</a:t>
            </a:r>
          </a:p>
          <a:p>
            <a:r>
              <a:rPr lang="en-US" altLang="en-US" b="1" dirty="0">
                <a:latin typeface="+mn-lt"/>
              </a:rPr>
              <a:t>Bullet point </a:t>
            </a:r>
            <a:r>
              <a:rPr lang="en-US" altLang="en-US" dirty="0">
                <a:latin typeface="+mn-lt"/>
              </a:rPr>
              <a:t>all of your achievements that happened while on the job.  Did you make the company money?  Save the company money?  Save them time by streamlining their processes?</a:t>
            </a: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l"/>
            <a:r>
              <a:rPr lang="en-US" b="1" i="1" u="sng" dirty="0">
                <a:latin typeface="+mn-lt"/>
                <a:cs typeface="Arial" panose="020B0604020202020204" pitchFamily="34" charset="0"/>
              </a:rPr>
              <a:t>Points to make:</a:t>
            </a:r>
          </a:p>
          <a:p>
            <a:r>
              <a:rPr lang="en-US" altLang="en-US" b="1" dirty="0">
                <a:latin typeface="+mn-lt"/>
              </a:rPr>
              <a:t>1. Relay your transferable skill sets--</a:t>
            </a:r>
            <a:r>
              <a:rPr lang="en-US" altLang="en-US" dirty="0">
                <a:latin typeface="+mn-lt"/>
              </a:rPr>
              <a:t>If you have a hard time building on your successes, think of what you were hired to do—and how your responsibilities increased –it can help showcase your success at the job</a:t>
            </a:r>
          </a:p>
          <a:p>
            <a:endParaRPr lang="en-US" altLang="en-US" b="1" dirty="0">
              <a:latin typeface="+mn-lt"/>
            </a:endParaRPr>
          </a:p>
          <a:p>
            <a:r>
              <a:rPr lang="en-US" altLang="en-US" b="1" dirty="0">
                <a:latin typeface="+mn-lt"/>
              </a:rPr>
              <a:t>2. Revise: to suit that particular job--</a:t>
            </a:r>
            <a:r>
              <a:rPr lang="en-US" altLang="en-US" dirty="0">
                <a:latin typeface="+mn-lt"/>
              </a:rPr>
              <a:t>Don’t forget to print out the job description—as once employers get a pool of qualified applicants they will pull the job posting—and you may forget what job you actually applied to. You should always keep a current  journal of positions you have applied to</a:t>
            </a:r>
            <a:endParaRPr lang="en-US" altLang="en-US" b="1" dirty="0">
              <a:latin typeface="+mn-lt"/>
            </a:endParaRPr>
          </a:p>
          <a:p>
            <a:endParaRPr lang="en-US" altLang="en-US" dirty="0">
              <a:latin typeface="+mn-lt"/>
            </a:endParaRPr>
          </a:p>
          <a:p>
            <a:endParaRPr lang="en-US" altLang="en-US" b="1" dirty="0"/>
          </a:p>
          <a:p>
            <a:endParaRPr lang="en-US" altLang="en-US" b="1" dirty="0"/>
          </a:p>
        </p:txBody>
      </p:sp>
      <p:sp>
        <p:nvSpPr>
          <p:cNvPr id="54276" name="Slide Number Placeholder 3"/>
          <p:cNvSpPr txBox="1">
            <a:spLocks noGrp="1"/>
          </p:cNvSpPr>
          <p:nvPr/>
        </p:nvSpPr>
        <p:spPr bwMode="auto">
          <a:xfrm>
            <a:off x="3970049" y="8831897"/>
            <a:ext cx="3038782" cy="46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43" tIns="46571" rIns="93143" bIns="46571" anchor="b"/>
          <a:lstStyle>
            <a:lvl1pPr defTabSz="920750" eaLnBrk="0" hangingPunct="0">
              <a:spcBef>
                <a:spcPct val="30000"/>
              </a:spcBef>
              <a:defRPr sz="1200">
                <a:solidFill>
                  <a:schemeClr val="tx1"/>
                </a:solidFill>
                <a:latin typeface="Calibri" pitchFamily="34" charset="0"/>
              </a:defRPr>
            </a:lvl1pPr>
            <a:lvl2pPr marL="742950" indent="-285750" defTabSz="920750" eaLnBrk="0" hangingPunct="0">
              <a:spcBef>
                <a:spcPct val="30000"/>
              </a:spcBef>
              <a:defRPr sz="1200">
                <a:solidFill>
                  <a:schemeClr val="tx1"/>
                </a:solidFill>
                <a:latin typeface="Calibri" pitchFamily="34" charset="0"/>
              </a:defRPr>
            </a:lvl2pPr>
            <a:lvl3pPr marL="1143000" indent="-228600" defTabSz="920750" eaLnBrk="0" hangingPunct="0">
              <a:spcBef>
                <a:spcPct val="30000"/>
              </a:spcBef>
              <a:defRPr sz="1200">
                <a:solidFill>
                  <a:schemeClr val="tx1"/>
                </a:solidFill>
                <a:latin typeface="Calibri" pitchFamily="34" charset="0"/>
              </a:defRPr>
            </a:lvl3pPr>
            <a:lvl4pPr marL="1600200" indent="-228600" defTabSz="920750" eaLnBrk="0" hangingPunct="0">
              <a:spcBef>
                <a:spcPct val="30000"/>
              </a:spcBef>
              <a:defRPr sz="1200">
                <a:solidFill>
                  <a:schemeClr val="tx1"/>
                </a:solidFill>
                <a:latin typeface="Calibri" pitchFamily="34" charset="0"/>
              </a:defRPr>
            </a:lvl4pPr>
            <a:lvl5pPr marL="2057400" indent="-228600" defTabSz="920750" eaLnBrk="0" hangingPunct="0">
              <a:spcBef>
                <a:spcPct val="30000"/>
              </a:spcBef>
              <a:defRPr sz="1200">
                <a:solidFill>
                  <a:schemeClr val="tx1"/>
                </a:solidFill>
                <a:latin typeface="Calibri" pitchFamily="34" charset="0"/>
              </a:defRPr>
            </a:lvl5pPr>
            <a:lvl6pPr marL="2514600" indent="-228600" defTabSz="920750" eaLnBrk="0" fontAlgn="base" hangingPunct="0">
              <a:spcBef>
                <a:spcPct val="30000"/>
              </a:spcBef>
              <a:spcAft>
                <a:spcPct val="0"/>
              </a:spcAft>
              <a:defRPr sz="1200">
                <a:solidFill>
                  <a:schemeClr val="tx1"/>
                </a:solidFill>
                <a:latin typeface="Calibri" pitchFamily="34" charset="0"/>
              </a:defRPr>
            </a:lvl6pPr>
            <a:lvl7pPr marL="2971800" indent="-228600" defTabSz="920750" eaLnBrk="0" fontAlgn="base" hangingPunct="0">
              <a:spcBef>
                <a:spcPct val="30000"/>
              </a:spcBef>
              <a:spcAft>
                <a:spcPct val="0"/>
              </a:spcAft>
              <a:defRPr sz="1200">
                <a:solidFill>
                  <a:schemeClr val="tx1"/>
                </a:solidFill>
                <a:latin typeface="Calibri" pitchFamily="34" charset="0"/>
              </a:defRPr>
            </a:lvl7pPr>
            <a:lvl8pPr marL="3429000" indent="-228600" defTabSz="920750" eaLnBrk="0" fontAlgn="base" hangingPunct="0">
              <a:spcBef>
                <a:spcPct val="30000"/>
              </a:spcBef>
              <a:spcAft>
                <a:spcPct val="0"/>
              </a:spcAft>
              <a:defRPr sz="1200">
                <a:solidFill>
                  <a:schemeClr val="tx1"/>
                </a:solidFill>
                <a:latin typeface="Calibri" pitchFamily="34" charset="0"/>
              </a:defRPr>
            </a:lvl8pPr>
            <a:lvl9pPr marL="3886200" indent="-228600" defTabSz="92075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9C11B8F4-2822-4A3B-9C51-4BAF526BD2DD}" type="slidenum">
              <a:rPr lang="en-US" altLang="en-US" sz="1300">
                <a:latin typeface="Arial" charset="0"/>
                <a:cs typeface="Arial" charset="0"/>
              </a:rPr>
              <a:pPr algn="r" eaLnBrk="1" hangingPunct="1">
                <a:spcBef>
                  <a:spcPct val="0"/>
                </a:spcBef>
              </a:pPr>
              <a:t>19</a:t>
            </a:fld>
            <a:endParaRPr lang="en-US" altLang="en-US" sz="1300" dirty="0">
              <a:latin typeface="Arial" charset="0"/>
              <a:cs typeface="Arial" charset="0"/>
            </a:endParaRPr>
          </a:p>
        </p:txBody>
      </p:sp>
    </p:spTree>
    <p:extLst>
      <p:ext uri="{BB962C8B-B14F-4D97-AF65-F5344CB8AC3E}">
        <p14:creationId xmlns:p14="http://schemas.microsoft.com/office/powerpoint/2010/main" val="782227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TextEdit="1"/>
          </p:cNvSpPr>
          <p:nvPr>
            <p:ph type="sldImg"/>
          </p:nvPr>
        </p:nvSpPr>
        <p:spPr bwMode="auto">
          <a:xfrm>
            <a:off x="1217613" y="663575"/>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Top half of resume</a:t>
            </a:r>
            <a:r>
              <a:rPr lang="en-US" baseline="0" dirty="0">
                <a:latin typeface="+mn-lt"/>
                <a:cs typeface="Arial" panose="020B0604020202020204" pitchFamily="34" charset="0"/>
              </a:rPr>
              <a:t> is your prime real estate. It compels readers to keep reading. Make your words count and connect to the job posting.</a:t>
            </a:r>
          </a:p>
          <a:p>
            <a:pPr defTabSz="949478">
              <a:defRPr/>
            </a:pP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l"/>
            <a:r>
              <a:rPr lang="en-US" b="0" i="0" u="none" dirty="0">
                <a:latin typeface="+mn-lt"/>
                <a:cs typeface="Arial" panose="020B0604020202020204" pitchFamily="34" charset="0"/>
              </a:rPr>
              <a:t>Activity-</a:t>
            </a:r>
            <a:r>
              <a:rPr lang="en-US" b="0" i="0" u="none" baseline="0" dirty="0">
                <a:latin typeface="+mn-lt"/>
                <a:cs typeface="Arial" panose="020B0604020202020204" pitchFamily="34" charset="0"/>
              </a:rPr>
              <a:t> Advise the participants to bring 2 copies of their resume. When you get to this slide emphasizing the top third of the resume should clearly explain who you are and what you’re looking for. Have </a:t>
            </a:r>
            <a:r>
              <a:rPr lang="en-US" b="0" i="0" u="none" baseline="0" dirty="0" err="1">
                <a:latin typeface="+mn-lt"/>
                <a:cs typeface="Arial" panose="020B0604020202020204" pitchFamily="34" charset="0"/>
              </a:rPr>
              <a:t>particpants</a:t>
            </a:r>
            <a:r>
              <a:rPr lang="en-US" b="0" i="0" u="none" baseline="0" dirty="0">
                <a:latin typeface="+mn-lt"/>
                <a:cs typeface="Arial" panose="020B0604020202020204" pitchFamily="34" charset="0"/>
              </a:rPr>
              <a:t> trade with a partner and have the partner summarize what the other partner is looking for. </a:t>
            </a:r>
            <a:endParaRPr lang="en-US" b="0" i="0" u="none" dirty="0">
              <a:latin typeface="+mn-lt"/>
              <a:cs typeface="Arial" panose="020B0604020202020204" pitchFamily="34" charset="0"/>
            </a:endParaRPr>
          </a:p>
          <a:p>
            <a:endParaRPr lang="en-US" altLang="en-US" dirty="0">
              <a:latin typeface="+mn-lt"/>
            </a:endParaRPr>
          </a:p>
          <a:p>
            <a:endParaRPr lang="en-US" altLang="en-US" dirty="0"/>
          </a:p>
        </p:txBody>
      </p:sp>
    </p:spTree>
    <p:extLst>
      <p:ext uri="{BB962C8B-B14F-4D97-AF65-F5344CB8AC3E}">
        <p14:creationId xmlns:p14="http://schemas.microsoft.com/office/powerpoint/2010/main" val="2411567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Use professional summar</a:t>
            </a:r>
            <a:r>
              <a:rPr lang="en-US" baseline="0" dirty="0">
                <a:latin typeface="+mn-lt"/>
                <a:cs typeface="Arial" panose="020B0604020202020204" pitchFamily="34" charset="0"/>
              </a:rPr>
              <a:t>y or summary instead of objective. This is not about you, it is about the value you will bring to the company. References can be provided later if asked for an interview. No photos. Lead with verb e.g. </a:t>
            </a:r>
            <a:r>
              <a:rPr lang="en-US" i="0" baseline="0" dirty="0">
                <a:latin typeface="+mn-lt"/>
                <a:cs typeface="Arial" panose="020B0604020202020204" pitchFamily="34" charset="0"/>
              </a:rPr>
              <a:t>Created, Developed, Increased </a:t>
            </a:r>
            <a:r>
              <a:rPr lang="en-US" baseline="0" dirty="0">
                <a:latin typeface="+mn-lt"/>
                <a:cs typeface="Arial" panose="020B0604020202020204" pitchFamily="34" charset="0"/>
              </a:rPr>
              <a:t>for bullet points.</a:t>
            </a:r>
            <a:endParaRPr lang="en-US" dirty="0">
              <a:latin typeface="+mn-lt"/>
              <a:cs typeface="Arial" panose="020B0604020202020204" pitchFamily="34" charset="0"/>
            </a:endParaRPr>
          </a:p>
          <a:p>
            <a:pPr algn="ct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a:p>
            <a:endParaRPr lang="en-US" altLang="en-US" dirty="0"/>
          </a:p>
        </p:txBody>
      </p:sp>
      <p:sp>
        <p:nvSpPr>
          <p:cNvPr id="4" name="Slide Number Placeholder 3"/>
          <p:cNvSpPr>
            <a:spLocks noGrp="1"/>
          </p:cNvSpPr>
          <p:nvPr>
            <p:ph type="sldNum" sz="quarter" idx="5"/>
          </p:nvPr>
        </p:nvSpPr>
        <p:spPr/>
        <p:txBody>
          <a:bodyPr/>
          <a:lstStyle/>
          <a:p>
            <a:pPr>
              <a:defRPr/>
            </a:pPr>
            <a:fld id="{8FF58BD6-3715-4963-8543-2D30EBA78ABE}" type="slidenum">
              <a:rPr lang="en-US" smtClean="0"/>
              <a:pPr>
                <a:defRPr/>
              </a:pPr>
              <a:t>21</a:t>
            </a:fld>
            <a:endParaRPr lang="en-US" dirty="0"/>
          </a:p>
        </p:txBody>
      </p:sp>
    </p:spTree>
    <p:extLst>
      <p:ext uri="{BB962C8B-B14F-4D97-AF65-F5344CB8AC3E}">
        <p14:creationId xmlns:p14="http://schemas.microsoft.com/office/powerpoint/2010/main" val="1092283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i="1" u="sng" dirty="0"/>
              <a:t>Speaker’s Notes</a:t>
            </a:r>
          </a:p>
          <a:p>
            <a:pPr algn="l"/>
            <a:r>
              <a:rPr lang="en-US" b="0" i="0" u="none" dirty="0"/>
              <a:t>Every</a:t>
            </a:r>
            <a:r>
              <a:rPr lang="en-US" b="0" i="0" u="none" baseline="0" dirty="0"/>
              <a:t> bullet point in your resume should include a  success verb. Static verbs such as “managed” don’t show what you were able to accomplish on the job. </a:t>
            </a:r>
            <a:endParaRPr lang="en-US" b="0" i="0" u="none" dirty="0"/>
          </a:p>
          <a:p>
            <a:pPr algn="l"/>
            <a:endParaRPr lang="en-US" b="1" i="1" u="sng" dirty="0"/>
          </a:p>
        </p:txBody>
      </p:sp>
      <p:sp>
        <p:nvSpPr>
          <p:cNvPr id="4" name="Slide Number Placeholder 3"/>
          <p:cNvSpPr>
            <a:spLocks noGrp="1"/>
          </p:cNvSpPr>
          <p:nvPr>
            <p:ph type="sldNum" sz="quarter" idx="10"/>
          </p:nvPr>
        </p:nvSpPr>
        <p:spPr/>
        <p:txBody>
          <a:bodyPr/>
          <a:lstStyle/>
          <a:p>
            <a:fld id="{68BBC0CD-6DBB-429B-9A58-3D72EE89DC04}" type="slidenum">
              <a:rPr lang="en-US" smtClean="0"/>
              <a:t>22</a:t>
            </a:fld>
            <a:endParaRPr lang="en-US"/>
          </a:p>
        </p:txBody>
      </p:sp>
    </p:spTree>
    <p:extLst>
      <p:ext uri="{BB962C8B-B14F-4D97-AF65-F5344CB8AC3E}">
        <p14:creationId xmlns:p14="http://schemas.microsoft.com/office/powerpoint/2010/main" val="1671769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i="1" u="sng" dirty="0"/>
              <a:t>Speaker’s Notes</a:t>
            </a:r>
          </a:p>
          <a:p>
            <a:pPr algn="l"/>
            <a:r>
              <a:rPr lang="en-US" b="0" i="0" u="none" dirty="0">
                <a:effectLst>
                  <a:outerShdw blurRad="38100" dist="38100" dir="2700000" algn="tl">
                    <a:srgbClr val="000000">
                      <a:alpha val="43137"/>
                    </a:srgbClr>
                  </a:outerShdw>
                </a:effectLst>
              </a:rPr>
              <a:t>The </a:t>
            </a:r>
          </a:p>
        </p:txBody>
      </p:sp>
      <p:sp>
        <p:nvSpPr>
          <p:cNvPr id="4" name="Slide Number Placeholder 3"/>
          <p:cNvSpPr>
            <a:spLocks noGrp="1"/>
          </p:cNvSpPr>
          <p:nvPr>
            <p:ph type="sldNum" sz="quarter" idx="10"/>
          </p:nvPr>
        </p:nvSpPr>
        <p:spPr/>
        <p:txBody>
          <a:bodyPr/>
          <a:lstStyle/>
          <a:p>
            <a:fld id="{68BBC0CD-6DBB-429B-9A58-3D72EE89DC04}" type="slidenum">
              <a:rPr lang="en-US" smtClean="0"/>
              <a:t>23</a:t>
            </a:fld>
            <a:endParaRPr lang="en-US"/>
          </a:p>
        </p:txBody>
      </p:sp>
    </p:spTree>
    <p:extLst>
      <p:ext uri="{BB962C8B-B14F-4D97-AF65-F5344CB8AC3E}">
        <p14:creationId xmlns:p14="http://schemas.microsoft.com/office/powerpoint/2010/main" val="3805318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l"/>
            <a:r>
              <a:rPr lang="en-US" b="1" i="1" u="sng" dirty="0">
                <a:latin typeface="+mn-lt"/>
                <a:cs typeface="Arial" panose="020B0604020202020204" pitchFamily="34" charset="0"/>
              </a:rPr>
              <a:t>Distribute Sample Cover Template</a:t>
            </a:r>
          </a:p>
          <a:p>
            <a:pPr defTabSz="949478">
              <a:defRPr/>
            </a:pPr>
            <a:r>
              <a:rPr lang="en-US" sz="1200" b="0" i="0" kern="1200" dirty="0">
                <a:solidFill>
                  <a:schemeClr val="tx1"/>
                </a:solidFill>
                <a:effectLst/>
                <a:latin typeface="+mn-lt"/>
                <a:ea typeface="+mn-ea"/>
                <a:cs typeface="+mn-cs"/>
              </a:rPr>
              <a:t>Applicants often ask if they need to include a </a:t>
            </a:r>
            <a:r>
              <a:rPr lang="en-US" sz="1200" b="1" i="0" kern="1200" dirty="0">
                <a:solidFill>
                  <a:schemeClr val="tx1"/>
                </a:solidFill>
                <a:effectLst/>
                <a:latin typeface="+mn-lt"/>
                <a:ea typeface="+mn-ea"/>
                <a:cs typeface="+mn-cs"/>
              </a:rPr>
              <a:t>cover letter when</a:t>
            </a:r>
            <a:r>
              <a:rPr lang="en-US" sz="1200" b="0" i="0" kern="1200" dirty="0">
                <a:solidFill>
                  <a:schemeClr val="tx1"/>
                </a:solidFill>
                <a:effectLst/>
                <a:latin typeface="+mn-lt"/>
                <a:ea typeface="+mn-ea"/>
                <a:cs typeface="+mn-cs"/>
              </a:rPr>
              <a:t> it is not explicitly </a:t>
            </a:r>
            <a:r>
              <a:rPr lang="en-US" sz="1200" b="1" i="0" kern="1200" dirty="0">
                <a:solidFill>
                  <a:schemeClr val="tx1"/>
                </a:solidFill>
                <a:effectLst/>
                <a:latin typeface="+mn-lt"/>
                <a:ea typeface="+mn-ea"/>
                <a:cs typeface="+mn-cs"/>
              </a:rPr>
              <a:t>required</a:t>
            </a:r>
            <a:r>
              <a:rPr lang="en-US" sz="1200" b="0" i="0" kern="1200" dirty="0">
                <a:solidFill>
                  <a:schemeClr val="tx1"/>
                </a:solidFill>
                <a:effectLst/>
                <a:latin typeface="+mn-lt"/>
                <a:ea typeface="+mn-ea"/>
                <a:cs typeface="+mn-cs"/>
              </a:rPr>
              <a:t> by an employer. The short answer is yes, you should always submit a </a:t>
            </a:r>
            <a:r>
              <a:rPr lang="en-US" sz="1200" b="1" i="0" kern="1200" dirty="0">
                <a:solidFill>
                  <a:schemeClr val="tx1"/>
                </a:solidFill>
                <a:effectLst/>
                <a:latin typeface="+mn-lt"/>
                <a:ea typeface="+mn-ea"/>
                <a:cs typeface="+mn-cs"/>
              </a:rPr>
              <a:t>cover letter</a:t>
            </a:r>
            <a:r>
              <a:rPr lang="en-US" sz="1200" b="0" i="0" kern="1200" dirty="0">
                <a:solidFill>
                  <a:schemeClr val="tx1"/>
                </a:solidFill>
                <a:effectLst/>
                <a:latin typeface="+mn-lt"/>
                <a:ea typeface="+mn-ea"/>
                <a:cs typeface="+mn-cs"/>
              </a:rPr>
              <a:t>, even if it is not </a:t>
            </a:r>
            <a:r>
              <a:rPr lang="en-US" sz="1200" b="1" i="0" kern="1200" dirty="0">
                <a:solidFill>
                  <a:schemeClr val="tx1"/>
                </a:solidFill>
                <a:effectLst/>
                <a:latin typeface="+mn-lt"/>
                <a:ea typeface="+mn-ea"/>
                <a:cs typeface="+mn-cs"/>
              </a:rPr>
              <a:t>required</a:t>
            </a:r>
            <a:r>
              <a:rPr lang="en-US" sz="1200" b="0" i="0" kern="1200" dirty="0">
                <a:solidFill>
                  <a:schemeClr val="tx1"/>
                </a:solidFill>
                <a:effectLst/>
                <a:latin typeface="+mn-lt"/>
                <a:ea typeface="+mn-ea"/>
                <a:cs typeface="+mn-cs"/>
              </a:rPr>
              <a:t>. Recruiters</a:t>
            </a:r>
            <a:r>
              <a:rPr lang="en-US" sz="1200" b="0" i="0" kern="1200" baseline="0" dirty="0">
                <a:solidFill>
                  <a:schemeClr val="tx1"/>
                </a:solidFill>
                <a:effectLst/>
                <a:latin typeface="+mn-lt"/>
                <a:ea typeface="+mn-ea"/>
                <a:cs typeface="+mn-cs"/>
              </a:rPr>
              <a:t> may not always read them but hiring managers do. </a:t>
            </a:r>
          </a:p>
          <a:p>
            <a:pPr defTabSz="949478">
              <a:defRPr/>
            </a:pPr>
            <a:r>
              <a:rPr lang="en-US" sz="1200" b="1" i="0" kern="1200" dirty="0">
                <a:solidFill>
                  <a:schemeClr val="tx1"/>
                </a:solidFill>
                <a:effectLst/>
                <a:latin typeface="+mn-lt"/>
                <a:ea typeface="+mn-ea"/>
                <a:cs typeface="+mn-cs"/>
              </a:rPr>
              <a:t>Do not</a:t>
            </a:r>
            <a:r>
              <a:rPr lang="en-US" sz="1200" b="1" i="0" kern="1200" baseline="0" dirty="0">
                <a:solidFill>
                  <a:schemeClr val="tx1"/>
                </a:solidFill>
                <a:effectLst/>
                <a:latin typeface="+mn-lt"/>
                <a:ea typeface="+mn-ea"/>
                <a:cs typeface="+mn-cs"/>
              </a:rPr>
              <a:t> </a:t>
            </a:r>
            <a:r>
              <a:rPr lang="en-US" sz="1200" b="0" i="0" kern="1200" baseline="0" dirty="0">
                <a:solidFill>
                  <a:schemeClr val="tx1"/>
                </a:solidFill>
                <a:effectLst/>
                <a:latin typeface="+mn-lt"/>
                <a:ea typeface="+mn-ea"/>
                <a:cs typeface="+mn-cs"/>
              </a:rPr>
              <a:t>include if employer says not to submit one. Also if </a:t>
            </a:r>
            <a:r>
              <a:rPr lang="en-US" sz="1200" b="0" i="0" kern="1200" dirty="0">
                <a:solidFill>
                  <a:schemeClr val="tx1"/>
                </a:solidFill>
                <a:effectLst/>
                <a:latin typeface="+mn-lt"/>
                <a:ea typeface="+mn-ea"/>
                <a:cs typeface="+mn-cs"/>
              </a:rPr>
              <a:t>you're applying online for a job and there is no way to upload or post a </a:t>
            </a:r>
            <a:r>
              <a:rPr lang="en-US" sz="1200" b="1" i="0" kern="1200" dirty="0">
                <a:solidFill>
                  <a:schemeClr val="tx1"/>
                </a:solidFill>
                <a:effectLst/>
                <a:latin typeface="+mn-lt"/>
                <a:ea typeface="+mn-ea"/>
                <a:cs typeface="+mn-cs"/>
              </a:rPr>
              <a:t>cover letter</a:t>
            </a:r>
            <a:r>
              <a:rPr lang="en-US" sz="1200" b="0" i="0" kern="1200" dirty="0">
                <a:solidFill>
                  <a:schemeClr val="tx1"/>
                </a:solidFill>
                <a:effectLst/>
                <a:latin typeface="+mn-lt"/>
                <a:ea typeface="+mn-ea"/>
                <a:cs typeface="+mn-cs"/>
              </a:rPr>
              <a:t>, don't worry about it. </a:t>
            </a:r>
          </a:p>
          <a:p>
            <a:pPr algn="ctr" defTabSz="949478">
              <a:defRPr/>
            </a:pP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Stress</a:t>
            </a:r>
            <a:r>
              <a:rPr lang="en-US" altLang="en-US" baseline="0" dirty="0">
                <a:latin typeface="+mn-lt"/>
                <a:cs typeface="Arial" panose="020B0604020202020204" pitchFamily="34" charset="0"/>
              </a:rPr>
              <a:t> to job seekers that a cover letter doesn’t have to be long. </a:t>
            </a:r>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cover letter</a:t>
            </a:r>
            <a:r>
              <a:rPr lang="en-US" sz="1200" b="0" i="0" kern="1200" dirty="0">
                <a:solidFill>
                  <a:schemeClr val="tx1"/>
                </a:solidFill>
                <a:effectLst/>
                <a:latin typeface="+mn-lt"/>
                <a:ea typeface="+mn-ea"/>
                <a:cs typeface="+mn-cs"/>
              </a:rPr>
              <a:t> adds focus to a resume. Few employers seriously consider a resume that is not accompanied by a </a:t>
            </a:r>
            <a:r>
              <a:rPr lang="en-US" sz="1200" b="1" i="0" kern="1200" dirty="0">
                <a:solidFill>
                  <a:schemeClr val="tx1"/>
                </a:solidFill>
                <a:effectLst/>
                <a:latin typeface="+mn-lt"/>
                <a:ea typeface="+mn-ea"/>
                <a:cs typeface="+mn-cs"/>
              </a:rPr>
              <a:t>cover letter</a:t>
            </a:r>
            <a:r>
              <a:rPr lang="en-US" sz="1200" b="0" i="0" kern="1200" dirty="0">
                <a:solidFill>
                  <a:schemeClr val="tx1"/>
                </a:solidFill>
                <a:effectLst/>
                <a:latin typeface="+mn-lt"/>
                <a:ea typeface="+mn-ea"/>
                <a:cs typeface="+mn-cs"/>
              </a:rPr>
              <a:t>; so a </a:t>
            </a:r>
            <a:r>
              <a:rPr lang="en-US" sz="1200" b="1" i="0" kern="1200" dirty="0">
                <a:solidFill>
                  <a:schemeClr val="tx1"/>
                </a:solidFill>
                <a:effectLst/>
                <a:latin typeface="+mn-lt"/>
                <a:ea typeface="+mn-ea"/>
                <a:cs typeface="+mn-cs"/>
              </a:rPr>
              <a:t>cover letter</a:t>
            </a:r>
            <a:r>
              <a:rPr lang="en-US" sz="1200" b="0" i="0" kern="1200" dirty="0">
                <a:solidFill>
                  <a:schemeClr val="tx1"/>
                </a:solidFill>
                <a:effectLst/>
                <a:latin typeface="+mn-lt"/>
                <a:ea typeface="+mn-ea"/>
                <a:cs typeface="+mn-cs"/>
              </a:rPr>
              <a:t> needs to be part of your job-search strategy. A </a:t>
            </a:r>
            <a:r>
              <a:rPr lang="en-US" sz="1200" b="1" i="0" kern="1200" dirty="0">
                <a:solidFill>
                  <a:schemeClr val="tx1"/>
                </a:solidFill>
                <a:effectLst/>
                <a:latin typeface="+mn-lt"/>
                <a:ea typeface="+mn-ea"/>
                <a:cs typeface="+mn-cs"/>
              </a:rPr>
              <a:t>cover letter</a:t>
            </a:r>
            <a:r>
              <a:rPr lang="en-US" sz="1200" b="0" i="0" kern="1200" dirty="0">
                <a:solidFill>
                  <a:schemeClr val="tx1"/>
                </a:solidFill>
                <a:effectLst/>
                <a:latin typeface="+mn-lt"/>
                <a:ea typeface="+mn-ea"/>
                <a:cs typeface="+mn-cs"/>
              </a:rPr>
              <a:t> tells the employer the type of position you're seeking — and exactly how you are qualified for that position.</a:t>
            </a:r>
            <a:endParaRPr lang="en-US" altLang="en-US" dirty="0">
              <a:latin typeface="+mn-lt"/>
              <a:cs typeface="Arial" panose="020B0604020202020204" pitchFamily="34" charset="0"/>
            </a:endParaRPr>
          </a:p>
          <a:p>
            <a:endParaRPr lang="en-US" altLang="en-US" dirty="0"/>
          </a:p>
        </p:txBody>
      </p:sp>
    </p:spTree>
    <p:extLst>
      <p:ext uri="{BB962C8B-B14F-4D97-AF65-F5344CB8AC3E}">
        <p14:creationId xmlns:p14="http://schemas.microsoft.com/office/powerpoint/2010/main" val="5856912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Cover points on slide</a:t>
            </a:r>
            <a:r>
              <a:rPr lang="en-US" baseline="0" dirty="0">
                <a:latin typeface="+mn-lt"/>
                <a:cs typeface="Arial" panose="020B0604020202020204" pitchFamily="34" charset="0"/>
              </a:rPr>
              <a:t> and handout from previous slide.</a:t>
            </a:r>
            <a:endParaRPr lang="en-US" dirty="0">
              <a:latin typeface="+mn-lt"/>
              <a:cs typeface="Arial" panose="020B0604020202020204" pitchFamily="34" charset="0"/>
            </a:endParaRPr>
          </a:p>
          <a:p>
            <a:pPr algn="ct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Arial" panose="020B0604020202020204" pitchFamily="34" charset="0"/>
              <a:cs typeface="Arial" panose="020B0604020202020204" pitchFamily="34" charset="0"/>
            </a:endParaRPr>
          </a:p>
          <a:p>
            <a:endParaRPr lang="en-US" altLang="en-US" dirty="0"/>
          </a:p>
        </p:txBody>
      </p:sp>
    </p:spTree>
    <p:extLst>
      <p:ext uri="{BB962C8B-B14F-4D97-AF65-F5344CB8AC3E}">
        <p14:creationId xmlns:p14="http://schemas.microsoft.com/office/powerpoint/2010/main" val="595694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Have the same email for your job search</a:t>
            </a:r>
            <a:r>
              <a:rPr lang="en-US" baseline="0" dirty="0">
                <a:latin typeface="+mn-lt"/>
                <a:cs typeface="Arial" panose="020B0604020202020204" pitchFamily="34" charset="0"/>
              </a:rPr>
              <a:t> and contact information. Always include your contact information on any correspondence, even an email. Make it easy for the employer or recruiter to reach you.</a:t>
            </a:r>
            <a:endParaRPr lang="en-US" dirty="0">
              <a:latin typeface="+mn-lt"/>
              <a:cs typeface="Arial" panose="020B0604020202020204" pitchFamily="34" charset="0"/>
            </a:endParaRPr>
          </a:p>
          <a:p>
            <a:pPr algn="ct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p:txBody>
      </p:sp>
      <p:sp>
        <p:nvSpPr>
          <p:cNvPr id="4" name="Slide Number Placeholder 3"/>
          <p:cNvSpPr>
            <a:spLocks noGrp="1"/>
          </p:cNvSpPr>
          <p:nvPr>
            <p:ph type="sldNum" sz="quarter" idx="5"/>
          </p:nvPr>
        </p:nvSpPr>
        <p:spPr/>
        <p:txBody>
          <a:bodyPr/>
          <a:lstStyle/>
          <a:p>
            <a:pPr>
              <a:defRPr/>
            </a:pPr>
            <a:fld id="{EF0463C6-E49B-4880-B61A-128290C55ED1}" type="slidenum">
              <a:rPr lang="en-US" smtClean="0"/>
              <a:pPr>
                <a:defRPr/>
              </a:pPr>
              <a:t>27</a:t>
            </a:fld>
            <a:endParaRPr lang="en-US" dirty="0"/>
          </a:p>
        </p:txBody>
      </p:sp>
    </p:spTree>
    <p:extLst>
      <p:ext uri="{BB962C8B-B14F-4D97-AF65-F5344CB8AC3E}">
        <p14:creationId xmlns:p14="http://schemas.microsoft.com/office/powerpoint/2010/main" val="3761718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a:r>
              <a:rPr lang="en-US" b="1" i="1" u="sng" dirty="0">
                <a:latin typeface="Arial" panose="020B0604020202020204" pitchFamily="34" charset="0"/>
                <a:cs typeface="Arial" panose="020B0604020202020204" pitchFamily="34" charset="0"/>
              </a:rPr>
              <a:t>Speaker’s Notes</a:t>
            </a:r>
          </a:p>
          <a:p>
            <a:pPr algn="ctr"/>
            <a:endParaRPr lang="en-US" b="1" i="1" u="sng" dirty="0">
              <a:latin typeface="Arial" panose="020B0604020202020204" pitchFamily="34" charset="0"/>
              <a:cs typeface="Arial" panose="020B0604020202020204" pitchFamily="34" charset="0"/>
            </a:endParaRPr>
          </a:p>
          <a:p>
            <a:pPr algn="l" defTabSz="949478">
              <a:defRPr/>
            </a:pPr>
            <a:r>
              <a:rPr lang="en-US" sz="1200" b="0" i="0" kern="1200" dirty="0">
                <a:solidFill>
                  <a:schemeClr val="tx1"/>
                </a:solidFill>
                <a:effectLst/>
                <a:latin typeface="+mn-lt"/>
                <a:ea typeface="+mn-ea"/>
                <a:cs typeface="+mn-cs"/>
              </a:rPr>
              <a:t>In the business world, you’re not a “bona fide” player unless you have a card. It’s especially important if you’re unemployed and actively going to networking events, job fairs, and interviews. Handing out your resume can be awkward at networking events. Your business card is your </a:t>
            </a:r>
            <a:r>
              <a:rPr lang="en-US" sz="1200" b="1" i="0" kern="1200" dirty="0">
                <a:solidFill>
                  <a:schemeClr val="tx1"/>
                </a:solidFill>
                <a:effectLst/>
                <a:latin typeface="+mn-lt"/>
                <a:ea typeface="+mn-ea"/>
                <a:cs typeface="+mn-cs"/>
              </a:rPr>
              <a:t>calling card. </a:t>
            </a:r>
            <a:r>
              <a:rPr lang="en-US" sz="1200" b="0" i="0" kern="1200" dirty="0">
                <a:solidFill>
                  <a:schemeClr val="tx1"/>
                </a:solidFill>
                <a:effectLst/>
                <a:latin typeface="+mn-lt"/>
                <a:ea typeface="+mn-ea"/>
                <a:cs typeface="+mn-cs"/>
              </a:rPr>
              <a:t>There’s nothing worse than meeting someone at a professional event and you have nothing to hand back but a ripped-up piece of paper or your old company card with your new contact information penciled in. Not exactly a great first impression.</a:t>
            </a:r>
          </a:p>
          <a:p>
            <a:pPr algn="l" defTabSz="949478">
              <a:defRPr/>
            </a:pPr>
            <a:endParaRPr lang="en-US" sz="1200" b="0" i="0" kern="1200" dirty="0">
              <a:solidFill>
                <a:schemeClr val="tx1"/>
              </a:solidFill>
              <a:effectLst/>
              <a:latin typeface="+mn-lt"/>
              <a:ea typeface="+mn-ea"/>
              <a:cs typeface="+mn-cs"/>
            </a:endParaRPr>
          </a:p>
          <a:p>
            <a:pPr algn="l" defTabSz="949478">
              <a:defRPr/>
            </a:pPr>
            <a:r>
              <a:rPr lang="en-US" sz="1200" b="0" i="0" kern="1200" dirty="0">
                <a:solidFill>
                  <a:schemeClr val="tx1"/>
                </a:solidFill>
                <a:effectLst/>
                <a:latin typeface="+mn-lt"/>
                <a:ea typeface="+mn-ea"/>
                <a:cs typeface="+mn-cs"/>
              </a:rPr>
              <a:t>Sample</a:t>
            </a:r>
            <a:r>
              <a:rPr lang="en-US" sz="1200" b="0" i="0" kern="1200" baseline="0" dirty="0">
                <a:solidFill>
                  <a:schemeClr val="tx1"/>
                </a:solidFill>
                <a:effectLst/>
                <a:latin typeface="+mn-lt"/>
                <a:ea typeface="+mn-ea"/>
                <a:cs typeface="+mn-cs"/>
              </a:rPr>
              <a:t> above—can also include city and state and LinkedIn URL. Include your title even if you are not working for a company at the time. You are still that person and have the skills and experience.</a:t>
            </a:r>
            <a:endParaRPr lang="en-US" sz="1200" b="0" i="0" kern="1200" dirty="0">
              <a:solidFill>
                <a:schemeClr val="tx1"/>
              </a:solidFill>
              <a:effectLst/>
              <a:latin typeface="+mn-lt"/>
              <a:ea typeface="+mn-ea"/>
              <a:cs typeface="+mn-cs"/>
            </a:endParaRPr>
          </a:p>
          <a:p>
            <a:pPr algn="ctr" defTabSz="949478">
              <a:defRPr/>
            </a:pPr>
            <a:br>
              <a:rPr lang="en-US" dirty="0"/>
            </a:br>
            <a:r>
              <a:rPr lang="en-US" dirty="0">
                <a:latin typeface="Arial" panose="020B0604020202020204" pitchFamily="34" charset="0"/>
                <a:cs typeface="Arial" panose="020B0604020202020204" pitchFamily="34" charset="0"/>
              </a:rPr>
              <a:t> </a:t>
            </a:r>
            <a:r>
              <a:rPr lang="en-US" b="1" i="1" u="sng" dirty="0">
                <a:latin typeface="Arial" panose="020B0604020202020204" pitchFamily="34" charset="0"/>
                <a:cs typeface="Arial" panose="020B0604020202020204" pitchFamily="34" charset="0"/>
              </a:rPr>
              <a:t>Suggestions for the Speaker</a:t>
            </a:r>
          </a:p>
          <a:p>
            <a:pPr algn="l" defTabSz="949478">
              <a:defRPr/>
            </a:pPr>
            <a:r>
              <a:rPr lang="en-US" b="0" i="0" u="none" dirty="0">
                <a:latin typeface="Arial" panose="020B0604020202020204" pitchFamily="34" charset="0"/>
                <a:cs typeface="Arial" panose="020B0604020202020204" pitchFamily="34" charset="0"/>
              </a:rPr>
              <a:t>Be consistent</a:t>
            </a:r>
            <a:r>
              <a:rPr lang="en-US" b="0" i="0" u="none" baseline="0" dirty="0">
                <a:latin typeface="Arial" panose="020B0604020202020204" pitchFamily="34" charset="0"/>
                <a:cs typeface="Arial" panose="020B0604020202020204" pitchFamily="34" charset="0"/>
              </a:rPr>
              <a:t> with contact information. </a:t>
            </a:r>
            <a:endParaRPr lang="en-US" b="0" i="0" u="none"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EF0463C6-E49B-4880-B61A-128290C55ED1}" type="slidenum">
              <a:rPr lang="en-US" smtClean="0"/>
              <a:pPr>
                <a:defRPr/>
              </a:pPr>
              <a:t>28</a:t>
            </a:fld>
            <a:endParaRPr lang="en-US" dirty="0"/>
          </a:p>
        </p:txBody>
      </p:sp>
    </p:spTree>
    <p:extLst>
      <p:ext uri="{BB962C8B-B14F-4D97-AF65-F5344CB8AC3E}">
        <p14:creationId xmlns:p14="http://schemas.microsoft.com/office/powerpoint/2010/main" val="39636633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1217613" y="663575"/>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xfrm>
            <a:off x="701985" y="4416736"/>
            <a:ext cx="5606435" cy="418212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699" tIns="46348" rIns="92699" bIns="46348" numCol="1" anchor="t" anchorCtr="0" compatLnSpc="1">
            <a:prstTxWarp prst="textNoShape">
              <a:avLst/>
            </a:prstTxWarp>
          </a:bodyPr>
          <a:lstStyle/>
          <a:p>
            <a:pPr algn="ctr"/>
            <a:r>
              <a:rPr lang="en-US" sz="1200" b="1" i="1" u="sng" dirty="0">
                <a:latin typeface="+mn-lt"/>
                <a:cs typeface="Arial" panose="020B0604020202020204" pitchFamily="34" charset="0"/>
              </a:rPr>
              <a:t>Speaker’s Notes</a:t>
            </a:r>
          </a:p>
          <a:p>
            <a:pPr algn="ctr"/>
            <a:endParaRPr lang="en-US" sz="1200" b="1" i="1" u="sng" dirty="0">
              <a:latin typeface="+mn-lt"/>
              <a:cs typeface="Arial" panose="020B0604020202020204" pitchFamily="34" charset="0"/>
            </a:endParaRPr>
          </a:p>
          <a:p>
            <a:pPr algn="l"/>
            <a:r>
              <a:rPr lang="en-US" sz="1200" b="0" i="0" u="none" dirty="0">
                <a:latin typeface="+mn-lt"/>
                <a:cs typeface="Arial" panose="020B0604020202020204" pitchFamily="34" charset="0"/>
              </a:rPr>
              <a:t>Self explanatory slide, important to note</a:t>
            </a:r>
            <a:r>
              <a:rPr lang="en-US" sz="1200" b="0" i="0" u="none" baseline="0" dirty="0">
                <a:latin typeface="+mn-lt"/>
                <a:cs typeface="Arial" panose="020B0604020202020204" pitchFamily="34" charset="0"/>
              </a:rPr>
              <a:t>—get your family and past work colleagues involved for you too. Share your resume with them. They can help your search.</a:t>
            </a:r>
          </a:p>
          <a:p>
            <a:pPr algn="ctr"/>
            <a:r>
              <a:rPr lang="en-US" sz="1200" dirty="0">
                <a:latin typeface="+mn-lt"/>
                <a:cs typeface="Arial" panose="020B0604020202020204" pitchFamily="34" charset="0"/>
              </a:rPr>
              <a:t> </a:t>
            </a:r>
            <a:r>
              <a:rPr lang="en-US" sz="1200" b="1" i="1" u="sng" dirty="0">
                <a:latin typeface="+mn-lt"/>
                <a:cs typeface="Arial" panose="020B0604020202020204" pitchFamily="34" charset="0"/>
              </a:rPr>
              <a:t>Suggestions for the Speaker</a:t>
            </a:r>
          </a:p>
          <a:p>
            <a:pPr algn="ctr"/>
            <a:endParaRPr lang="en-US" sz="1200" b="1" i="1" u="sng" dirty="0">
              <a:latin typeface="+mn-lt"/>
              <a:cs typeface="Arial" panose="020B0604020202020204" pitchFamily="34" charset="0"/>
            </a:endParaRPr>
          </a:p>
        </p:txBody>
      </p:sp>
      <p:sp>
        <p:nvSpPr>
          <p:cNvPr id="44036" name="Slide Number Placeholder 3"/>
          <p:cNvSpPr txBox="1">
            <a:spLocks noGrp="1"/>
          </p:cNvSpPr>
          <p:nvPr/>
        </p:nvSpPr>
        <p:spPr bwMode="auto">
          <a:xfrm>
            <a:off x="3970049" y="8830321"/>
            <a:ext cx="3038782" cy="46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48" rIns="92699" bIns="46348" anchor="b"/>
          <a:lstStyle>
            <a:lvl1pPr defTabSz="925513" eaLnBrk="0" hangingPunct="0">
              <a:spcBef>
                <a:spcPct val="30000"/>
              </a:spcBef>
              <a:defRPr sz="1200">
                <a:solidFill>
                  <a:schemeClr val="tx1"/>
                </a:solidFill>
                <a:latin typeface="Calibri" pitchFamily="34" charset="0"/>
              </a:defRPr>
            </a:lvl1pPr>
            <a:lvl2pPr marL="742950" indent="-285750" defTabSz="925513" eaLnBrk="0" hangingPunct="0">
              <a:spcBef>
                <a:spcPct val="30000"/>
              </a:spcBef>
              <a:defRPr sz="1200">
                <a:solidFill>
                  <a:schemeClr val="tx1"/>
                </a:solidFill>
                <a:latin typeface="Calibri" pitchFamily="34" charset="0"/>
              </a:defRPr>
            </a:lvl2pPr>
            <a:lvl3pPr marL="1143000" indent="-228600" defTabSz="925513" eaLnBrk="0" hangingPunct="0">
              <a:spcBef>
                <a:spcPct val="30000"/>
              </a:spcBef>
              <a:defRPr sz="1200">
                <a:solidFill>
                  <a:schemeClr val="tx1"/>
                </a:solidFill>
                <a:latin typeface="Calibri" pitchFamily="34" charset="0"/>
              </a:defRPr>
            </a:lvl3pPr>
            <a:lvl4pPr marL="1600200" indent="-228600" defTabSz="925513" eaLnBrk="0" hangingPunct="0">
              <a:spcBef>
                <a:spcPct val="30000"/>
              </a:spcBef>
              <a:defRPr sz="1200">
                <a:solidFill>
                  <a:schemeClr val="tx1"/>
                </a:solidFill>
                <a:latin typeface="Calibri" pitchFamily="34" charset="0"/>
              </a:defRPr>
            </a:lvl4pPr>
            <a:lvl5pPr marL="2057400" indent="-228600" defTabSz="925513" eaLnBrk="0" hangingPunct="0">
              <a:spcBef>
                <a:spcPct val="30000"/>
              </a:spcBef>
              <a:defRPr sz="1200">
                <a:solidFill>
                  <a:schemeClr val="tx1"/>
                </a:solidFill>
                <a:latin typeface="Calibri" pitchFamily="34" charset="0"/>
              </a:defRPr>
            </a:lvl5pPr>
            <a:lvl6pPr marL="2514600" indent="-228600" defTabSz="925513" eaLnBrk="0" fontAlgn="base" hangingPunct="0">
              <a:spcBef>
                <a:spcPct val="30000"/>
              </a:spcBef>
              <a:spcAft>
                <a:spcPct val="0"/>
              </a:spcAft>
              <a:defRPr sz="1200">
                <a:solidFill>
                  <a:schemeClr val="tx1"/>
                </a:solidFill>
                <a:latin typeface="Calibri" pitchFamily="34" charset="0"/>
              </a:defRPr>
            </a:lvl6pPr>
            <a:lvl7pPr marL="2971800" indent="-228600" defTabSz="925513" eaLnBrk="0" fontAlgn="base" hangingPunct="0">
              <a:spcBef>
                <a:spcPct val="30000"/>
              </a:spcBef>
              <a:spcAft>
                <a:spcPct val="0"/>
              </a:spcAft>
              <a:defRPr sz="1200">
                <a:solidFill>
                  <a:schemeClr val="tx1"/>
                </a:solidFill>
                <a:latin typeface="Calibri" pitchFamily="34" charset="0"/>
              </a:defRPr>
            </a:lvl7pPr>
            <a:lvl8pPr marL="3429000" indent="-228600" defTabSz="925513" eaLnBrk="0" fontAlgn="base" hangingPunct="0">
              <a:spcBef>
                <a:spcPct val="30000"/>
              </a:spcBef>
              <a:spcAft>
                <a:spcPct val="0"/>
              </a:spcAft>
              <a:defRPr sz="1200">
                <a:solidFill>
                  <a:schemeClr val="tx1"/>
                </a:solidFill>
                <a:latin typeface="Calibri" pitchFamily="34" charset="0"/>
              </a:defRPr>
            </a:lvl8pPr>
            <a:lvl9pPr marL="3886200" indent="-228600" defTabSz="925513"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D9E82375-BF65-48C1-9FC5-1023CC329253}" type="slidenum">
              <a:rPr lang="en-US" altLang="en-US" sz="1300">
                <a:latin typeface="Arial" charset="0"/>
                <a:cs typeface="Arial" charset="0"/>
              </a:rPr>
              <a:pPr algn="r" eaLnBrk="1" hangingPunct="1">
                <a:spcBef>
                  <a:spcPct val="0"/>
                </a:spcBef>
              </a:pPr>
              <a:t>29</a:t>
            </a:fld>
            <a:endParaRPr lang="en-US" altLang="en-US" sz="1300" dirty="0">
              <a:latin typeface="Arial" charset="0"/>
              <a:cs typeface="Arial" charset="0"/>
            </a:endParaRPr>
          </a:p>
        </p:txBody>
      </p:sp>
    </p:spTree>
    <p:extLst>
      <p:ext uri="{BB962C8B-B14F-4D97-AF65-F5344CB8AC3E}">
        <p14:creationId xmlns:p14="http://schemas.microsoft.com/office/powerpoint/2010/main" val="19272203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xfrm>
            <a:off x="701985" y="4416736"/>
            <a:ext cx="5606435" cy="418212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699" tIns="46348" rIns="92699" bIns="46348"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885425">
              <a:spcBef>
                <a:spcPct val="0"/>
              </a:spcBef>
            </a:pPr>
            <a:r>
              <a:rPr lang="en-US" altLang="en-US" dirty="0">
                <a:latin typeface="+mn-lt"/>
              </a:rPr>
              <a:t>A</a:t>
            </a:r>
            <a:r>
              <a:rPr lang="en-US" altLang="en-US" baseline="0" dirty="0">
                <a:latin typeface="+mn-lt"/>
              </a:rPr>
              <a:t> resume is</a:t>
            </a:r>
            <a:r>
              <a:rPr lang="en-US" altLang="en-US" dirty="0">
                <a:latin typeface="+mn-lt"/>
              </a:rPr>
              <a:t> a </a:t>
            </a:r>
            <a:r>
              <a:rPr lang="en-US" altLang="en-US" b="1" i="1" dirty="0">
                <a:latin typeface="+mn-lt"/>
              </a:rPr>
              <a:t>snapshot</a:t>
            </a:r>
            <a:r>
              <a:rPr lang="en-US" altLang="en-US" dirty="0">
                <a:latin typeface="+mn-lt"/>
              </a:rPr>
              <a:t> of your professional life.  It is not your whole life story summed up in a couple of pages.  It’s the highlighted version of your professional value.</a:t>
            </a:r>
            <a:r>
              <a:rPr lang="en-US" altLang="en-US" baseline="0" dirty="0">
                <a:latin typeface="+mn-lt"/>
              </a:rPr>
              <a:t> You will want to make sure it is shared with those who can help you. </a:t>
            </a:r>
            <a:endParaRPr lang="en-US" altLang="en-US" dirty="0">
              <a:latin typeface="+mn-lt"/>
            </a:endParaRPr>
          </a:p>
          <a:p>
            <a:pPr defTabSz="885425">
              <a:spcBef>
                <a:spcPct val="0"/>
              </a:spcBef>
            </a:pPr>
            <a:endParaRPr lang="en-US" altLang="en-US" dirty="0">
              <a:latin typeface="+mn-lt"/>
            </a:endParaRPr>
          </a:p>
          <a:p>
            <a:pPr defTabSz="885425">
              <a:spcBef>
                <a:spcPct val="0"/>
              </a:spcBef>
            </a:pPr>
            <a:r>
              <a:rPr lang="en-US" altLang="en-US" b="1" dirty="0">
                <a:latin typeface="+mn-lt"/>
              </a:rPr>
              <a:t>A resume is your marketing piece. </a:t>
            </a:r>
          </a:p>
          <a:p>
            <a:pPr defTabSz="885425">
              <a:spcBef>
                <a:spcPct val="0"/>
              </a:spcBef>
            </a:pPr>
            <a:endParaRPr lang="en-US" altLang="en-US" b="1" dirty="0">
              <a:latin typeface="+mn-lt"/>
            </a:endParaRPr>
          </a:p>
          <a:p>
            <a:pPr marL="228600" indent="-228600" defTabSz="885425">
              <a:spcBef>
                <a:spcPct val="0"/>
              </a:spcBef>
              <a:buFont typeface="+mj-lt"/>
              <a:buAutoNum type="arabicPeriod"/>
            </a:pPr>
            <a:r>
              <a:rPr lang="en-US" altLang="en-US" dirty="0">
                <a:latin typeface="+mn-lt"/>
              </a:rPr>
              <a:t>It is a </a:t>
            </a:r>
            <a:r>
              <a:rPr lang="en-US" altLang="en-US" b="1" dirty="0">
                <a:latin typeface="+mn-lt"/>
              </a:rPr>
              <a:t>brief description of a person’s education, work experience, special skills and interests. </a:t>
            </a:r>
            <a:endParaRPr lang="en-US" altLang="en-US" dirty="0">
              <a:latin typeface="+mn-lt"/>
            </a:endParaRPr>
          </a:p>
          <a:p>
            <a:pPr marL="228600" indent="-228600" defTabSz="885425">
              <a:spcBef>
                <a:spcPct val="0"/>
              </a:spcBef>
              <a:buFont typeface="+mj-lt"/>
              <a:buAutoNum type="arabicPeriod"/>
            </a:pPr>
            <a:r>
              <a:rPr lang="en-US" altLang="en-US" dirty="0">
                <a:latin typeface="+mn-lt"/>
              </a:rPr>
              <a:t>It is </a:t>
            </a:r>
            <a:r>
              <a:rPr lang="en-US" altLang="en-US" b="1" dirty="0">
                <a:latin typeface="+mn-lt"/>
              </a:rPr>
              <a:t>meant to introduce you to a potential hiring manager or employer.  </a:t>
            </a:r>
            <a:r>
              <a:rPr lang="en-US" altLang="en-US" dirty="0">
                <a:latin typeface="+mn-lt"/>
              </a:rPr>
              <a:t>It is meant to entice, and draw people in</a:t>
            </a:r>
          </a:p>
          <a:p>
            <a:pPr marL="228600" indent="-228600" defTabSz="885425">
              <a:spcBef>
                <a:spcPct val="0"/>
              </a:spcBef>
              <a:buFont typeface="+mj-lt"/>
              <a:buAutoNum type="arabicPeriod"/>
            </a:pPr>
            <a:r>
              <a:rPr lang="en-US" altLang="en-US" dirty="0">
                <a:latin typeface="+mn-lt"/>
              </a:rPr>
              <a:t>A resume will not get you a job alone.  </a:t>
            </a:r>
          </a:p>
          <a:p>
            <a:pPr marL="228600" indent="-228600" defTabSz="885425">
              <a:spcBef>
                <a:spcPct val="0"/>
              </a:spcBef>
              <a:buFont typeface="+mj-lt"/>
              <a:buAutoNum type="arabicPeriod"/>
            </a:pPr>
            <a:r>
              <a:rPr lang="en-US" altLang="en-US" dirty="0">
                <a:latin typeface="+mn-lt"/>
              </a:rPr>
              <a:t>It’s purpose is to get you an INTERVIEW</a:t>
            </a:r>
          </a:p>
          <a:p>
            <a:pPr defTabSz="885425">
              <a:spcBef>
                <a:spcPct val="0"/>
              </a:spcBef>
            </a:pPr>
            <a:endParaRPr lang="en-US" altLang="en-US" dirty="0">
              <a:latin typeface="+mn-lt"/>
            </a:endParaRPr>
          </a:p>
          <a:p>
            <a:pPr defTabSz="885425">
              <a:spcBef>
                <a:spcPct val="0"/>
              </a:spcBef>
            </a:pPr>
            <a:r>
              <a:rPr lang="en-US" altLang="en-US" b="1" dirty="0">
                <a:latin typeface="+mn-lt"/>
              </a:rPr>
              <a:t>Think about it….You don’t want to get married—you just want a DATE!!! </a:t>
            </a:r>
            <a:r>
              <a:rPr lang="en-US" altLang="en-US" dirty="0">
                <a:latin typeface="+mn-lt"/>
              </a:rPr>
              <a:t>Leave the extra history (or baggage) behind.   Communicate </a:t>
            </a:r>
            <a:r>
              <a:rPr lang="en-US" altLang="en-US" b="1" dirty="0">
                <a:latin typeface="+mn-lt"/>
              </a:rPr>
              <a:t>“Here is What I can do for YOU!”</a:t>
            </a:r>
          </a:p>
          <a:p>
            <a:pPr algn="ct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Have group list where and how they can network</a:t>
            </a:r>
            <a:r>
              <a:rPr lang="en-US" altLang="en-US" baseline="0" dirty="0">
                <a:latin typeface="+mn-lt"/>
                <a:cs typeface="Arial" panose="020B0604020202020204" pitchFamily="34" charset="0"/>
              </a:rPr>
              <a:t> their resume? They should make their own personal list. </a:t>
            </a:r>
            <a:endParaRPr lang="en-US" altLang="en-US" dirty="0">
              <a:latin typeface="+mn-lt"/>
              <a:cs typeface="Arial" panose="020B0604020202020204" pitchFamily="34" charset="0"/>
            </a:endParaRPr>
          </a:p>
        </p:txBody>
      </p:sp>
      <p:sp>
        <p:nvSpPr>
          <p:cNvPr id="47108" name="Slide Number Placeholder 3"/>
          <p:cNvSpPr txBox="1">
            <a:spLocks noGrp="1"/>
          </p:cNvSpPr>
          <p:nvPr/>
        </p:nvSpPr>
        <p:spPr bwMode="auto">
          <a:xfrm>
            <a:off x="3970049" y="8830321"/>
            <a:ext cx="3038782" cy="46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48" rIns="92699" bIns="46348" anchor="b"/>
          <a:lstStyle>
            <a:lvl1pPr defTabSz="925513" eaLnBrk="0" hangingPunct="0">
              <a:spcBef>
                <a:spcPct val="30000"/>
              </a:spcBef>
              <a:defRPr sz="1200">
                <a:solidFill>
                  <a:schemeClr val="tx1"/>
                </a:solidFill>
                <a:latin typeface="Calibri" pitchFamily="34" charset="0"/>
              </a:defRPr>
            </a:lvl1pPr>
            <a:lvl2pPr marL="742950" indent="-285750" defTabSz="925513" eaLnBrk="0" hangingPunct="0">
              <a:spcBef>
                <a:spcPct val="30000"/>
              </a:spcBef>
              <a:defRPr sz="1200">
                <a:solidFill>
                  <a:schemeClr val="tx1"/>
                </a:solidFill>
                <a:latin typeface="Calibri" pitchFamily="34" charset="0"/>
              </a:defRPr>
            </a:lvl2pPr>
            <a:lvl3pPr marL="1143000" indent="-228600" defTabSz="925513" eaLnBrk="0" hangingPunct="0">
              <a:spcBef>
                <a:spcPct val="30000"/>
              </a:spcBef>
              <a:defRPr sz="1200">
                <a:solidFill>
                  <a:schemeClr val="tx1"/>
                </a:solidFill>
                <a:latin typeface="Calibri" pitchFamily="34" charset="0"/>
              </a:defRPr>
            </a:lvl3pPr>
            <a:lvl4pPr marL="1600200" indent="-228600" defTabSz="925513" eaLnBrk="0" hangingPunct="0">
              <a:spcBef>
                <a:spcPct val="30000"/>
              </a:spcBef>
              <a:defRPr sz="1200">
                <a:solidFill>
                  <a:schemeClr val="tx1"/>
                </a:solidFill>
                <a:latin typeface="Calibri" pitchFamily="34" charset="0"/>
              </a:defRPr>
            </a:lvl4pPr>
            <a:lvl5pPr marL="2057400" indent="-228600" defTabSz="925513" eaLnBrk="0" hangingPunct="0">
              <a:spcBef>
                <a:spcPct val="30000"/>
              </a:spcBef>
              <a:defRPr sz="1200">
                <a:solidFill>
                  <a:schemeClr val="tx1"/>
                </a:solidFill>
                <a:latin typeface="Calibri" pitchFamily="34" charset="0"/>
              </a:defRPr>
            </a:lvl5pPr>
            <a:lvl6pPr marL="2514600" indent="-228600" defTabSz="925513" eaLnBrk="0" fontAlgn="base" hangingPunct="0">
              <a:spcBef>
                <a:spcPct val="30000"/>
              </a:spcBef>
              <a:spcAft>
                <a:spcPct val="0"/>
              </a:spcAft>
              <a:defRPr sz="1200">
                <a:solidFill>
                  <a:schemeClr val="tx1"/>
                </a:solidFill>
                <a:latin typeface="Calibri" pitchFamily="34" charset="0"/>
              </a:defRPr>
            </a:lvl6pPr>
            <a:lvl7pPr marL="2971800" indent="-228600" defTabSz="925513" eaLnBrk="0" fontAlgn="base" hangingPunct="0">
              <a:spcBef>
                <a:spcPct val="30000"/>
              </a:spcBef>
              <a:spcAft>
                <a:spcPct val="0"/>
              </a:spcAft>
              <a:defRPr sz="1200">
                <a:solidFill>
                  <a:schemeClr val="tx1"/>
                </a:solidFill>
                <a:latin typeface="Calibri" pitchFamily="34" charset="0"/>
              </a:defRPr>
            </a:lvl7pPr>
            <a:lvl8pPr marL="3429000" indent="-228600" defTabSz="925513" eaLnBrk="0" fontAlgn="base" hangingPunct="0">
              <a:spcBef>
                <a:spcPct val="30000"/>
              </a:spcBef>
              <a:spcAft>
                <a:spcPct val="0"/>
              </a:spcAft>
              <a:defRPr sz="1200">
                <a:solidFill>
                  <a:schemeClr val="tx1"/>
                </a:solidFill>
                <a:latin typeface="Calibri" pitchFamily="34" charset="0"/>
              </a:defRPr>
            </a:lvl8pPr>
            <a:lvl9pPr marL="3886200" indent="-228600" defTabSz="925513"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70627618-43D0-459F-8708-D832EC0773F3}" type="slidenum">
              <a:rPr lang="en-US" altLang="en-US" sz="1300">
                <a:latin typeface="Arial" charset="0"/>
                <a:cs typeface="Arial" charset="0"/>
              </a:rPr>
              <a:pPr algn="r" eaLnBrk="1" hangingPunct="1">
                <a:spcBef>
                  <a:spcPct val="0"/>
                </a:spcBef>
              </a:pPr>
              <a:t>30</a:t>
            </a:fld>
            <a:endParaRPr lang="en-US" altLang="en-US" sz="1300" dirty="0">
              <a:latin typeface="Arial" charset="0"/>
              <a:cs typeface="Arial" charset="0"/>
            </a:endParaRPr>
          </a:p>
        </p:txBody>
      </p:sp>
    </p:spTree>
    <p:extLst>
      <p:ext uri="{BB962C8B-B14F-4D97-AF65-F5344CB8AC3E}">
        <p14:creationId xmlns:p14="http://schemas.microsoft.com/office/powerpoint/2010/main" val="30468993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a:r>
              <a:rPr lang="en-US" b="1" i="1" u="sng" dirty="0">
                <a:latin typeface="Arial" panose="020B0604020202020204" pitchFamily="34" charset="0"/>
                <a:cs typeface="Arial" panose="020B0604020202020204" pitchFamily="34" charset="0"/>
              </a:rPr>
              <a:t>Speaker’s Notes</a:t>
            </a:r>
          </a:p>
          <a:p>
            <a:pPr algn="l"/>
            <a:r>
              <a:rPr lang="en-US" b="1" i="1" u="sng" dirty="0">
                <a:latin typeface="Arial" panose="020B0604020202020204" pitchFamily="34" charset="0"/>
                <a:cs typeface="Arial" panose="020B0604020202020204" pitchFamily="34" charset="0"/>
              </a:rPr>
              <a:t>What job seekers</a:t>
            </a:r>
            <a:r>
              <a:rPr lang="en-US" b="1" i="1" u="sng" baseline="0" dirty="0">
                <a:latin typeface="Arial" panose="020B0604020202020204" pitchFamily="34" charset="0"/>
                <a:cs typeface="Arial" panose="020B0604020202020204" pitchFamily="34" charset="0"/>
              </a:rPr>
              <a:t> have told us</a:t>
            </a:r>
          </a:p>
          <a:p>
            <a:pPr algn="l"/>
            <a:endParaRPr lang="en-US" b="1" i="1" u="sng" dirty="0">
              <a:latin typeface="Arial" panose="020B0604020202020204" pitchFamily="34" charset="0"/>
              <a:cs typeface="Arial" panose="020B0604020202020204" pitchFamily="34" charset="0"/>
            </a:endParaRPr>
          </a:p>
          <a:p>
            <a:pPr marL="228600" indent="-228600">
              <a:buFont typeface="+mj-lt"/>
              <a:buAutoNum type="arabicPeriod"/>
            </a:pPr>
            <a:r>
              <a:rPr lang="en-US" altLang="en-US" u="sng" dirty="0"/>
              <a:t>Ageism:</a:t>
            </a:r>
            <a:r>
              <a:rPr lang="en-US" altLang="en-US" u="sng" baseline="0" dirty="0"/>
              <a:t> </a:t>
            </a:r>
            <a:r>
              <a:rPr lang="en-US" altLang="en-US" dirty="0"/>
              <a:t>Work Ethic of a “mature” worker?  Mature</a:t>
            </a:r>
            <a:r>
              <a:rPr lang="en-US" altLang="en-US" baseline="0" dirty="0"/>
              <a:t> worker brings l</a:t>
            </a:r>
            <a:r>
              <a:rPr lang="en-US" altLang="en-US" dirty="0"/>
              <a:t>ots of life</a:t>
            </a:r>
            <a:r>
              <a:rPr lang="en-US" altLang="en-US" baseline="0" dirty="0"/>
              <a:t> and work experience</a:t>
            </a:r>
            <a:endParaRPr lang="en-US" altLang="en-US" dirty="0"/>
          </a:p>
          <a:p>
            <a:pPr marL="228600" indent="-228600">
              <a:buFont typeface="+mj-lt"/>
              <a:buAutoNum type="arabicPeriod"/>
            </a:pPr>
            <a:r>
              <a:rPr lang="en-US" altLang="en-US" u="sng" dirty="0"/>
              <a:t>Too much experience: </a:t>
            </a:r>
            <a:r>
              <a:rPr lang="en-US" altLang="en-US" dirty="0"/>
              <a:t>Work vs. Quality of life.  </a:t>
            </a:r>
            <a:r>
              <a:rPr lang="en-US" altLang="en-US" b="1" dirty="0"/>
              <a:t>$$$:  </a:t>
            </a:r>
            <a:r>
              <a:rPr lang="en-US" altLang="en-US" dirty="0"/>
              <a:t>Money not an issue.  Times have changed—hey day behind us—now happy to mentor others in the business—intrinsic value vs. monetary.  SLIM DOWN your resume</a:t>
            </a:r>
          </a:p>
          <a:p>
            <a:pPr marL="228600" indent="-228600">
              <a:buFont typeface="+mj-lt"/>
              <a:buAutoNum type="arabicPeriod"/>
            </a:pPr>
            <a:r>
              <a:rPr lang="en-US" altLang="en-US" u="sng" dirty="0"/>
              <a:t>Not enough experience</a:t>
            </a:r>
            <a:r>
              <a:rPr lang="en-US" altLang="en-US" dirty="0"/>
              <a:t>:  RESEARCH INDUSTRY—Informational interviews—get versed on industry lingo, companies in biz and competition.  What is the future of this industry?</a:t>
            </a:r>
          </a:p>
          <a:p>
            <a:pPr marL="228600" indent="-228600">
              <a:buFont typeface="+mj-lt"/>
              <a:buAutoNum type="arabicPeriod"/>
            </a:pPr>
            <a:r>
              <a:rPr lang="en-US" altLang="en-US" u="sng" dirty="0"/>
              <a:t>Job Hopping: </a:t>
            </a:r>
            <a:r>
              <a:rPr lang="en-US" altLang="en-US" dirty="0"/>
              <a:t>Functional vs. Chronological resume:  Highlight skills and experience over dates worked</a:t>
            </a:r>
          </a:p>
          <a:p>
            <a:pPr marL="228600" indent="-228600">
              <a:buFont typeface="+mj-lt"/>
              <a:buAutoNum type="arabicPeriod"/>
            </a:pPr>
            <a:r>
              <a:rPr lang="en-US" altLang="en-US" u="sng" dirty="0"/>
              <a:t>Gaps in Employment:  </a:t>
            </a:r>
            <a:r>
              <a:rPr lang="en-US" altLang="en-US" dirty="0"/>
              <a:t>Fill them with volunteer activities, educational pursuits, or with a good explanation</a:t>
            </a:r>
          </a:p>
          <a:p>
            <a:pPr marL="228600" indent="-228600">
              <a:buFont typeface="+mj-lt"/>
              <a:buAutoNum type="arabicPeriod"/>
            </a:pPr>
            <a:r>
              <a:rPr lang="en-US" altLang="en-US" u="sng" dirty="0"/>
              <a:t>Education</a:t>
            </a:r>
            <a:r>
              <a:rPr lang="en-US" altLang="en-US" u="none" dirty="0"/>
              <a:t>:  </a:t>
            </a:r>
            <a:r>
              <a:rPr lang="en-US" altLang="en-US" u="sng" dirty="0"/>
              <a:t>Not enough:  </a:t>
            </a:r>
            <a:r>
              <a:rPr lang="en-US" altLang="en-US" dirty="0"/>
              <a:t>Sign up for an online college class—list recent trainings/certifications    </a:t>
            </a:r>
          </a:p>
          <a:p>
            <a:pPr marL="228600" indent="-228600">
              <a:buFont typeface="+mj-lt"/>
              <a:buAutoNum type="arabicPeriod"/>
            </a:pPr>
            <a:r>
              <a:rPr lang="en-US" altLang="en-US" u="sng" dirty="0"/>
              <a:t>Too Much?</a:t>
            </a:r>
            <a:r>
              <a:rPr lang="en-US" altLang="en-US" u="sng" baseline="0" dirty="0"/>
              <a:t> </a:t>
            </a:r>
            <a:r>
              <a:rPr lang="en-US" altLang="en-US" dirty="0"/>
              <a:t>Slim it down and make it relevant.</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endParaRPr lang="en-US" altLang="en-US" u="sng" dirty="0"/>
          </a:p>
          <a:p>
            <a:r>
              <a:rPr lang="en-US" altLang="en-US" u="none" dirty="0"/>
              <a:t>Help job</a:t>
            </a:r>
            <a:r>
              <a:rPr lang="en-US" altLang="en-US" u="none" baseline="0" dirty="0"/>
              <a:t> seeker optimize what they have especially when it is relevant. This can be tough for some to discuss.</a:t>
            </a:r>
            <a:endParaRPr lang="en-US" altLang="en-US" u="none" dirty="0"/>
          </a:p>
        </p:txBody>
      </p:sp>
      <p:sp>
        <p:nvSpPr>
          <p:cNvPr id="4" name="Slide Number Placeholder 3"/>
          <p:cNvSpPr>
            <a:spLocks noGrp="1"/>
          </p:cNvSpPr>
          <p:nvPr>
            <p:ph type="sldNum" sz="quarter" idx="5"/>
          </p:nvPr>
        </p:nvSpPr>
        <p:spPr/>
        <p:txBody>
          <a:bodyPr/>
          <a:lstStyle/>
          <a:p>
            <a:pPr>
              <a:defRPr/>
            </a:pPr>
            <a:fld id="{D7A6965A-D32C-4D18-8F58-D5DB7B313E6A}" type="slidenum">
              <a:rPr lang="en-US" smtClean="0"/>
              <a:pPr>
                <a:defRPr/>
              </a:pPr>
              <a:t>31</a:t>
            </a:fld>
            <a:endParaRPr lang="en-US" dirty="0"/>
          </a:p>
        </p:txBody>
      </p:sp>
    </p:spTree>
    <p:extLst>
      <p:ext uri="{BB962C8B-B14F-4D97-AF65-F5344CB8AC3E}">
        <p14:creationId xmlns:p14="http://schemas.microsoft.com/office/powerpoint/2010/main" val="22550567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a:r>
              <a:rPr lang="en-US" b="1" i="1" u="sng" dirty="0">
                <a:latin typeface="+mn-lt"/>
                <a:cs typeface="Arial" panose="020B0604020202020204" pitchFamily="34" charset="0"/>
              </a:rPr>
              <a:t>Speaker’s Notes</a:t>
            </a:r>
          </a:p>
          <a:p>
            <a:pPr algn="ctr"/>
            <a:endParaRPr lang="en-US" b="1" i="1" u="sng" dirty="0">
              <a:latin typeface="+mn-lt"/>
              <a:cs typeface="Arial" panose="020B0604020202020204" pitchFamily="34" charset="0"/>
            </a:endParaRPr>
          </a:p>
          <a:p>
            <a:pPr defTabSz="949478">
              <a:defRPr/>
            </a:pPr>
            <a:r>
              <a:rPr lang="en-US" dirty="0">
                <a:latin typeface="+mn-lt"/>
                <a:cs typeface="Arial" panose="020B0604020202020204" pitchFamily="34" charset="0"/>
              </a:rPr>
              <a:t>Any questions on anything we have covered?</a:t>
            </a:r>
          </a:p>
          <a:p>
            <a:pPr algn="ctr"/>
            <a:endParaRPr lang="en-US" b="1" i="1" u="sng" dirty="0">
              <a:latin typeface="+mn-lt"/>
              <a:cs typeface="Arial" panose="020B0604020202020204" pitchFamily="34" charset="0"/>
            </a:endParaRPr>
          </a:p>
          <a:p>
            <a:pPr algn="ctr"/>
            <a:r>
              <a:rPr lang="en-US" dirty="0">
                <a:latin typeface="+mn-lt"/>
                <a:cs typeface="Arial" panose="020B0604020202020204" pitchFamily="34" charset="0"/>
              </a:rPr>
              <a:t> </a:t>
            </a:r>
            <a:r>
              <a:rPr lang="en-US" b="1" i="1" u="sng" dirty="0">
                <a:latin typeface="+mn-lt"/>
                <a:cs typeface="Arial" panose="020B0604020202020204" pitchFamily="34" charset="0"/>
              </a:rPr>
              <a:t>Suggestions for the Speaker</a:t>
            </a:r>
          </a:p>
          <a:p>
            <a:pPr algn="ctr"/>
            <a:endParaRPr lang="en-US" b="1" i="1" u="sng" dirty="0">
              <a:latin typeface="+mn-lt"/>
              <a:cs typeface="Arial" panose="020B0604020202020204" pitchFamily="34" charset="0"/>
            </a:endParaRPr>
          </a:p>
          <a:p>
            <a:pPr marL="237369" indent="-237369">
              <a:buAutoNum type="arabicPeriod"/>
            </a:pPr>
            <a:r>
              <a:rPr lang="en-US" altLang="en-US" dirty="0">
                <a:latin typeface="+mn-lt"/>
                <a:cs typeface="Arial" panose="020B0604020202020204" pitchFamily="34" charset="0"/>
              </a:rPr>
              <a:t>They will want to work</a:t>
            </a:r>
            <a:r>
              <a:rPr lang="en-US" altLang="en-US" baseline="0" dirty="0">
                <a:latin typeface="+mn-lt"/>
                <a:cs typeface="Arial" panose="020B0604020202020204" pitchFamily="34" charset="0"/>
              </a:rPr>
              <a:t> on their resumes before the interview workshops.</a:t>
            </a:r>
            <a:endParaRPr lang="en-US" altLang="en-US" dirty="0">
              <a:latin typeface="+mn-lt"/>
              <a:cs typeface="Arial" panose="020B0604020202020204" pitchFamily="34" charset="0"/>
            </a:endParaRPr>
          </a:p>
          <a:p>
            <a:endParaRPr lang="en-US" altLang="en-US" dirty="0">
              <a:latin typeface="+mn-lt"/>
            </a:endParaRPr>
          </a:p>
        </p:txBody>
      </p:sp>
      <p:sp>
        <p:nvSpPr>
          <p:cNvPr id="4" name="Slide Number Placeholder 3"/>
          <p:cNvSpPr>
            <a:spLocks noGrp="1"/>
          </p:cNvSpPr>
          <p:nvPr>
            <p:ph type="sldNum" sz="quarter" idx="5"/>
          </p:nvPr>
        </p:nvSpPr>
        <p:spPr/>
        <p:txBody>
          <a:bodyPr/>
          <a:lstStyle/>
          <a:p>
            <a:pPr>
              <a:defRPr/>
            </a:pPr>
            <a:fld id="{DC62F350-B8A1-4EE9-B83D-8610A288E7DC}" type="slidenum">
              <a:rPr lang="en-US" smtClean="0"/>
              <a:pPr>
                <a:defRPr/>
              </a:pPr>
              <a:t>32</a:t>
            </a:fld>
            <a:endParaRPr lang="en-US" dirty="0"/>
          </a:p>
        </p:txBody>
      </p:sp>
    </p:spTree>
    <p:extLst>
      <p:ext uri="{BB962C8B-B14F-4D97-AF65-F5344CB8AC3E}">
        <p14:creationId xmlns:p14="http://schemas.microsoft.com/office/powerpoint/2010/main" val="621888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76400" y="1172394"/>
            <a:ext cx="7086600" cy="1470025"/>
          </a:xfrm>
        </p:spPr>
        <p:txBody>
          <a:bodyPr>
            <a:normAutofit/>
          </a:bodyPr>
          <a:lstStyle>
            <a:lvl1pPr>
              <a:defRPr sz="4500" b="1">
                <a:latin typeface="Arial" panose="020B0604020202020204" pitchFamily="34" charset="0"/>
                <a:cs typeface="Arial" panose="020B0604020202020204" pitchFamily="34" charset="0"/>
              </a:defRPr>
            </a:lvl1pPr>
          </a:lstStyle>
          <a:p>
            <a:r>
              <a:rPr lang="en-US" dirty="0"/>
              <a:t>Presentation Title Goes here</a:t>
            </a:r>
          </a:p>
        </p:txBody>
      </p:sp>
      <p:sp>
        <p:nvSpPr>
          <p:cNvPr id="3" name="Subtitle 2"/>
          <p:cNvSpPr>
            <a:spLocks noGrp="1"/>
          </p:cNvSpPr>
          <p:nvPr>
            <p:ph type="subTitle" idx="1" hasCustomPrompt="1"/>
          </p:nvPr>
        </p:nvSpPr>
        <p:spPr>
          <a:xfrm>
            <a:off x="2362200" y="2917722"/>
            <a:ext cx="6400800" cy="1752600"/>
          </a:xfrm>
        </p:spPr>
        <p:txBody>
          <a:bodyPr>
            <a:normAutofit/>
          </a:bodyPr>
          <a:lstStyle>
            <a:lvl1pPr marL="0" indent="0" algn="ctr">
              <a:buNone/>
              <a:defRPr sz="3000" baseline="0">
                <a:solidFill>
                  <a:srgbClr val="0052A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Add a descriptive subtitle if desired</a:t>
            </a:r>
          </a:p>
        </p:txBody>
      </p:sp>
      <p:sp>
        <p:nvSpPr>
          <p:cNvPr id="8" name="Rectangle 7"/>
          <p:cNvSpPr/>
          <p:nvPr userDrawn="1"/>
        </p:nvSpPr>
        <p:spPr>
          <a:xfrm>
            <a:off x="1600200" y="6324600"/>
            <a:ext cx="7543800" cy="533400"/>
          </a:xfrm>
          <a:prstGeom prst="rect">
            <a:avLst/>
          </a:prstGeom>
          <a:solidFill>
            <a:srgbClr val="3FA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latin typeface="Arial" panose="020B0604020202020204" pitchFamily="34" charset="0"/>
                <a:ea typeface="Open Sans" panose="020B0606030504020204" pitchFamily="34" charset="0"/>
                <a:cs typeface="Arial" panose="020B0604020202020204" pitchFamily="34" charset="0"/>
              </a:rPr>
              <a:t>Supporting Employers Since 1937</a:t>
            </a:r>
          </a:p>
        </p:txBody>
      </p:sp>
      <p:sp>
        <p:nvSpPr>
          <p:cNvPr id="4" name="Rectangle 3"/>
          <p:cNvSpPr/>
          <p:nvPr userDrawn="1"/>
        </p:nvSpPr>
        <p:spPr>
          <a:xfrm>
            <a:off x="0" y="0"/>
            <a:ext cx="1600200" cy="62484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p:cNvSpPr>
            <a:spLocks noGrp="1"/>
          </p:cNvSpPr>
          <p:nvPr>
            <p:ph type="body" sz="quarter" idx="10" hasCustomPrompt="1"/>
          </p:nvPr>
        </p:nvSpPr>
        <p:spPr>
          <a:xfrm>
            <a:off x="2362200" y="4945625"/>
            <a:ext cx="6400800" cy="1295400"/>
          </a:xfrm>
        </p:spPr>
        <p:txBody>
          <a:bodyPr>
            <a:normAutofit/>
          </a:bodyPr>
          <a:lstStyle>
            <a:lvl1pPr marL="0" indent="0" algn="ctr">
              <a:buNone/>
              <a:defRPr sz="2000">
                <a:latin typeface="Arial" panose="020B0604020202020204" pitchFamily="34" charset="0"/>
                <a:cs typeface="Arial" panose="020B0604020202020204" pitchFamily="34" charset="0"/>
              </a:defRPr>
            </a:lvl1pPr>
          </a:lstStyle>
          <a:p>
            <a:pPr lvl="0"/>
            <a:r>
              <a:rPr lang="en-US" dirty="0"/>
              <a:t>Presenter</a:t>
            </a:r>
          </a:p>
          <a:p>
            <a:pPr lvl="0"/>
            <a:r>
              <a:rPr lang="en-US" dirty="0"/>
              <a:t>Date</a:t>
            </a:r>
          </a:p>
        </p:txBody>
      </p:sp>
    </p:spTree>
    <p:extLst>
      <p:ext uri="{BB962C8B-B14F-4D97-AF65-F5344CB8AC3E}">
        <p14:creationId xmlns:p14="http://schemas.microsoft.com/office/powerpoint/2010/main" val="861682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b="0">
                <a:solidFill>
                  <a:schemeClr val="bg1"/>
                </a:solidFill>
                <a:latin typeface="Arial" panose="020B0604020202020204" pitchFamily="34" charset="0"/>
                <a:cs typeface="Arial" panose="020B0604020202020204" pitchFamily="34" charset="0"/>
              </a:defRPr>
            </a:lvl1pPr>
          </a:lstStyle>
          <a:p>
            <a:r>
              <a:rPr lang="en-US" dirty="0"/>
              <a:t>CEA Introduction &amp; Disclaimer</a:t>
            </a:r>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94255" y="5007517"/>
            <a:ext cx="2755490" cy="1141915"/>
          </a:xfrm>
          <a:prstGeom prst="rect">
            <a:avLst/>
          </a:prstGeom>
        </p:spPr>
      </p:pic>
      <p:sp>
        <p:nvSpPr>
          <p:cNvPr id="10" name="TextBox 9"/>
          <p:cNvSpPr txBox="1"/>
          <p:nvPr userDrawn="1"/>
        </p:nvSpPr>
        <p:spPr>
          <a:xfrm>
            <a:off x="467032" y="1654717"/>
            <a:ext cx="8229600" cy="1477328"/>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solidFill>
                  <a:srgbClr val="0052A1"/>
                </a:solidFill>
                <a:latin typeface="Arial" panose="020B0604020202020204" pitchFamily="34" charset="0"/>
                <a:ea typeface="Open Sans" panose="020B0606030504020204" pitchFamily="34" charset="0"/>
                <a:cs typeface="Arial" panose="020B0604020202020204" pitchFamily="34" charset="0"/>
              </a:rPr>
              <a:t>Providing support for employers since 1937</a:t>
            </a:r>
          </a:p>
          <a:p>
            <a:pPr marL="342900" lvl="0" indent="-342900">
              <a:buFont typeface="Arial" panose="020B0604020202020204" pitchFamily="34" charset="0"/>
              <a:buChar char="•"/>
            </a:pPr>
            <a:r>
              <a:rPr lang="en-US" sz="2400" dirty="0">
                <a:solidFill>
                  <a:srgbClr val="0052A1"/>
                </a:solidFill>
                <a:latin typeface="Arial" panose="020B0604020202020204" pitchFamily="34" charset="0"/>
                <a:ea typeface="Open Sans" panose="020B0606030504020204" pitchFamily="34" charset="0"/>
                <a:cs typeface="Arial" panose="020B0604020202020204" pitchFamily="34" charset="0"/>
              </a:rPr>
              <a:t>Available over the phone, online, or onsite</a:t>
            </a:r>
          </a:p>
          <a:p>
            <a:pPr marL="342900" lvl="0" indent="-342900">
              <a:buFont typeface="Arial" panose="020B0604020202020204" pitchFamily="34" charset="0"/>
              <a:buChar char="•"/>
            </a:pPr>
            <a:r>
              <a:rPr lang="en-US" sz="2400" dirty="0">
                <a:solidFill>
                  <a:srgbClr val="0052A1"/>
                </a:solidFill>
                <a:latin typeface="Arial" panose="020B0604020202020204" pitchFamily="34" charset="0"/>
                <a:ea typeface="Open Sans" panose="020B0606030504020204" pitchFamily="34" charset="0"/>
                <a:cs typeface="Arial" panose="020B0604020202020204" pitchFamily="34" charset="0"/>
              </a:rPr>
              <a:t>Subject Matter Experts &amp; in-house Attorneys</a:t>
            </a:r>
          </a:p>
          <a:p>
            <a:endParaRPr lang="en-US" dirty="0"/>
          </a:p>
        </p:txBody>
      </p:sp>
      <p:sp>
        <p:nvSpPr>
          <p:cNvPr id="11" name="TextBox 10"/>
          <p:cNvSpPr txBox="1"/>
          <p:nvPr userDrawn="1"/>
        </p:nvSpPr>
        <p:spPr>
          <a:xfrm>
            <a:off x="1143000" y="3193496"/>
            <a:ext cx="7010400" cy="1246495"/>
          </a:xfrm>
          <a:prstGeom prst="rect">
            <a:avLst/>
          </a:prstGeom>
          <a:noFill/>
        </p:spPr>
        <p:txBody>
          <a:bodyPr wrap="square" rtlCol="0">
            <a:spAutoFit/>
          </a:bodyPr>
          <a:lstStyle/>
          <a:p>
            <a:pPr lvl="0" algn="ctr"/>
            <a:r>
              <a:rPr lang="en-US" sz="2500" u="none" kern="1200" baseline="0" dirty="0">
                <a:solidFill>
                  <a:srgbClr val="0052A1"/>
                </a:solidFill>
                <a:latin typeface="Arial" panose="020B0604020202020204" pitchFamily="34" charset="0"/>
                <a:ea typeface="Open Sans" panose="020B0606030504020204" pitchFamily="34" charset="0"/>
                <a:cs typeface="Arial" panose="020B0604020202020204" pitchFamily="34" charset="0"/>
              </a:rPr>
              <a:t>This presentation should not be relied upon as legal advice. Consult an attorney about any issues of legal significance to you.</a:t>
            </a:r>
          </a:p>
        </p:txBody>
      </p:sp>
    </p:spTree>
    <p:extLst>
      <p:ext uri="{BB962C8B-B14F-4D97-AF65-F5344CB8AC3E}">
        <p14:creationId xmlns:p14="http://schemas.microsoft.com/office/powerpoint/2010/main" val="3906382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04800" y="274638"/>
            <a:ext cx="8610600" cy="1143000"/>
          </a:xfrm>
        </p:spPr>
        <p:txBody>
          <a:bodyPr/>
          <a:lstStyle>
            <a:lvl1pPr>
              <a:defRPr baseline="0">
                <a:solidFill>
                  <a:schemeClr val="bg1"/>
                </a:solidFill>
                <a:latin typeface="Arial" panose="020B0604020202020204" pitchFamily="34" charset="0"/>
                <a:cs typeface="Arial" panose="020B0604020202020204" pitchFamily="34" charset="0"/>
              </a:defRPr>
            </a:lvl1pPr>
          </a:lstStyle>
          <a:p>
            <a:r>
              <a:rPr lang="en-US" dirty="0"/>
              <a:t>Stuff Our Lawyers Make Us Say</a:t>
            </a:r>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1600" y="2317737"/>
            <a:ext cx="1646622" cy="2602069"/>
          </a:xfrm>
          <a:prstGeom prst="rect">
            <a:avLst/>
          </a:prstGeom>
        </p:spPr>
      </p:pic>
      <p:sp>
        <p:nvSpPr>
          <p:cNvPr id="3" name="TextBox 2"/>
          <p:cNvSpPr txBox="1"/>
          <p:nvPr userDrawn="1"/>
        </p:nvSpPr>
        <p:spPr>
          <a:xfrm>
            <a:off x="3886200" y="2472303"/>
            <a:ext cx="4800600" cy="22929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500" u="none" kern="1200" baseline="0" dirty="0">
                <a:solidFill>
                  <a:srgbClr val="0052A1"/>
                </a:solidFill>
                <a:latin typeface="Arial" panose="020B0604020202020204" pitchFamily="34" charset="0"/>
                <a:ea typeface="Open Sans" panose="020B0606030504020204" pitchFamily="34" charset="0"/>
                <a:cs typeface="Arial" panose="020B0604020202020204" pitchFamily="34" charset="0"/>
              </a:rPr>
              <a:t>This presentation should not be relied upon as legal advice. Consult an attorney about any issues of legal significance to you &amp; your company.</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3782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Slide Option 1</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1862544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Slide Option 2</a:t>
            </a:r>
          </a:p>
        </p:txBody>
      </p:sp>
      <p:sp>
        <p:nvSpPr>
          <p:cNvPr id="3" name="Content Placeholder 2"/>
          <p:cNvSpPr>
            <a:spLocks noGrp="1"/>
          </p:cNvSpPr>
          <p:nvPr>
            <p:ph sz="half" idx="1" hasCustomPrompt="1"/>
          </p:nvPr>
        </p:nvSpPr>
        <p:spPr>
          <a:xfrm>
            <a:off x="457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48200" y="1600200"/>
            <a:ext cx="4038600" cy="4525963"/>
          </a:xfrm>
        </p:spPr>
        <p:txBody>
          <a:bodyPr/>
          <a:lstStyle>
            <a:lvl1pPr>
              <a:defRPr sz="2800" baseline="0">
                <a:latin typeface="Arial" panose="020B0604020202020204" pitchFamily="34" charset="0"/>
                <a:cs typeface="Arial" panose="020B0604020202020204" pitchFamily="34" charset="0"/>
              </a:defRPr>
            </a:lvl1pPr>
            <a:lvl2pPr>
              <a:defRPr sz="2400" baseline="0">
                <a:latin typeface="Arial" panose="020B0604020202020204" pitchFamily="34" charset="0"/>
                <a:cs typeface="Arial" panose="020B0604020202020204"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Images or more text can go over here</a:t>
            </a:r>
          </a:p>
          <a:p>
            <a:pPr lvl="1"/>
            <a:r>
              <a:rPr lang="en-US" dirty="0"/>
              <a:t>You can also put the text here and use the other side for images</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918091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Slide Option 3</a:t>
            </a:r>
          </a:p>
        </p:txBody>
      </p:sp>
      <p:sp>
        <p:nvSpPr>
          <p:cNvPr id="3" name="Content Placeholder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
        <p:nvSpPr>
          <p:cNvPr id="9" name="Picture Placeholder 8"/>
          <p:cNvSpPr>
            <a:spLocks noGrp="1"/>
          </p:cNvSpPr>
          <p:nvPr>
            <p:ph type="pic" sz="quarter" idx="13"/>
          </p:nvPr>
        </p:nvSpPr>
        <p:spPr>
          <a:xfrm>
            <a:off x="4724400" y="1600200"/>
            <a:ext cx="4191000" cy="3352800"/>
          </a:xfrm>
        </p:spPr>
        <p:txBody>
          <a:bodyPr/>
          <a:lstStyle/>
          <a:p>
            <a:endParaRPr lang="en-US" dirty="0"/>
          </a:p>
        </p:txBody>
      </p:sp>
    </p:spTree>
    <p:extLst>
      <p:ext uri="{BB962C8B-B14F-4D97-AF65-F5344CB8AC3E}">
        <p14:creationId xmlns:p14="http://schemas.microsoft.com/office/powerpoint/2010/main" val="3739089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Rectangle 7"/>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Slide Option 4</a:t>
            </a:r>
          </a:p>
        </p:txBody>
      </p:sp>
      <p:sp>
        <p:nvSpPr>
          <p:cNvPr id="4" name="Content Placeholder 3"/>
          <p:cNvSpPr>
            <a:spLocks noGrp="1"/>
          </p:cNvSpPr>
          <p:nvPr>
            <p:ph sz="half" idx="2" hasCustomPrompt="1"/>
          </p:nvPr>
        </p:nvSpPr>
        <p:spPr>
          <a:xfrm>
            <a:off x="4648200" y="1600200"/>
            <a:ext cx="4038600" cy="4525963"/>
          </a:xfrm>
        </p:spPr>
        <p:txBody>
          <a:bodyPr/>
          <a:lstStyle>
            <a:lvl1pPr>
              <a:defRPr sz="2800" baseline="0">
                <a:latin typeface="Arial" panose="020B0604020202020204" pitchFamily="34" charset="0"/>
                <a:cs typeface="Arial" panose="020B0604020202020204" pitchFamily="34" charset="0"/>
              </a:defRPr>
            </a:lvl1pPr>
            <a:lvl2pPr>
              <a:defRPr sz="2400" baseline="0">
                <a:latin typeface="Arial" panose="020B0604020202020204" pitchFamily="34" charset="0"/>
                <a:cs typeface="Arial" panose="020B0604020202020204"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Images or more text can go over here</a:t>
            </a:r>
          </a:p>
          <a:p>
            <a:pPr lvl="1"/>
            <a:r>
              <a:rPr lang="en-US" dirty="0"/>
              <a:t>You can also put the text here and use the other side for images</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
        <p:nvSpPr>
          <p:cNvPr id="9" name="Picture Placeholder 8"/>
          <p:cNvSpPr>
            <a:spLocks noGrp="1"/>
          </p:cNvSpPr>
          <p:nvPr>
            <p:ph type="pic" sz="quarter" idx="13"/>
          </p:nvPr>
        </p:nvSpPr>
        <p:spPr>
          <a:xfrm>
            <a:off x="304800" y="1600200"/>
            <a:ext cx="4038600" cy="3429000"/>
          </a:xfrm>
        </p:spPr>
        <p:txBody>
          <a:bodyPr/>
          <a:lstStyle/>
          <a:p>
            <a:endParaRPr lang="en-US"/>
          </a:p>
        </p:txBody>
      </p:sp>
    </p:spTree>
    <p:extLst>
      <p:ext uri="{BB962C8B-B14F-4D97-AF65-F5344CB8AC3E}">
        <p14:creationId xmlns:p14="http://schemas.microsoft.com/office/powerpoint/2010/main" val="3279404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Slide Option 5</a:t>
            </a:r>
          </a:p>
        </p:txBody>
      </p:sp>
      <p:sp>
        <p:nvSpPr>
          <p:cNvPr id="3" name="Text Placeholder 2"/>
          <p:cNvSpPr>
            <a:spLocks noGrp="1"/>
          </p:cNvSpPr>
          <p:nvPr>
            <p:ph type="body" idx="1" hasCustomPrompt="1"/>
          </p:nvPr>
        </p:nvSpPr>
        <p:spPr>
          <a:xfrm>
            <a:off x="457200" y="1535113"/>
            <a:ext cx="4040188" cy="63976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Column Title</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45025" y="1535113"/>
            <a:ext cx="4041775" cy="63976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Column Title</a:t>
            </a:r>
          </a:p>
        </p:txBody>
      </p:sp>
      <p:sp>
        <p:nvSpPr>
          <p:cNvPr id="6" name="Content Placeholder 5"/>
          <p:cNvSpPr>
            <a:spLocks noGrp="1"/>
          </p:cNvSpPr>
          <p:nvPr>
            <p:ph sz="quarter" idx="4" hasCustomPrompt="1"/>
          </p:nvPr>
        </p:nvSpPr>
        <p:spPr>
          <a:xfrm>
            <a:off x="4645025" y="2174875"/>
            <a:ext cx="4041775"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Images or more text can go over here</a:t>
            </a:r>
          </a:p>
          <a:p>
            <a:pPr lvl="1"/>
            <a:r>
              <a:rPr lang="en-US" dirty="0"/>
              <a:t>You can also put the text here and use the other side for images</a:t>
            </a:r>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1517386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15240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Slide Option 6</a:t>
            </a:r>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910150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4" name="Slide Number Placeholder 3"/>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494853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9" name="Rectangle 8"/>
          <p:cNvSpPr/>
          <p:nvPr userDrawn="1"/>
        </p:nvSpPr>
        <p:spPr>
          <a:xfrm>
            <a:off x="0" y="2743200"/>
            <a:ext cx="3505200" cy="3429000"/>
          </a:xfrm>
          <a:prstGeom prst="rect">
            <a:avLst/>
          </a:prstGeom>
          <a:solidFill>
            <a:srgbClr val="3FA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0"/>
            <a:ext cx="3505200" cy="3522922"/>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57200" y="273050"/>
            <a:ext cx="3008313" cy="117475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Title Goes Over Here – Slide Option 8</a:t>
            </a:r>
          </a:p>
        </p:txBody>
      </p:sp>
      <p:sp>
        <p:nvSpPr>
          <p:cNvPr id="3" name="Content Placeholder 2"/>
          <p:cNvSpPr>
            <a:spLocks noGrp="1"/>
          </p:cNvSpPr>
          <p:nvPr>
            <p:ph idx="1"/>
          </p:nvPr>
        </p:nvSpPr>
        <p:spPr>
          <a:xfrm>
            <a:off x="3575050" y="273050"/>
            <a:ext cx="5111750" cy="5853113"/>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
        <p:nvSpPr>
          <p:cNvPr id="5" name="Picture Placeholder 4"/>
          <p:cNvSpPr>
            <a:spLocks noGrp="1"/>
          </p:cNvSpPr>
          <p:nvPr>
            <p:ph type="pic" sz="quarter" idx="13"/>
          </p:nvPr>
        </p:nvSpPr>
        <p:spPr>
          <a:xfrm>
            <a:off x="0" y="3522663"/>
            <a:ext cx="3505200" cy="2649537"/>
          </a:xfrm>
        </p:spPr>
        <p:txBody>
          <a:bodyPr/>
          <a:lstStyle/>
          <a:p>
            <a:endParaRPr lang="en-US"/>
          </a:p>
        </p:txBody>
      </p:sp>
    </p:spTree>
    <p:extLst>
      <p:ext uri="{BB962C8B-B14F-4D97-AF65-F5344CB8AC3E}">
        <p14:creationId xmlns:p14="http://schemas.microsoft.com/office/powerpoint/2010/main" val="3041140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9" name="Rectangle 8"/>
          <p:cNvSpPr/>
          <p:nvPr userDrawn="1"/>
        </p:nvSpPr>
        <p:spPr>
          <a:xfrm>
            <a:off x="0" y="3733800"/>
            <a:ext cx="3505200" cy="2438400"/>
          </a:xfrm>
          <a:prstGeom prst="rect">
            <a:avLst/>
          </a:prstGeom>
          <a:solidFill>
            <a:srgbClr val="3FA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0"/>
            <a:ext cx="3505200" cy="3733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57200" y="273050"/>
            <a:ext cx="3008313" cy="1174750"/>
          </a:xfrm>
        </p:spPr>
        <p:txBody>
          <a:bodyPr anchor="b"/>
          <a:lstStyle>
            <a:lvl1pPr algn="l">
              <a:defRPr sz="2000" b="1">
                <a:solidFill>
                  <a:schemeClr val="bg1"/>
                </a:solidFill>
                <a:latin typeface="Arial" panose="020B0604020202020204" pitchFamily="34" charset="0"/>
                <a:cs typeface="Arial" panose="020B0604020202020204" pitchFamily="34" charset="0"/>
              </a:defRPr>
            </a:lvl1pPr>
          </a:lstStyle>
          <a:p>
            <a:r>
              <a:rPr lang="en-US" dirty="0"/>
              <a:t>Slide Option 9 – Title here</a:t>
            </a:r>
          </a:p>
        </p:txBody>
      </p:sp>
      <p:sp>
        <p:nvSpPr>
          <p:cNvPr id="3" name="Content Placeholder 2"/>
          <p:cNvSpPr>
            <a:spLocks noGrp="1"/>
          </p:cNvSpPr>
          <p:nvPr>
            <p:ph idx="1"/>
          </p:nvPr>
        </p:nvSpPr>
        <p:spPr>
          <a:xfrm>
            <a:off x="3575050" y="273050"/>
            <a:ext cx="5111750" cy="5853113"/>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304800" y="4191000"/>
            <a:ext cx="3008313" cy="4691063"/>
          </a:xfrm>
        </p:spPr>
        <p:txBody>
          <a:bodyPr/>
          <a:lstStyle>
            <a:lvl1pPr marL="0" indent="0">
              <a:buNone/>
              <a:defRPr sz="1400">
                <a:solidFill>
                  <a:schemeClr val="bg1"/>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Short facts or statistics only</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1346639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Rectangle 7"/>
          <p:cNvSpPr/>
          <p:nvPr userDrawn="1"/>
        </p:nvSpPr>
        <p:spPr>
          <a:xfrm>
            <a:off x="0" y="-1"/>
            <a:ext cx="4724400" cy="6126163"/>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57200" y="273050"/>
            <a:ext cx="3886200" cy="71755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10 - Title Goes Over here</a:t>
            </a:r>
          </a:p>
        </p:txBody>
      </p:sp>
      <p:sp>
        <p:nvSpPr>
          <p:cNvPr id="3" name="Content Placeholder 2"/>
          <p:cNvSpPr>
            <a:spLocks noGrp="1"/>
          </p:cNvSpPr>
          <p:nvPr>
            <p:ph idx="1" hasCustomPrompt="1"/>
          </p:nvPr>
        </p:nvSpPr>
        <p:spPr>
          <a:xfrm>
            <a:off x="5791200" y="2666204"/>
            <a:ext cx="2902974" cy="1448595"/>
          </a:xfrm>
        </p:spPr>
        <p:txBody>
          <a:bodyPr/>
          <a:lstStyle>
            <a:lvl1pPr marL="0" indent="0">
              <a:buNone/>
              <a:defRPr sz="32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1021926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58" y="0"/>
            <a:ext cx="4732327" cy="6126163"/>
          </a:xfrm>
          <a:prstGeom prst="rect">
            <a:avLst/>
          </a:prstGeom>
        </p:spPr>
      </p:pic>
      <p:sp>
        <p:nvSpPr>
          <p:cNvPr id="2" name="Title 1"/>
          <p:cNvSpPr>
            <a:spLocks noGrp="1"/>
          </p:cNvSpPr>
          <p:nvPr>
            <p:ph type="title" hasCustomPrompt="1"/>
          </p:nvPr>
        </p:nvSpPr>
        <p:spPr>
          <a:xfrm>
            <a:off x="228600" y="1524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11 – Agricultural Slide</a:t>
            </a:r>
          </a:p>
        </p:txBody>
      </p:sp>
      <p:sp>
        <p:nvSpPr>
          <p:cNvPr id="3" name="Content Placeholder 2"/>
          <p:cNvSpPr>
            <a:spLocks noGrp="1"/>
          </p:cNvSpPr>
          <p:nvPr>
            <p:ph idx="1" hasCustomPrompt="1"/>
          </p:nvPr>
        </p:nvSpPr>
        <p:spPr>
          <a:xfrm>
            <a:off x="5410200" y="2666204"/>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354974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732327" cy="6126163"/>
          </a:xfrm>
          <a:prstGeom prst="rect">
            <a:avLst/>
          </a:prstGeom>
        </p:spPr>
      </p:pic>
      <p:sp>
        <p:nvSpPr>
          <p:cNvPr id="2" name="Title 1"/>
          <p:cNvSpPr>
            <a:spLocks noGrp="1"/>
          </p:cNvSpPr>
          <p:nvPr>
            <p:ph type="title" hasCustomPrompt="1"/>
          </p:nvPr>
        </p:nvSpPr>
        <p:spPr>
          <a:xfrm>
            <a:off x="0" y="26670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12 – Blank Form</a:t>
            </a:r>
          </a:p>
        </p:txBody>
      </p:sp>
      <p:sp>
        <p:nvSpPr>
          <p:cNvPr id="3" name="Content Placeholder 2"/>
          <p:cNvSpPr>
            <a:spLocks noGrp="1"/>
          </p:cNvSpPr>
          <p:nvPr>
            <p:ph idx="1" hasCustomPrompt="1"/>
          </p:nvPr>
        </p:nvSpPr>
        <p:spPr>
          <a:xfrm>
            <a:off x="5181600" y="42672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1561677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732327" cy="6126163"/>
          </a:xfrm>
          <a:prstGeom prst="rect">
            <a:avLst/>
          </a:prstGeom>
        </p:spPr>
      </p:pic>
      <p:sp>
        <p:nvSpPr>
          <p:cNvPr id="2" name="Title 1"/>
          <p:cNvSpPr>
            <a:spLocks noGrp="1"/>
          </p:cNvSpPr>
          <p:nvPr>
            <p:ph type="title" hasCustomPrompt="1"/>
          </p:nvPr>
        </p:nvSpPr>
        <p:spPr>
          <a:xfrm>
            <a:off x="22123" y="762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13 - Cityscape</a:t>
            </a:r>
          </a:p>
        </p:txBody>
      </p:sp>
      <p:sp>
        <p:nvSpPr>
          <p:cNvPr id="3" name="Content Placeholder 2"/>
          <p:cNvSpPr>
            <a:spLocks noGrp="1"/>
          </p:cNvSpPr>
          <p:nvPr>
            <p:ph idx="1" hasCustomPrompt="1"/>
          </p:nvPr>
        </p:nvSpPr>
        <p:spPr>
          <a:xfrm>
            <a:off x="5105400" y="2338783"/>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83997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732327" cy="6126163"/>
          </a:xfrm>
          <a:prstGeom prst="rect">
            <a:avLst/>
          </a:prstGeom>
        </p:spPr>
      </p:pic>
      <p:sp>
        <p:nvSpPr>
          <p:cNvPr id="2" name="Title 1"/>
          <p:cNvSpPr>
            <a:spLocks noGrp="1"/>
          </p:cNvSpPr>
          <p:nvPr>
            <p:ph type="title" hasCustomPrompt="1"/>
          </p:nvPr>
        </p:nvSpPr>
        <p:spPr>
          <a:xfrm>
            <a:off x="206477" y="4436806"/>
            <a:ext cx="4343400" cy="41275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14 - Construction</a:t>
            </a:r>
          </a:p>
        </p:txBody>
      </p:sp>
      <p:sp>
        <p:nvSpPr>
          <p:cNvPr id="3" name="Content Placeholder 2"/>
          <p:cNvSpPr>
            <a:spLocks noGrp="1"/>
          </p:cNvSpPr>
          <p:nvPr>
            <p:ph idx="1" hasCustomPrompt="1"/>
          </p:nvPr>
        </p:nvSpPr>
        <p:spPr>
          <a:xfrm>
            <a:off x="5181600" y="44196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2714372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472" y="4916"/>
            <a:ext cx="4732327" cy="6126163"/>
          </a:xfrm>
          <a:prstGeom prst="rect">
            <a:avLst/>
          </a:prstGeom>
        </p:spPr>
      </p:pic>
      <p:sp>
        <p:nvSpPr>
          <p:cNvPr id="2" name="Title 1"/>
          <p:cNvSpPr>
            <a:spLocks noGrp="1"/>
          </p:cNvSpPr>
          <p:nvPr>
            <p:ph type="title" hasCustomPrompt="1"/>
          </p:nvPr>
        </p:nvSpPr>
        <p:spPr>
          <a:xfrm>
            <a:off x="228600" y="2286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15 – Signed Contract</a:t>
            </a:r>
          </a:p>
        </p:txBody>
      </p:sp>
      <p:sp>
        <p:nvSpPr>
          <p:cNvPr id="3" name="Content Placeholder 2"/>
          <p:cNvSpPr>
            <a:spLocks noGrp="1"/>
          </p:cNvSpPr>
          <p:nvPr>
            <p:ph idx="1" hasCustomPrompt="1"/>
          </p:nvPr>
        </p:nvSpPr>
        <p:spPr>
          <a:xfrm>
            <a:off x="4911213" y="2343699"/>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368043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456"/>
            <a:ext cx="4782428" cy="6131079"/>
          </a:xfrm>
          <a:prstGeom prst="rect">
            <a:avLst/>
          </a:prstGeom>
        </p:spPr>
      </p:pic>
      <p:sp>
        <p:nvSpPr>
          <p:cNvPr id="2" name="Title 1"/>
          <p:cNvSpPr>
            <a:spLocks noGrp="1"/>
          </p:cNvSpPr>
          <p:nvPr>
            <p:ph type="title" hasCustomPrompt="1"/>
          </p:nvPr>
        </p:nvSpPr>
        <p:spPr>
          <a:xfrm>
            <a:off x="228600" y="2286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16 – Creative Idea</a:t>
            </a:r>
          </a:p>
        </p:txBody>
      </p:sp>
      <p:sp>
        <p:nvSpPr>
          <p:cNvPr id="3" name="Content Placeholder 2"/>
          <p:cNvSpPr>
            <a:spLocks noGrp="1"/>
          </p:cNvSpPr>
          <p:nvPr>
            <p:ph idx="1" hasCustomPrompt="1"/>
          </p:nvPr>
        </p:nvSpPr>
        <p:spPr>
          <a:xfrm>
            <a:off x="4911213" y="2343699"/>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6699259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374"/>
            <a:ext cx="4738022" cy="6133535"/>
          </a:xfrm>
          <a:prstGeom prst="rect">
            <a:avLst/>
          </a:prstGeom>
        </p:spPr>
      </p:pic>
      <p:sp>
        <p:nvSpPr>
          <p:cNvPr id="2" name="Title 1"/>
          <p:cNvSpPr>
            <a:spLocks noGrp="1"/>
          </p:cNvSpPr>
          <p:nvPr>
            <p:ph type="title" hasCustomPrompt="1"/>
          </p:nvPr>
        </p:nvSpPr>
        <p:spPr>
          <a:xfrm>
            <a:off x="228600" y="2286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17 – Dream Job</a:t>
            </a:r>
          </a:p>
        </p:txBody>
      </p:sp>
      <p:sp>
        <p:nvSpPr>
          <p:cNvPr id="3" name="Content Placeholder 2"/>
          <p:cNvSpPr>
            <a:spLocks noGrp="1"/>
          </p:cNvSpPr>
          <p:nvPr>
            <p:ph idx="1" hasCustomPrompt="1"/>
          </p:nvPr>
        </p:nvSpPr>
        <p:spPr>
          <a:xfrm>
            <a:off x="4911213" y="2343699"/>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5839233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4748"/>
            <a:ext cx="4732325" cy="6126161"/>
          </a:xfrm>
          <a:prstGeom prst="rect">
            <a:avLst/>
          </a:prstGeom>
        </p:spPr>
      </p:pic>
      <p:sp>
        <p:nvSpPr>
          <p:cNvPr id="2" name="Title 1"/>
          <p:cNvSpPr>
            <a:spLocks noGrp="1"/>
          </p:cNvSpPr>
          <p:nvPr>
            <p:ph type="title" hasCustomPrompt="1"/>
          </p:nvPr>
        </p:nvSpPr>
        <p:spPr>
          <a:xfrm>
            <a:off x="228600" y="228600"/>
            <a:ext cx="4343400" cy="6858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18 – Employee Handbook</a:t>
            </a:r>
          </a:p>
        </p:txBody>
      </p:sp>
      <p:sp>
        <p:nvSpPr>
          <p:cNvPr id="3" name="Content Placeholder 2"/>
          <p:cNvSpPr>
            <a:spLocks noGrp="1"/>
          </p:cNvSpPr>
          <p:nvPr>
            <p:ph idx="1" hasCustomPrompt="1"/>
          </p:nvPr>
        </p:nvSpPr>
        <p:spPr>
          <a:xfrm>
            <a:off x="4911213" y="2343699"/>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42252025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720933" cy="6111413"/>
          </a:xfrm>
          <a:prstGeom prst="rect">
            <a:avLst/>
          </a:prstGeom>
        </p:spPr>
      </p:pic>
      <p:sp>
        <p:nvSpPr>
          <p:cNvPr id="2" name="Title 1"/>
          <p:cNvSpPr>
            <a:spLocks noGrp="1"/>
          </p:cNvSpPr>
          <p:nvPr>
            <p:ph type="title" hasCustomPrompt="1"/>
          </p:nvPr>
        </p:nvSpPr>
        <p:spPr>
          <a:xfrm>
            <a:off x="228600" y="2286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19 - Paycheck</a:t>
            </a:r>
          </a:p>
        </p:txBody>
      </p:sp>
      <p:sp>
        <p:nvSpPr>
          <p:cNvPr id="3" name="Content Placeholder 2"/>
          <p:cNvSpPr>
            <a:spLocks noGrp="1"/>
          </p:cNvSpPr>
          <p:nvPr>
            <p:ph idx="1" hasCustomPrompt="1"/>
          </p:nvPr>
        </p:nvSpPr>
        <p:spPr>
          <a:xfrm>
            <a:off x="4911213" y="2343699"/>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9553611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720933" cy="6111413"/>
          </a:xfrm>
          <a:prstGeom prst="rect">
            <a:avLst/>
          </a:prstGeom>
        </p:spPr>
      </p:pic>
      <p:sp>
        <p:nvSpPr>
          <p:cNvPr id="2" name="Title 1"/>
          <p:cNvSpPr>
            <a:spLocks noGrp="1"/>
          </p:cNvSpPr>
          <p:nvPr>
            <p:ph type="title" hasCustomPrompt="1"/>
          </p:nvPr>
        </p:nvSpPr>
        <p:spPr>
          <a:xfrm>
            <a:off x="228600" y="2286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20 – Team Puzzling</a:t>
            </a:r>
          </a:p>
        </p:txBody>
      </p:sp>
      <p:sp>
        <p:nvSpPr>
          <p:cNvPr id="3" name="Content Placeholder 2"/>
          <p:cNvSpPr>
            <a:spLocks noGrp="1"/>
          </p:cNvSpPr>
          <p:nvPr>
            <p:ph idx="1" hasCustomPrompt="1"/>
          </p:nvPr>
        </p:nvSpPr>
        <p:spPr>
          <a:xfrm>
            <a:off x="4911213" y="2343699"/>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0322577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720933" cy="6111413"/>
          </a:xfrm>
          <a:prstGeom prst="rect">
            <a:avLst/>
          </a:prstGeom>
        </p:spPr>
      </p:pic>
      <p:sp>
        <p:nvSpPr>
          <p:cNvPr id="2" name="Title 1"/>
          <p:cNvSpPr>
            <a:spLocks noGrp="1"/>
          </p:cNvSpPr>
          <p:nvPr>
            <p:ph type="title" hasCustomPrompt="1"/>
          </p:nvPr>
        </p:nvSpPr>
        <p:spPr>
          <a:xfrm>
            <a:off x="228600" y="2286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21 - Teaching</a:t>
            </a:r>
          </a:p>
        </p:txBody>
      </p:sp>
      <p:sp>
        <p:nvSpPr>
          <p:cNvPr id="3" name="Content Placeholder 2"/>
          <p:cNvSpPr>
            <a:spLocks noGrp="1"/>
          </p:cNvSpPr>
          <p:nvPr>
            <p:ph idx="1" hasCustomPrompt="1"/>
          </p:nvPr>
        </p:nvSpPr>
        <p:spPr>
          <a:xfrm>
            <a:off x="4911213" y="2343699"/>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711159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720933" cy="6111413"/>
          </a:xfrm>
          <a:prstGeom prst="rect">
            <a:avLst/>
          </a:prstGeom>
        </p:spPr>
      </p:pic>
      <p:sp>
        <p:nvSpPr>
          <p:cNvPr id="2" name="Title 1"/>
          <p:cNvSpPr>
            <a:spLocks noGrp="1"/>
          </p:cNvSpPr>
          <p:nvPr>
            <p:ph type="title" hasCustomPrompt="1"/>
          </p:nvPr>
        </p:nvSpPr>
        <p:spPr>
          <a:xfrm>
            <a:off x="228600" y="2286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22 - Superheroes</a:t>
            </a:r>
          </a:p>
        </p:txBody>
      </p:sp>
      <p:sp>
        <p:nvSpPr>
          <p:cNvPr id="3" name="Content Placeholder 2"/>
          <p:cNvSpPr>
            <a:spLocks noGrp="1"/>
          </p:cNvSpPr>
          <p:nvPr>
            <p:ph idx="1" hasCustomPrompt="1"/>
          </p:nvPr>
        </p:nvSpPr>
        <p:spPr>
          <a:xfrm>
            <a:off x="4911213" y="2343699"/>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7853023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5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720933" cy="6111413"/>
          </a:xfrm>
          <a:prstGeom prst="rect">
            <a:avLst/>
          </a:prstGeom>
        </p:spPr>
      </p:pic>
      <p:sp>
        <p:nvSpPr>
          <p:cNvPr id="2" name="Title 1"/>
          <p:cNvSpPr>
            <a:spLocks noGrp="1"/>
          </p:cNvSpPr>
          <p:nvPr>
            <p:ph type="title" hasCustomPrompt="1"/>
          </p:nvPr>
        </p:nvSpPr>
        <p:spPr>
          <a:xfrm>
            <a:off x="228600" y="2286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23 – Hands in</a:t>
            </a:r>
          </a:p>
        </p:txBody>
      </p:sp>
      <p:sp>
        <p:nvSpPr>
          <p:cNvPr id="3" name="Content Placeholder 2"/>
          <p:cNvSpPr>
            <a:spLocks noGrp="1"/>
          </p:cNvSpPr>
          <p:nvPr>
            <p:ph idx="1" hasCustomPrompt="1"/>
          </p:nvPr>
        </p:nvSpPr>
        <p:spPr>
          <a:xfrm>
            <a:off x="4911213" y="2343699"/>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1604962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720933" cy="6111413"/>
          </a:xfrm>
          <a:prstGeom prst="rect">
            <a:avLst/>
          </a:prstGeom>
        </p:spPr>
      </p:pic>
      <p:sp>
        <p:nvSpPr>
          <p:cNvPr id="2" name="Title 1"/>
          <p:cNvSpPr>
            <a:spLocks noGrp="1"/>
          </p:cNvSpPr>
          <p:nvPr>
            <p:ph type="title" hasCustomPrompt="1"/>
          </p:nvPr>
        </p:nvSpPr>
        <p:spPr>
          <a:xfrm>
            <a:off x="228600" y="228600"/>
            <a:ext cx="4343400" cy="38100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24 – Team Working</a:t>
            </a:r>
          </a:p>
        </p:txBody>
      </p:sp>
      <p:sp>
        <p:nvSpPr>
          <p:cNvPr id="3" name="Content Placeholder 2"/>
          <p:cNvSpPr>
            <a:spLocks noGrp="1"/>
          </p:cNvSpPr>
          <p:nvPr>
            <p:ph idx="1" hasCustomPrompt="1"/>
          </p:nvPr>
        </p:nvSpPr>
        <p:spPr>
          <a:xfrm>
            <a:off x="4911213" y="2343699"/>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6956474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7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720933" cy="6111413"/>
          </a:xfrm>
          <a:prstGeom prst="rect">
            <a:avLst/>
          </a:prstGeom>
        </p:spPr>
      </p:pic>
      <p:sp>
        <p:nvSpPr>
          <p:cNvPr id="2" name="Title 1"/>
          <p:cNvSpPr>
            <a:spLocks noGrp="1"/>
          </p:cNvSpPr>
          <p:nvPr>
            <p:ph type="title" hasCustomPrompt="1"/>
          </p:nvPr>
        </p:nvSpPr>
        <p:spPr>
          <a:xfrm>
            <a:off x="228600" y="152400"/>
            <a:ext cx="4343400" cy="41275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25 – Wage &amp; Hour</a:t>
            </a:r>
          </a:p>
        </p:txBody>
      </p:sp>
      <p:sp>
        <p:nvSpPr>
          <p:cNvPr id="3" name="Content Placeholder 2"/>
          <p:cNvSpPr>
            <a:spLocks noGrp="1"/>
          </p:cNvSpPr>
          <p:nvPr>
            <p:ph idx="1" hasCustomPrompt="1"/>
          </p:nvPr>
        </p:nvSpPr>
        <p:spPr>
          <a:xfrm>
            <a:off x="4911213" y="2343699"/>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10188469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8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720933" cy="6111413"/>
          </a:xfrm>
          <a:prstGeom prst="rect">
            <a:avLst/>
          </a:prstGeom>
        </p:spPr>
      </p:pic>
      <p:sp>
        <p:nvSpPr>
          <p:cNvPr id="2" name="Title 1"/>
          <p:cNvSpPr>
            <a:spLocks noGrp="1"/>
          </p:cNvSpPr>
          <p:nvPr>
            <p:ph type="title" hasCustomPrompt="1"/>
          </p:nvPr>
        </p:nvSpPr>
        <p:spPr>
          <a:xfrm>
            <a:off x="228600" y="228600"/>
            <a:ext cx="4343400" cy="914400"/>
          </a:xfrm>
        </p:spPr>
        <p:txBody>
          <a:bodyPr anchor="b"/>
          <a:lstStyle>
            <a:lvl1pPr algn="l">
              <a:defRPr sz="3200" b="1" baseline="0">
                <a:solidFill>
                  <a:schemeClr val="bg1"/>
                </a:solidFill>
                <a:latin typeface="Arial Black" panose="020B0A04020102020204" pitchFamily="34" charset="0"/>
              </a:defRPr>
            </a:lvl1pPr>
          </a:lstStyle>
          <a:p>
            <a:r>
              <a:rPr lang="en-US" dirty="0"/>
              <a:t>Slide Option 26 – Upcoming Events</a:t>
            </a:r>
          </a:p>
        </p:txBody>
      </p:sp>
      <p:sp>
        <p:nvSpPr>
          <p:cNvPr id="3" name="Content Placeholder 2"/>
          <p:cNvSpPr>
            <a:spLocks noGrp="1"/>
          </p:cNvSpPr>
          <p:nvPr>
            <p:ph idx="1" hasCustomPrompt="1"/>
          </p:nvPr>
        </p:nvSpPr>
        <p:spPr>
          <a:xfrm>
            <a:off x="5105400" y="228601"/>
            <a:ext cx="3283974" cy="2743200"/>
          </a:xfrm>
        </p:spPr>
        <p:txBody>
          <a:bodyPr>
            <a:normAutofit/>
          </a:bodyPr>
          <a:lstStyle>
            <a:lvl1pPr marL="0" indent="0">
              <a:buNone/>
              <a:defRPr sz="2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Upcoming Webinars:</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
        <p:nvSpPr>
          <p:cNvPr id="8" name="Content Placeholder 2"/>
          <p:cNvSpPr>
            <a:spLocks noGrp="1"/>
          </p:cNvSpPr>
          <p:nvPr>
            <p:ph idx="13" hasCustomPrompt="1"/>
          </p:nvPr>
        </p:nvSpPr>
        <p:spPr>
          <a:xfrm>
            <a:off x="5102942" y="3429001"/>
            <a:ext cx="3283974" cy="2682412"/>
          </a:xfrm>
        </p:spPr>
        <p:txBody>
          <a:bodyPr>
            <a:normAutofit/>
          </a:bodyPr>
          <a:lstStyle>
            <a:lvl1pPr marL="0" indent="0">
              <a:buNone/>
              <a:defRPr sz="2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Upcoming Workshops:</a:t>
            </a:r>
          </a:p>
        </p:txBody>
      </p:sp>
    </p:spTree>
    <p:extLst>
      <p:ext uri="{BB962C8B-B14F-4D97-AF65-F5344CB8AC3E}">
        <p14:creationId xmlns:p14="http://schemas.microsoft.com/office/powerpoint/2010/main" val="2351685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0_Content with Caption">
    <p:spTree>
      <p:nvGrpSpPr>
        <p:cNvPr id="1" name=""/>
        <p:cNvGrpSpPr/>
        <p:nvPr/>
      </p:nvGrpSpPr>
      <p:grpSpPr>
        <a:xfrm>
          <a:off x="0" y="0"/>
          <a:ext cx="0" cy="0"/>
          <a:chOff x="0" y="0"/>
          <a:chExt cx="0" cy="0"/>
        </a:xfrm>
      </p:grpSpPr>
      <p:sp>
        <p:nvSpPr>
          <p:cNvPr id="9" name="Rectangle 8"/>
          <p:cNvSpPr/>
          <p:nvPr userDrawn="1"/>
        </p:nvSpPr>
        <p:spPr>
          <a:xfrm>
            <a:off x="0" y="3733800"/>
            <a:ext cx="3505200" cy="2438400"/>
          </a:xfrm>
          <a:prstGeom prst="rect">
            <a:avLst/>
          </a:prstGeom>
          <a:solidFill>
            <a:srgbClr val="3FA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0"/>
            <a:ext cx="3505200" cy="3733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04800" y="273050"/>
            <a:ext cx="3008313" cy="117475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Slide Option 27 – Promotional Products Slide</a:t>
            </a:r>
          </a:p>
        </p:txBody>
      </p:sp>
      <p:sp>
        <p:nvSpPr>
          <p:cNvPr id="3" name="Content Placeholder 2"/>
          <p:cNvSpPr>
            <a:spLocks noGrp="1"/>
          </p:cNvSpPr>
          <p:nvPr>
            <p:ph idx="1" hasCustomPrompt="1"/>
          </p:nvPr>
        </p:nvSpPr>
        <p:spPr>
          <a:xfrm>
            <a:off x="3733800" y="152400"/>
            <a:ext cx="5181600" cy="488949"/>
          </a:xfrm>
        </p:spPr>
        <p:txBody>
          <a:bodyPr>
            <a:normAutofit/>
          </a:bodyPr>
          <a:lstStyle>
            <a:lvl1pPr marL="0" indent="0">
              <a:buNone/>
              <a:defRPr sz="2500" baseline="0">
                <a:latin typeface="Arial" panose="020B0604020202020204" pitchFamily="34" charset="0"/>
                <a:ea typeface="Open Sans SemiBold" panose="020B0706030804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Employee Action Hotline</a:t>
            </a:r>
          </a:p>
        </p:txBody>
      </p:sp>
      <p:sp>
        <p:nvSpPr>
          <p:cNvPr id="4" name="Text Placeholder 3"/>
          <p:cNvSpPr>
            <a:spLocks noGrp="1"/>
          </p:cNvSpPr>
          <p:nvPr>
            <p:ph type="body" sz="half" idx="2" hasCustomPrompt="1"/>
          </p:nvPr>
        </p:nvSpPr>
        <p:spPr>
          <a:xfrm>
            <a:off x="304800" y="1887536"/>
            <a:ext cx="3008313" cy="1611313"/>
          </a:xfrm>
        </p:spPr>
        <p:txBody>
          <a:bodyPr/>
          <a:lstStyle>
            <a:lvl1pPr marL="0" indent="0" algn="ctr">
              <a:buNone/>
              <a:defRPr sz="2000" b="0" u="none">
                <a:solidFill>
                  <a:schemeClr val="bg1"/>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Did you know:</a:t>
            </a:r>
          </a:p>
          <a:p>
            <a:pPr lvl="0"/>
            <a:r>
              <a:rPr lang="en-US" dirty="0"/>
              <a:t>75% of workplace harassment goes unreported?</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
        <p:nvSpPr>
          <p:cNvPr id="10" name="Content Placeholder 2"/>
          <p:cNvSpPr>
            <a:spLocks noGrp="1"/>
          </p:cNvSpPr>
          <p:nvPr>
            <p:ph idx="13" hasCustomPrompt="1"/>
          </p:nvPr>
        </p:nvSpPr>
        <p:spPr>
          <a:xfrm>
            <a:off x="3733800" y="3038142"/>
            <a:ext cx="5181600" cy="480552"/>
          </a:xfrm>
        </p:spPr>
        <p:txBody>
          <a:bodyPr>
            <a:normAutofit/>
          </a:bodyPr>
          <a:lstStyle>
            <a:lvl1pPr marL="0" indent="0">
              <a:buNone/>
              <a:defRPr sz="2500" baseline="0">
                <a:latin typeface="Arial" panose="020B0604020202020204" pitchFamily="34" charset="0"/>
                <a:ea typeface="Open Sans SemiBold" panose="020B0706030804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Harassment Prevention Training</a:t>
            </a:r>
          </a:p>
        </p:txBody>
      </p:sp>
      <p:sp>
        <p:nvSpPr>
          <p:cNvPr id="11" name="Content Placeholder 2"/>
          <p:cNvSpPr>
            <a:spLocks noGrp="1"/>
          </p:cNvSpPr>
          <p:nvPr>
            <p:ph idx="14" hasCustomPrompt="1"/>
          </p:nvPr>
        </p:nvSpPr>
        <p:spPr>
          <a:xfrm>
            <a:off x="3733800" y="825499"/>
            <a:ext cx="4953000" cy="1308101"/>
          </a:xfrm>
        </p:spPr>
        <p:txBody>
          <a:bodyPr>
            <a:normAutofit/>
          </a:bodyPr>
          <a:lstStyle>
            <a:lvl1pPr marL="0" indent="0">
              <a:buNone/>
              <a:defRPr lang="en-US" sz="1800" kern="1200" baseline="0" dirty="0" smtClean="0">
                <a:solidFill>
                  <a:srgbClr val="0052A1"/>
                </a:solidFill>
                <a:latin typeface="Arial" panose="020B0604020202020204" pitchFamily="34" charset="0"/>
                <a:ea typeface="Open Sans" panose="020B0606030504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An open door policy is great, but why not offer another outlet for your employees to voice concerns? Be proactive against DFEH, EEOC, and other claims!</a:t>
            </a:r>
          </a:p>
        </p:txBody>
      </p:sp>
      <p:sp>
        <p:nvSpPr>
          <p:cNvPr id="13" name="Content Placeholder 2"/>
          <p:cNvSpPr>
            <a:spLocks noGrp="1"/>
          </p:cNvSpPr>
          <p:nvPr>
            <p:ph idx="16" hasCustomPrompt="1"/>
          </p:nvPr>
        </p:nvSpPr>
        <p:spPr>
          <a:xfrm>
            <a:off x="3733800" y="2317750"/>
            <a:ext cx="4953000" cy="409575"/>
          </a:xfrm>
        </p:spPr>
        <p:txBody>
          <a:bodyPr>
            <a:normAutofit/>
          </a:bodyPr>
          <a:lstStyle>
            <a:lvl1pPr marL="0" indent="0" algn="ctr">
              <a:buNone/>
              <a:defRPr sz="1800" u="sng" baseline="0">
                <a:solidFill>
                  <a:srgbClr val="00B050"/>
                </a:solidFill>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employers.org/action-hotline</a:t>
            </a:r>
          </a:p>
        </p:txBody>
      </p:sp>
      <p:sp>
        <p:nvSpPr>
          <p:cNvPr id="14" name="Content Placeholder 2"/>
          <p:cNvSpPr>
            <a:spLocks noGrp="1"/>
          </p:cNvSpPr>
          <p:nvPr>
            <p:ph idx="17" hasCustomPrompt="1"/>
          </p:nvPr>
        </p:nvSpPr>
        <p:spPr>
          <a:xfrm>
            <a:off x="3728884" y="3702844"/>
            <a:ext cx="4953000" cy="1402556"/>
          </a:xfrm>
        </p:spPr>
        <p:txBody>
          <a:bodyPr>
            <a:normAutofit/>
          </a:bodyPr>
          <a:lstStyle>
            <a:lvl1pPr marL="0" indent="0">
              <a:buNone/>
              <a:defRPr lang="en-US" sz="1800" kern="1200" baseline="0" dirty="0" smtClean="0">
                <a:solidFill>
                  <a:srgbClr val="0052A1"/>
                </a:solidFill>
                <a:latin typeface="Arial" panose="020B0604020202020204" pitchFamily="34" charset="0"/>
                <a:ea typeface="Open Sans" panose="020B0606030504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Training on how to prevent workplace harassment is now mandatory for almost all California employers (5+ employees), and we’re here to help you meet your legal requirements.</a:t>
            </a:r>
          </a:p>
        </p:txBody>
      </p:sp>
      <p:sp>
        <p:nvSpPr>
          <p:cNvPr id="15" name="Content Placeholder 2"/>
          <p:cNvSpPr>
            <a:spLocks noGrp="1"/>
          </p:cNvSpPr>
          <p:nvPr>
            <p:ph idx="18" hasCustomPrompt="1"/>
          </p:nvPr>
        </p:nvSpPr>
        <p:spPr>
          <a:xfrm>
            <a:off x="3723968" y="5289550"/>
            <a:ext cx="4953000" cy="409575"/>
          </a:xfrm>
        </p:spPr>
        <p:txBody>
          <a:bodyPr>
            <a:normAutofit/>
          </a:bodyPr>
          <a:lstStyle>
            <a:lvl1pPr marL="0" indent="0" algn="ctr">
              <a:buNone/>
              <a:defRPr sz="1800" u="sng" baseline="0">
                <a:solidFill>
                  <a:srgbClr val="00B050"/>
                </a:solidFill>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employers.org/harassment-prevention</a:t>
            </a:r>
          </a:p>
        </p:txBody>
      </p:sp>
      <p:sp>
        <p:nvSpPr>
          <p:cNvPr id="16" name="Picture Placeholder 15"/>
          <p:cNvSpPr>
            <a:spLocks noGrp="1"/>
          </p:cNvSpPr>
          <p:nvPr>
            <p:ph type="pic" sz="quarter" idx="19"/>
          </p:nvPr>
        </p:nvSpPr>
        <p:spPr>
          <a:xfrm>
            <a:off x="0" y="3703638"/>
            <a:ext cx="3505200" cy="2468562"/>
          </a:xfrm>
        </p:spPr>
        <p:txBody>
          <a:bodyPr/>
          <a:lstStyle/>
          <a:p>
            <a:endParaRPr lang="en-US"/>
          </a:p>
        </p:txBody>
      </p:sp>
    </p:spTree>
    <p:extLst>
      <p:ext uri="{BB962C8B-B14F-4D97-AF65-F5344CB8AC3E}">
        <p14:creationId xmlns:p14="http://schemas.microsoft.com/office/powerpoint/2010/main" val="29105299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05000" y="511125"/>
            <a:ext cx="6858000" cy="860476"/>
          </a:xfrm>
        </p:spPr>
        <p:txBody>
          <a:bodyPr>
            <a:normAutofit/>
          </a:bodyPr>
          <a:lstStyle>
            <a:lvl1pPr>
              <a:defRPr sz="4500" b="1">
                <a:latin typeface="Arial" panose="020B0604020202020204" pitchFamily="34" charset="0"/>
                <a:cs typeface="Arial" panose="020B0604020202020204" pitchFamily="34" charset="0"/>
              </a:defRPr>
            </a:lvl1pPr>
          </a:lstStyle>
          <a:p>
            <a:r>
              <a:rPr lang="en-US" dirty="0"/>
              <a:t>Thank you!</a:t>
            </a:r>
          </a:p>
        </p:txBody>
      </p:sp>
      <p:sp>
        <p:nvSpPr>
          <p:cNvPr id="3" name="Subtitle 2"/>
          <p:cNvSpPr>
            <a:spLocks noGrp="1"/>
          </p:cNvSpPr>
          <p:nvPr>
            <p:ph type="subTitle" idx="1" hasCustomPrompt="1"/>
          </p:nvPr>
        </p:nvSpPr>
        <p:spPr>
          <a:xfrm>
            <a:off x="2971800" y="2819400"/>
            <a:ext cx="5715000" cy="533400"/>
          </a:xfrm>
        </p:spPr>
        <p:txBody>
          <a:bodyPr>
            <a:normAutofit/>
          </a:bodyPr>
          <a:lstStyle>
            <a:lvl1pPr marL="0" indent="0" algn="l">
              <a:buNone/>
              <a:defRPr sz="3000" baseline="0">
                <a:solidFill>
                  <a:srgbClr val="0052A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HRCI:</a:t>
            </a:r>
          </a:p>
          <a:p>
            <a:endParaRPr lang="en-US" dirty="0"/>
          </a:p>
        </p:txBody>
      </p:sp>
      <p:sp>
        <p:nvSpPr>
          <p:cNvPr id="8" name="Rectangle 7"/>
          <p:cNvSpPr/>
          <p:nvPr userDrawn="1"/>
        </p:nvSpPr>
        <p:spPr>
          <a:xfrm>
            <a:off x="1600200" y="6324600"/>
            <a:ext cx="7543800" cy="533400"/>
          </a:xfrm>
          <a:prstGeom prst="rect">
            <a:avLst/>
          </a:prstGeom>
          <a:solidFill>
            <a:srgbClr val="3FA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latin typeface="Arial" panose="020B0604020202020204" pitchFamily="34" charset="0"/>
                <a:ea typeface="Open Sans" panose="020B0606030504020204" pitchFamily="34" charset="0"/>
                <a:cs typeface="Arial" panose="020B0604020202020204" pitchFamily="34" charset="0"/>
              </a:rPr>
              <a:t>Supporting Employers Since 1937</a:t>
            </a:r>
          </a:p>
        </p:txBody>
      </p:sp>
      <p:sp>
        <p:nvSpPr>
          <p:cNvPr id="9" name="Subtitle 2"/>
          <p:cNvSpPr txBox="1">
            <a:spLocks/>
          </p:cNvSpPr>
          <p:nvPr userDrawn="1"/>
        </p:nvSpPr>
        <p:spPr>
          <a:xfrm>
            <a:off x="1905000" y="5029199"/>
            <a:ext cx="6858000" cy="990599"/>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spcBef>
                <a:spcPct val="20000"/>
              </a:spcBef>
              <a:buFont typeface="Wingdings" panose="05000000000000000000" pitchFamily="2" charset="2"/>
              <a:buNone/>
              <a:defRPr sz="24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spcBef>
                <a:spcPct val="20000"/>
              </a:spcBef>
              <a:buFont typeface="Courier New" panose="02070309020205020404" pitchFamily="49"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000" dirty="0">
                <a:solidFill>
                  <a:srgbClr val="0052A1"/>
                </a:solidFill>
                <a:latin typeface="Arial" panose="020B0604020202020204" pitchFamily="34" charset="0"/>
                <a:cs typeface="Arial" panose="020B0604020202020204" pitchFamily="34" charset="0"/>
              </a:rPr>
              <a:t>For more information, reach out to </a:t>
            </a:r>
            <a:r>
              <a:rPr lang="en-US" sz="2000" b="1" dirty="0">
                <a:solidFill>
                  <a:srgbClr val="0052A1"/>
                </a:solidFill>
                <a:latin typeface="Arial" panose="020B0604020202020204" pitchFamily="34" charset="0"/>
                <a:cs typeface="Arial" panose="020B0604020202020204" pitchFamily="34" charset="0"/>
              </a:rPr>
              <a:t>CEAinfo@employers.org</a:t>
            </a:r>
            <a:r>
              <a:rPr lang="en-US" sz="2000" dirty="0">
                <a:solidFill>
                  <a:srgbClr val="0052A1"/>
                </a:solidFill>
                <a:latin typeface="Arial" panose="020B0604020202020204" pitchFamily="34" charset="0"/>
                <a:cs typeface="Arial" panose="020B0604020202020204" pitchFamily="34" charset="0"/>
              </a:rPr>
              <a:t> or give us a call at </a:t>
            </a:r>
            <a:r>
              <a:rPr lang="en-US" sz="2000" b="1" dirty="0">
                <a:solidFill>
                  <a:srgbClr val="0052A1"/>
                </a:solidFill>
                <a:latin typeface="Arial" panose="020B0604020202020204" pitchFamily="34" charset="0"/>
                <a:cs typeface="Arial" panose="020B0604020202020204" pitchFamily="34" charset="0"/>
              </a:rPr>
              <a:t>800.399.5331</a:t>
            </a:r>
          </a:p>
        </p:txBody>
      </p:sp>
      <p:sp>
        <p:nvSpPr>
          <p:cNvPr id="6" name="Rectangle 5"/>
          <p:cNvSpPr/>
          <p:nvPr userDrawn="1"/>
        </p:nvSpPr>
        <p:spPr>
          <a:xfrm>
            <a:off x="0" y="0"/>
            <a:ext cx="1600200" cy="62484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00" y="2819400"/>
            <a:ext cx="1066800" cy="1066800"/>
          </a:xfrm>
          <a:prstGeom prst="rect">
            <a:avLst/>
          </a:prstGeom>
        </p:spPr>
      </p:pic>
      <p:sp>
        <p:nvSpPr>
          <p:cNvPr id="10" name="Subtitle 2"/>
          <p:cNvSpPr txBox="1">
            <a:spLocks/>
          </p:cNvSpPr>
          <p:nvPr userDrawn="1"/>
        </p:nvSpPr>
        <p:spPr>
          <a:xfrm>
            <a:off x="2971800" y="3352800"/>
            <a:ext cx="5715000" cy="460887"/>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3000" kern="1200" baseline="0">
                <a:solidFill>
                  <a:srgbClr val="0052A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spcBef>
                <a:spcPct val="20000"/>
              </a:spcBef>
              <a:buFont typeface="Wingdings" panose="05000000000000000000" pitchFamily="2" charset="2"/>
              <a:buNone/>
              <a:defRPr sz="24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spcBef>
                <a:spcPct val="20000"/>
              </a:spcBef>
              <a:buFont typeface="Courier New" panose="02070309020205020404" pitchFamily="49"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000" kern="1200" baseline="0" dirty="0">
                <a:solidFill>
                  <a:srgbClr val="0052A1"/>
                </a:solidFill>
                <a:latin typeface="Arial" panose="020B0604020202020204" pitchFamily="34" charset="0"/>
                <a:ea typeface="Open Sans" panose="020B0606030504020204" pitchFamily="34" charset="0"/>
                <a:cs typeface="Arial" panose="020B0604020202020204" pitchFamily="34" charset="0"/>
              </a:rPr>
              <a:t>The use of this seal confirms that this activity has met HR Certification Institute’s (HRCI) criteria for recertification.</a:t>
            </a:r>
          </a:p>
        </p:txBody>
      </p:sp>
      <p:sp>
        <p:nvSpPr>
          <p:cNvPr id="12" name="Subtitle 2"/>
          <p:cNvSpPr txBox="1">
            <a:spLocks/>
          </p:cNvSpPr>
          <p:nvPr userDrawn="1"/>
        </p:nvSpPr>
        <p:spPr>
          <a:xfrm>
            <a:off x="2971800" y="4419600"/>
            <a:ext cx="5715000" cy="460887"/>
          </a:xfrm>
          <a:prstGeom prst="rect">
            <a:avLst/>
          </a:prstGeom>
        </p:spPr>
        <p:txBody>
          <a:bodyPr vert="horz" lIns="91440" tIns="45720" rIns="91440" bIns="45720" rtlCol="0">
            <a:normAutofit fontScale="32500" lnSpcReduction="20000"/>
          </a:bodyPr>
          <a:lstStyle>
            <a:lvl1pPr marL="0" indent="0" algn="l" defTabSz="914400" rtl="0" eaLnBrk="1" latinLnBrk="0" hangingPunct="1">
              <a:spcBef>
                <a:spcPct val="20000"/>
              </a:spcBef>
              <a:buFont typeface="Arial" panose="020B0604020202020204" pitchFamily="34" charset="0"/>
              <a:buNone/>
              <a:defRPr sz="3000" kern="1200" baseline="0">
                <a:solidFill>
                  <a:srgbClr val="0052A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spcBef>
                <a:spcPct val="20000"/>
              </a:spcBef>
              <a:buFont typeface="Wingdings" panose="05000000000000000000" pitchFamily="2" charset="2"/>
              <a:buNone/>
              <a:defRPr sz="24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spcBef>
                <a:spcPct val="20000"/>
              </a:spcBef>
              <a:buFont typeface="Courier New" panose="02070309020205020404" pitchFamily="49"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3000" kern="1200" baseline="0" dirty="0">
                <a:solidFill>
                  <a:srgbClr val="0052A1"/>
                </a:solidFill>
                <a:latin typeface="Arial" panose="020B0604020202020204" pitchFamily="34" charset="0"/>
                <a:ea typeface="Open Sans" panose="020B0606030504020204" pitchFamily="34" charset="0"/>
                <a:cs typeface="Arial" panose="020B0604020202020204" pitchFamily="34" charset="0"/>
              </a:rPr>
              <a:t>CEA is recognized by SHRM to offer Professional Development Credits (PDCs) for the SHRM-CPSM or SHRM-SCP. For more information about certification or recertification, please visit shrmcertification.org.</a:t>
            </a:r>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09594" y="4038600"/>
            <a:ext cx="1162206" cy="879988"/>
          </a:xfrm>
          <a:prstGeom prst="rect">
            <a:avLst/>
          </a:prstGeom>
        </p:spPr>
      </p:pic>
      <p:sp>
        <p:nvSpPr>
          <p:cNvPr id="13" name="Title 1"/>
          <p:cNvSpPr txBox="1">
            <a:spLocks/>
          </p:cNvSpPr>
          <p:nvPr userDrawn="1"/>
        </p:nvSpPr>
        <p:spPr>
          <a:xfrm>
            <a:off x="1943100" y="1425524"/>
            <a:ext cx="6858000" cy="8604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500" kern="1200">
                <a:solidFill>
                  <a:srgbClr val="0052A1"/>
                </a:solidFill>
                <a:latin typeface="Raleway SemiBold" panose="020B0703030101060003" pitchFamily="34" charset="0"/>
                <a:ea typeface="+mj-ea"/>
                <a:cs typeface="+mj-cs"/>
              </a:defRPr>
            </a:lvl1pPr>
          </a:lstStyle>
          <a:p>
            <a:r>
              <a:rPr lang="en-US" sz="3000" dirty="0">
                <a:latin typeface="Arial" panose="020B0604020202020204" pitchFamily="34" charset="0"/>
                <a:cs typeface="Arial" panose="020B0604020202020204" pitchFamily="34" charset="0"/>
              </a:rPr>
              <a:t>Please fill</a:t>
            </a:r>
            <a:r>
              <a:rPr lang="en-US" sz="3000" baseline="0" dirty="0">
                <a:latin typeface="Arial" panose="020B0604020202020204" pitchFamily="34" charset="0"/>
                <a:cs typeface="Arial" panose="020B0604020202020204" pitchFamily="34" charset="0"/>
              </a:rPr>
              <a:t> out your evaluations.</a:t>
            </a:r>
            <a:endParaRPr lang="en-US" sz="3000" dirty="0">
              <a:latin typeface="Arial" panose="020B0604020202020204" pitchFamily="34" charset="0"/>
              <a:cs typeface="Arial" panose="020B0604020202020204" pitchFamily="34" charset="0"/>
            </a:endParaRPr>
          </a:p>
        </p:txBody>
      </p:sp>
      <p:sp>
        <p:nvSpPr>
          <p:cNvPr id="14" name="Text Placeholder 13"/>
          <p:cNvSpPr>
            <a:spLocks noGrp="1"/>
          </p:cNvSpPr>
          <p:nvPr>
            <p:ph type="body" sz="quarter" idx="10" hasCustomPrompt="1"/>
          </p:nvPr>
        </p:nvSpPr>
        <p:spPr>
          <a:xfrm>
            <a:off x="2971800" y="3886200"/>
            <a:ext cx="5715000" cy="533400"/>
          </a:xfrm>
        </p:spPr>
        <p:txBody>
          <a:bodyPr/>
          <a:lstStyle>
            <a:lvl1pPr marL="0" indent="0">
              <a:buNone/>
              <a:defRPr>
                <a:latin typeface="Arial" panose="020B0604020202020204" pitchFamily="34" charset="0"/>
                <a:cs typeface="Arial" panose="020B0604020202020204" pitchFamily="34" charset="0"/>
              </a:defRPr>
            </a:lvl1pPr>
          </a:lstStyle>
          <a:p>
            <a:pPr lvl="0"/>
            <a:r>
              <a:rPr lang="en-US" dirty="0"/>
              <a:t>SHRM:</a:t>
            </a:r>
          </a:p>
        </p:txBody>
      </p:sp>
    </p:spTree>
    <p:extLst>
      <p:ext uri="{BB962C8B-B14F-4D97-AF65-F5344CB8AC3E}">
        <p14:creationId xmlns:p14="http://schemas.microsoft.com/office/powerpoint/2010/main" val="16084927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3074" name="Picture 2" descr="C:\Users\sneely\Desktop\CEA Green_Blue_Main.jpg"/>
          <p:cNvPicPr>
            <a:picLocks noChangeAspect="1" noChangeArrowheads="1"/>
          </p:cNvPicPr>
          <p:nvPr userDrawn="1"/>
        </p:nvPicPr>
        <p:blipFill>
          <a:blip r:embed="rId33" cstate="print">
            <a:extLst>
              <a:ext uri="{28A0092B-C50C-407E-A947-70E740481C1C}">
                <a14:useLocalDpi xmlns:a14="http://schemas.microsoft.com/office/drawing/2010/main" val="0"/>
              </a:ext>
            </a:extLst>
          </a:blip>
          <a:srcRect/>
          <a:stretch>
            <a:fillRect/>
          </a:stretch>
        </p:blipFill>
        <p:spPr bwMode="auto">
          <a:xfrm>
            <a:off x="76200" y="6324600"/>
            <a:ext cx="14478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701421"/>
      </p:ext>
    </p:extLst>
  </p:cSld>
  <p:clrMap bg1="lt1" tx1="dk1" bg2="lt2" tx2="dk2" accent1="accent1" accent2="accent2" accent3="accent3" accent4="accent4" accent5="accent5" accent6="accent6" hlink="hlink" folHlink="folHlink"/>
  <p:sldLayoutIdLst>
    <p:sldLayoutId id="2147483649" r:id="rId1"/>
    <p:sldLayoutId id="2147483680" r:id="rId2"/>
    <p:sldLayoutId id="2147483681" r:id="rId3"/>
    <p:sldLayoutId id="2147483650" r:id="rId4"/>
    <p:sldLayoutId id="2147483652" r:id="rId5"/>
    <p:sldLayoutId id="2147483675" r:id="rId6"/>
    <p:sldLayoutId id="2147483676"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 id="2147483668" r:id="rId23"/>
    <p:sldLayoutId id="2147483669" r:id="rId24"/>
    <p:sldLayoutId id="2147483670" r:id="rId25"/>
    <p:sldLayoutId id="2147483671" r:id="rId26"/>
    <p:sldLayoutId id="2147483672" r:id="rId27"/>
    <p:sldLayoutId id="2147483673" r:id="rId28"/>
    <p:sldLayoutId id="2147483677" r:id="rId29"/>
    <p:sldLayoutId id="2147483679" r:id="rId30"/>
    <p:sldLayoutId id="2147483674" r:id="rId31"/>
  </p:sldLayoutIdLst>
  <p:hf hdr="0" dt="0"/>
  <p:txStyles>
    <p:titleStyle>
      <a:lvl1pPr algn="ctr" defTabSz="914400" rtl="0" eaLnBrk="1" latinLnBrk="0" hangingPunct="1">
        <a:spcBef>
          <a:spcPct val="0"/>
        </a:spcBef>
        <a:buNone/>
        <a:defRPr sz="4400" kern="1200">
          <a:solidFill>
            <a:srgbClr val="0052A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52A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052A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Font typeface="Wingdings" panose="05000000000000000000" pitchFamily="2" charset="2"/>
        <a:buChar char="§"/>
        <a:defRPr sz="2400" kern="1200">
          <a:solidFill>
            <a:srgbClr val="0052A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Font typeface="Courier New" panose="02070309020205020404" pitchFamily="49" charset="0"/>
        <a:buChar char="o"/>
        <a:defRPr sz="2000" kern="1200">
          <a:solidFill>
            <a:srgbClr val="0052A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52A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46270" y="2286000"/>
            <a:ext cx="7086600" cy="1470025"/>
          </a:xfrm>
        </p:spPr>
        <p:txBody>
          <a:bodyPr>
            <a:normAutofit fontScale="90000"/>
          </a:bodyPr>
          <a:lstStyle/>
          <a:p>
            <a:pPr eaLnBrk="0" hangingPunct="0">
              <a:defRPr/>
            </a:pPr>
            <a:r>
              <a:rPr lang="en-US" sz="4800" dirty="0"/>
              <a:t>Resumes that Work</a:t>
            </a:r>
            <a:br>
              <a:rPr lang="en-US" sz="4800" dirty="0"/>
            </a:br>
            <a:endParaRPr lang="en-US" dirty="0"/>
          </a:p>
        </p:txBody>
      </p:sp>
      <p:sp>
        <p:nvSpPr>
          <p:cNvPr id="4" name="Text Placeholder 3"/>
          <p:cNvSpPr>
            <a:spLocks noGrp="1"/>
          </p:cNvSpPr>
          <p:nvPr>
            <p:ph type="body" sz="quarter" idx="10"/>
          </p:nvPr>
        </p:nvSpPr>
        <p:spPr>
          <a:xfrm>
            <a:off x="2272157" y="5554088"/>
            <a:ext cx="6400800" cy="1295400"/>
          </a:xfrm>
        </p:spPr>
        <p:txBody>
          <a:bodyPr/>
          <a:lstStyle/>
          <a:p>
            <a:r>
              <a:rPr lang="en-US" dirty="0"/>
              <a:t>Yesenia Olague &amp; Lucy Gutierrez</a:t>
            </a:r>
          </a:p>
        </p:txBody>
      </p:sp>
      <p:pic>
        <p:nvPicPr>
          <p:cNvPr id="3" name="Picture 2"/>
          <p:cNvPicPr>
            <a:picLocks noChangeAspect="1"/>
          </p:cNvPicPr>
          <p:nvPr/>
        </p:nvPicPr>
        <p:blipFill>
          <a:blip r:embed="rId3"/>
          <a:stretch>
            <a:fillRect/>
          </a:stretch>
        </p:blipFill>
        <p:spPr>
          <a:xfrm>
            <a:off x="3276600" y="487937"/>
            <a:ext cx="3950550" cy="1012024"/>
          </a:xfrm>
          <a:prstGeom prst="rect">
            <a:avLst/>
          </a:prstGeom>
        </p:spPr>
      </p:pic>
      <p:pic>
        <p:nvPicPr>
          <p:cNvPr id="7" name="Picture 6"/>
          <p:cNvPicPr>
            <a:picLocks noChangeAspect="1"/>
          </p:cNvPicPr>
          <p:nvPr/>
        </p:nvPicPr>
        <p:blipFill>
          <a:blip r:embed="rId4"/>
          <a:stretch>
            <a:fillRect/>
          </a:stretch>
        </p:blipFill>
        <p:spPr>
          <a:xfrm>
            <a:off x="3810000" y="3200400"/>
            <a:ext cx="3262757" cy="2179419"/>
          </a:xfrm>
          <a:prstGeom prst="rect">
            <a:avLst/>
          </a:prstGeom>
        </p:spPr>
      </p:pic>
    </p:spTree>
    <p:extLst>
      <p:ext uri="{BB962C8B-B14F-4D97-AF65-F5344CB8AC3E}">
        <p14:creationId xmlns:p14="http://schemas.microsoft.com/office/powerpoint/2010/main" val="1720526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How do you feel about creating resumes?</a:t>
            </a:r>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66900" y="2351271"/>
            <a:ext cx="5410200" cy="3048000"/>
          </a:xfrm>
        </p:spPr>
      </p:pic>
      <p:sp>
        <p:nvSpPr>
          <p:cNvPr id="3" name="Footer Placeholder 2"/>
          <p:cNvSpPr>
            <a:spLocks noGrp="1"/>
          </p:cNvSpPr>
          <p:nvPr>
            <p:ph type="ftr" sz="quarter" idx="11"/>
          </p:nvPr>
        </p:nvSpPr>
        <p:spPr/>
        <p:txBody>
          <a:bodyPr/>
          <a:lstStyle/>
          <a:p>
            <a:r>
              <a:rPr lang="en-US" dirty="0"/>
              <a:t>employers.org • 800.399.5331</a:t>
            </a:r>
          </a:p>
        </p:txBody>
      </p:sp>
      <p:sp>
        <p:nvSpPr>
          <p:cNvPr id="4" name="Slide Number Placeholder 3"/>
          <p:cNvSpPr>
            <a:spLocks noGrp="1"/>
          </p:cNvSpPr>
          <p:nvPr>
            <p:ph type="sldNum" sz="quarter" idx="12"/>
          </p:nvPr>
        </p:nvSpPr>
        <p:spPr/>
        <p:txBody>
          <a:bodyPr/>
          <a:lstStyle/>
          <a:p>
            <a:fld id="{20835861-911E-439B-83BF-9D0C536A51C9}" type="slidenum">
              <a:rPr lang="en-US" smtClean="0"/>
              <a:pPr/>
              <a:t>2</a:t>
            </a:fld>
            <a:endParaRPr lang="en-US" dirty="0"/>
          </a:p>
        </p:txBody>
      </p:sp>
    </p:spTree>
    <p:extLst>
      <p:ext uri="{BB962C8B-B14F-4D97-AF65-F5344CB8AC3E}">
        <p14:creationId xmlns:p14="http://schemas.microsoft.com/office/powerpoint/2010/main" val="2422484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Objectives</a:t>
            </a:r>
          </a:p>
        </p:txBody>
      </p:sp>
      <p:sp>
        <p:nvSpPr>
          <p:cNvPr id="6" name="Content Placeholder 5"/>
          <p:cNvSpPr>
            <a:spLocks noGrp="1"/>
          </p:cNvSpPr>
          <p:nvPr>
            <p:ph idx="1"/>
          </p:nvPr>
        </p:nvSpPr>
        <p:spPr>
          <a:xfrm>
            <a:off x="533400" y="1618932"/>
            <a:ext cx="8229600" cy="4525963"/>
          </a:xfrm>
        </p:spPr>
        <p:txBody>
          <a:bodyPr/>
          <a:lstStyle/>
          <a:p>
            <a:r>
              <a:rPr lang="en-US" dirty="0"/>
              <a:t>Purpose of a resume</a:t>
            </a:r>
          </a:p>
          <a:p>
            <a:r>
              <a:rPr lang="en-US" dirty="0"/>
              <a:t>What recruiters want to see from a resume</a:t>
            </a:r>
          </a:p>
          <a:p>
            <a:r>
              <a:rPr lang="en-US" dirty="0"/>
              <a:t>Create an updated resume for current workforce</a:t>
            </a:r>
          </a:p>
          <a:p>
            <a:r>
              <a:rPr lang="en-US" dirty="0"/>
              <a:t>Types of resumes</a:t>
            </a:r>
          </a:p>
          <a:p>
            <a:pPr marL="0" indent="0">
              <a:buNone/>
            </a:pPr>
            <a:endParaRPr lang="en-US" dirty="0"/>
          </a:p>
          <a:p>
            <a:endParaRPr lang="en-US" dirty="0"/>
          </a:p>
          <a:p>
            <a:endParaRPr lang="en-US" dirty="0"/>
          </a:p>
          <a:p>
            <a:endParaRPr lang="en-US" dirty="0"/>
          </a:p>
        </p:txBody>
      </p:sp>
      <p:sp>
        <p:nvSpPr>
          <p:cNvPr id="3" name="Footer Placeholder 2"/>
          <p:cNvSpPr>
            <a:spLocks noGrp="1"/>
          </p:cNvSpPr>
          <p:nvPr>
            <p:ph type="ftr" sz="quarter" idx="11"/>
          </p:nvPr>
        </p:nvSpPr>
        <p:spPr/>
        <p:txBody>
          <a:bodyPr/>
          <a:lstStyle/>
          <a:p>
            <a:r>
              <a:rPr lang="en-US" dirty="0"/>
              <a:t>employers.org • 800.399.5331</a:t>
            </a:r>
          </a:p>
        </p:txBody>
      </p:sp>
      <p:sp>
        <p:nvSpPr>
          <p:cNvPr id="4" name="Slide Number Placeholder 3"/>
          <p:cNvSpPr>
            <a:spLocks noGrp="1"/>
          </p:cNvSpPr>
          <p:nvPr>
            <p:ph type="sldNum" sz="quarter" idx="12"/>
          </p:nvPr>
        </p:nvSpPr>
        <p:spPr/>
        <p:txBody>
          <a:bodyPr/>
          <a:lstStyle/>
          <a:p>
            <a:fld id="{20835861-911E-439B-83BF-9D0C536A51C9}" type="slidenum">
              <a:rPr lang="en-US" smtClean="0"/>
              <a:pPr/>
              <a:t>3</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4412" y="3505200"/>
            <a:ext cx="3457575" cy="2514600"/>
          </a:xfrm>
          <a:prstGeom prst="rect">
            <a:avLst/>
          </a:prstGeom>
        </p:spPr>
      </p:pic>
    </p:spTree>
    <p:extLst>
      <p:ext uri="{BB962C8B-B14F-4D97-AF65-F5344CB8AC3E}">
        <p14:creationId xmlns:p14="http://schemas.microsoft.com/office/powerpoint/2010/main" val="2116120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destinyman.com/blogs/images/www_destinyman_com/blogs/tshepomatseba/stand-out-in-the-crowd-300x300.jpg"/>
          <p:cNvPicPr>
            <a:picLocks noGrp="1" noChangeAspect="1" noChangeArrowheads="1"/>
          </p:cNvPicPr>
          <p:nvPr>
            <p:ph idx="4294967295"/>
          </p:nvPr>
        </p:nvPicPr>
        <p:blipFill>
          <a:blip r:embed="rId3" cstate="print"/>
          <a:srcRect/>
          <a:stretch>
            <a:fillRect/>
          </a:stretch>
        </p:blipFill>
        <p:spPr>
          <a:xfrm>
            <a:off x="304800" y="1676400"/>
            <a:ext cx="3183077" cy="4343400"/>
          </a:xfrm>
          <a:prstGeom prst="roundRect">
            <a:avLst/>
          </a:prstGeom>
        </p:spPr>
      </p:pic>
      <p:sp>
        <p:nvSpPr>
          <p:cNvPr id="7" name="Subtitle 2"/>
          <p:cNvSpPr txBox="1">
            <a:spLocks/>
          </p:cNvSpPr>
          <p:nvPr/>
        </p:nvSpPr>
        <p:spPr>
          <a:xfrm>
            <a:off x="3505200" y="1524000"/>
            <a:ext cx="5334000" cy="4724400"/>
          </a:xfrm>
          <a:prstGeom prst="rect">
            <a:avLst/>
          </a:prstGeom>
        </p:spPr>
        <p:txBody>
          <a:bodyPr>
            <a:normAutofit/>
          </a:bodyPr>
          <a:lstStyle/>
          <a:p>
            <a:pPr marL="457200" indent="-457200">
              <a:lnSpc>
                <a:spcPct val="90000"/>
              </a:lnSpc>
              <a:spcBef>
                <a:spcPct val="20000"/>
              </a:spcBef>
              <a:buFont typeface="Wingdings" panose="05000000000000000000" pitchFamily="2" charset="2"/>
              <a:buChar char="v"/>
              <a:defRPr/>
            </a:pPr>
            <a:endParaRPr lang="en-US" sz="3500" dirty="0">
              <a:latin typeface="+mj-lt"/>
              <a:cs typeface="Arial" charset="0"/>
            </a:endParaRPr>
          </a:p>
          <a:p>
            <a:pPr>
              <a:lnSpc>
                <a:spcPct val="90000"/>
              </a:lnSpc>
              <a:spcBef>
                <a:spcPct val="20000"/>
              </a:spcBef>
              <a:buFont typeface="Arial" charset="0"/>
              <a:buNone/>
              <a:defRPr/>
            </a:pPr>
            <a:endParaRPr lang="en-US" sz="1900" dirty="0">
              <a:latin typeface="Calibri" pitchFamily="34" charset="0"/>
              <a:cs typeface="Arial" charset="0"/>
            </a:endParaRPr>
          </a:p>
          <a:p>
            <a:pPr>
              <a:lnSpc>
                <a:spcPct val="90000"/>
              </a:lnSpc>
              <a:spcBef>
                <a:spcPct val="20000"/>
              </a:spcBef>
              <a:buFont typeface="Arial" charset="0"/>
              <a:buNone/>
              <a:defRPr/>
            </a:pPr>
            <a:endParaRPr lang="en-US" sz="1900" dirty="0">
              <a:latin typeface="Calibri" pitchFamily="34" charset="0"/>
              <a:cs typeface="Arial" charset="0"/>
            </a:endParaRPr>
          </a:p>
          <a:p>
            <a:pPr algn="ctr">
              <a:lnSpc>
                <a:spcPct val="90000"/>
              </a:lnSpc>
              <a:spcBef>
                <a:spcPct val="20000"/>
              </a:spcBef>
              <a:buFont typeface="Arial" charset="0"/>
              <a:buNone/>
              <a:defRPr/>
            </a:pPr>
            <a:endParaRPr lang="en-US" sz="1900" dirty="0">
              <a:latin typeface="Calibri" pitchFamily="34" charset="0"/>
              <a:cs typeface="Arial" charset="0"/>
            </a:endParaRPr>
          </a:p>
          <a:p>
            <a:pPr algn="ctr">
              <a:lnSpc>
                <a:spcPct val="90000"/>
              </a:lnSpc>
              <a:spcBef>
                <a:spcPct val="20000"/>
              </a:spcBef>
              <a:buFont typeface="Arial" charset="0"/>
              <a:buNone/>
              <a:defRPr/>
            </a:pPr>
            <a:endParaRPr lang="en-US" sz="1900" dirty="0">
              <a:latin typeface="Calibri" pitchFamily="34" charset="0"/>
              <a:cs typeface="Arial" charset="0"/>
            </a:endParaRPr>
          </a:p>
        </p:txBody>
      </p:sp>
      <p:sp>
        <p:nvSpPr>
          <p:cNvPr id="2" name="TextBox 1"/>
          <p:cNvSpPr txBox="1"/>
          <p:nvPr/>
        </p:nvSpPr>
        <p:spPr>
          <a:xfrm>
            <a:off x="304800" y="228600"/>
            <a:ext cx="8305800" cy="769441"/>
          </a:xfrm>
          <a:prstGeom prst="rect">
            <a:avLst/>
          </a:prstGeom>
          <a:noFill/>
        </p:spPr>
        <p:txBody>
          <a:bodyPr wrap="square" rtlCol="0">
            <a:spAutoFit/>
          </a:bodyPr>
          <a:lstStyle/>
          <a:p>
            <a:pPr algn="ctr"/>
            <a:r>
              <a:rPr lang="en-US" sz="4400" dirty="0">
                <a:solidFill>
                  <a:schemeClr val="bg1"/>
                </a:solidFill>
                <a:latin typeface="Arial" panose="020B0604020202020204" pitchFamily="34" charset="0"/>
                <a:cs typeface="Arial" panose="020B0604020202020204" pitchFamily="34" charset="0"/>
              </a:rPr>
              <a:t>Yes, Resumes are Still Required</a:t>
            </a:r>
          </a:p>
        </p:txBody>
      </p:sp>
      <p:sp>
        <p:nvSpPr>
          <p:cNvPr id="8" name="Content Placeholder 3"/>
          <p:cNvSpPr>
            <a:spLocks noGrp="1"/>
          </p:cNvSpPr>
          <p:nvPr>
            <p:ph sz="quarter" idx="1"/>
          </p:nvPr>
        </p:nvSpPr>
        <p:spPr>
          <a:xfrm>
            <a:off x="3581400" y="1600200"/>
            <a:ext cx="5184648" cy="4495800"/>
          </a:xfrm>
        </p:spPr>
        <p:txBody>
          <a:bodyPr>
            <a:normAutofit lnSpcReduction="10000"/>
          </a:bodyPr>
          <a:lstStyle/>
          <a:p>
            <a:pPr>
              <a:lnSpc>
                <a:spcPct val="110000"/>
              </a:lnSpc>
              <a:defRPr/>
            </a:pPr>
            <a:r>
              <a:rPr lang="en-US" sz="3200" dirty="0">
                <a:cs typeface="Arial" charset="0"/>
              </a:rPr>
              <a:t>With employers receiving hundreds of resumes, it is so important to stand out in the crowd.</a:t>
            </a:r>
          </a:p>
          <a:p>
            <a:pPr>
              <a:lnSpc>
                <a:spcPct val="90000"/>
              </a:lnSpc>
              <a:defRPr/>
            </a:pPr>
            <a:endParaRPr lang="en-US" sz="3200" dirty="0">
              <a:cs typeface="Arial" charset="0"/>
            </a:endParaRPr>
          </a:p>
          <a:p>
            <a:pPr>
              <a:lnSpc>
                <a:spcPct val="90000"/>
              </a:lnSpc>
              <a:defRPr/>
            </a:pPr>
            <a:r>
              <a:rPr lang="en-US" sz="3200" dirty="0">
                <a:cs typeface="Arial" charset="0"/>
              </a:rPr>
              <a:t>How many seconds do you have to hook an employer’s or a recruiter’s attention?</a:t>
            </a:r>
          </a:p>
          <a:p>
            <a:endParaRPr lang="en-US" dirty="0"/>
          </a:p>
        </p:txBody>
      </p:sp>
      <p:sp>
        <p:nvSpPr>
          <p:cNvPr id="9"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2534775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500" t="1923" r="8333"/>
          <a:stretch/>
        </p:blipFill>
        <p:spPr>
          <a:xfrm>
            <a:off x="609600" y="1703318"/>
            <a:ext cx="8153400" cy="3886200"/>
          </a:xfrm>
          <a:prstGeom prst="rect">
            <a:avLst/>
          </a:prstGeom>
        </p:spPr>
      </p:pic>
      <p:sp>
        <p:nvSpPr>
          <p:cNvPr id="5" name="TextBox 4"/>
          <p:cNvSpPr txBox="1"/>
          <p:nvPr/>
        </p:nvSpPr>
        <p:spPr>
          <a:xfrm>
            <a:off x="228600" y="228600"/>
            <a:ext cx="8763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How Long to Screen a Resume?</a:t>
            </a:r>
          </a:p>
        </p:txBody>
      </p:sp>
      <p:sp>
        <p:nvSpPr>
          <p:cNvPr id="6"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3378606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228600"/>
            <a:ext cx="8763000" cy="769441"/>
          </a:xfrm>
          <a:prstGeom prst="rect">
            <a:avLst/>
          </a:prstGeom>
          <a:noFill/>
        </p:spPr>
        <p:txBody>
          <a:bodyPr wrap="square" rtlCol="0">
            <a:spAutoFit/>
          </a:bodyPr>
          <a:lstStyle/>
          <a:p>
            <a:pPr algn="ctr"/>
            <a:r>
              <a:rPr lang="en-US" sz="4400" dirty="0">
                <a:solidFill>
                  <a:schemeClr val="bg1"/>
                </a:solidFill>
                <a:latin typeface="Arial" panose="020B0604020202020204" pitchFamily="34" charset="0"/>
                <a:cs typeface="Arial" panose="020B0604020202020204" pitchFamily="34" charset="0"/>
              </a:rPr>
              <a:t>5 Top Resume Myths</a:t>
            </a:r>
          </a:p>
        </p:txBody>
      </p:sp>
      <p:sp>
        <p:nvSpPr>
          <p:cNvPr id="6" name="Rectangle 5"/>
          <p:cNvSpPr/>
          <p:nvPr/>
        </p:nvSpPr>
        <p:spPr>
          <a:xfrm>
            <a:off x="381000" y="1905000"/>
            <a:ext cx="5257800" cy="2677656"/>
          </a:xfrm>
          <a:prstGeom prst="rect">
            <a:avLst/>
          </a:prstGeom>
        </p:spPr>
        <p:txBody>
          <a:bodyPr wrap="square">
            <a:spAutoFit/>
          </a:bodyPr>
          <a:lstStyle/>
          <a:p>
            <a:pPr marL="514350" indent="-514350">
              <a:buFont typeface="Calibri" pitchFamily="34" charset="0"/>
              <a:buAutoNum type="arabicPeriod"/>
            </a:pPr>
            <a:r>
              <a:rPr lang="en-US" altLang="en-US" sz="2800" dirty="0">
                <a:solidFill>
                  <a:srgbClr val="0052A1"/>
                </a:solidFill>
                <a:latin typeface="Arial" panose="020B0604020202020204" pitchFamily="34" charset="0"/>
                <a:cs typeface="Arial" panose="020B0604020202020204" pitchFamily="34" charset="0"/>
              </a:rPr>
              <a:t>No more than 1 page</a:t>
            </a:r>
          </a:p>
          <a:p>
            <a:pPr marL="514350" indent="-514350">
              <a:buFont typeface="Calibri" pitchFamily="34" charset="0"/>
              <a:buAutoNum type="arabicPeriod"/>
            </a:pPr>
            <a:r>
              <a:rPr lang="en-US" altLang="en-US" sz="2800" dirty="0">
                <a:solidFill>
                  <a:srgbClr val="0052A1"/>
                </a:solidFill>
                <a:latin typeface="Arial" panose="020B0604020202020204" pitchFamily="34" charset="0"/>
                <a:cs typeface="Arial" panose="020B0604020202020204" pitchFamily="34" charset="0"/>
              </a:rPr>
              <a:t>Must be chronological</a:t>
            </a:r>
          </a:p>
          <a:p>
            <a:pPr marL="514350" indent="-514350">
              <a:buFont typeface="Calibri" pitchFamily="34" charset="0"/>
              <a:buAutoNum type="arabicPeriod"/>
            </a:pPr>
            <a:r>
              <a:rPr lang="en-US" altLang="en-US" sz="2800" dirty="0">
                <a:solidFill>
                  <a:srgbClr val="0052A1"/>
                </a:solidFill>
                <a:latin typeface="Arial" panose="020B0604020202020204" pitchFamily="34" charset="0"/>
                <a:cs typeface="Arial" panose="020B0604020202020204" pitchFamily="34" charset="0"/>
              </a:rPr>
              <a:t>Always list work history first</a:t>
            </a:r>
          </a:p>
          <a:p>
            <a:pPr marL="514350" indent="-514350">
              <a:buFont typeface="Calibri" pitchFamily="34" charset="0"/>
              <a:buAutoNum type="arabicPeriod"/>
            </a:pPr>
            <a:r>
              <a:rPr lang="en-US" altLang="en-US" sz="2800" dirty="0">
                <a:solidFill>
                  <a:srgbClr val="0052A1"/>
                </a:solidFill>
                <a:latin typeface="Arial" panose="020B0604020202020204" pitchFamily="34" charset="0"/>
                <a:cs typeface="Arial" panose="020B0604020202020204" pitchFamily="34" charset="0"/>
              </a:rPr>
              <a:t>One resume works for</a:t>
            </a:r>
            <a:br>
              <a:rPr lang="en-US" altLang="en-US" sz="2800" dirty="0">
                <a:solidFill>
                  <a:srgbClr val="0052A1"/>
                </a:solidFill>
                <a:latin typeface="Arial" panose="020B0604020202020204" pitchFamily="34" charset="0"/>
                <a:cs typeface="Arial" panose="020B0604020202020204" pitchFamily="34" charset="0"/>
              </a:rPr>
            </a:br>
            <a:r>
              <a:rPr lang="en-US" altLang="en-US" sz="2800" dirty="0">
                <a:solidFill>
                  <a:srgbClr val="0052A1"/>
                </a:solidFill>
                <a:latin typeface="Arial" panose="020B0604020202020204" pitchFamily="34" charset="0"/>
                <a:cs typeface="Arial" panose="020B0604020202020204" pitchFamily="34" charset="0"/>
              </a:rPr>
              <a:t>multiple jobs</a:t>
            </a:r>
          </a:p>
          <a:p>
            <a:pPr marL="514350" indent="-514350">
              <a:buFont typeface="Calibri" pitchFamily="34" charset="0"/>
              <a:buAutoNum type="arabicPeriod"/>
            </a:pPr>
            <a:r>
              <a:rPr lang="en-US" altLang="en-US" sz="2800" dirty="0">
                <a:solidFill>
                  <a:srgbClr val="0052A1"/>
                </a:solidFill>
                <a:latin typeface="Arial" panose="020B0604020202020204" pitchFamily="34" charset="0"/>
                <a:cs typeface="Arial" panose="020B0604020202020204" pitchFamily="34" charset="0"/>
              </a:rPr>
              <a:t>Cover letters are obsolete</a:t>
            </a:r>
          </a:p>
        </p:txBody>
      </p:sp>
      <p:pic>
        <p:nvPicPr>
          <p:cNvPr id="7172" name="Picture 4" descr="C:\Users\jmirabile.CEA\AppData\Local\Microsoft\Windows\Temporary Internet Files\Content.IE5\2G9UQAWI\Insurance+Myth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0096" y="1724654"/>
            <a:ext cx="3463190" cy="3533146"/>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1438337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752600"/>
            <a:ext cx="3008313" cy="1174750"/>
          </a:xfrm>
        </p:spPr>
        <p:txBody>
          <a:bodyPr>
            <a:noAutofit/>
          </a:bodyPr>
          <a:lstStyle/>
          <a:p>
            <a:r>
              <a:rPr lang="en-US" sz="3600" dirty="0"/>
              <a:t>What Recruiters want to see from job seekers </a:t>
            </a:r>
          </a:p>
        </p:txBody>
      </p:sp>
      <p:sp>
        <p:nvSpPr>
          <p:cNvPr id="15363" name="Rectangle 3"/>
          <p:cNvSpPr>
            <a:spLocks noGrp="1" noChangeArrowheads="1"/>
          </p:cNvSpPr>
          <p:nvPr>
            <p:ph idx="1"/>
          </p:nvPr>
        </p:nvSpPr>
        <p:spPr>
          <a:xfrm>
            <a:off x="3657600" y="411161"/>
            <a:ext cx="5111750" cy="5853113"/>
          </a:xfrm>
        </p:spPr>
        <p:txBody>
          <a:bodyPr>
            <a:noAutofit/>
          </a:bodyPr>
          <a:lstStyle/>
          <a:p>
            <a:r>
              <a:rPr lang="en-US" sz="3000" dirty="0">
                <a:latin typeface="+mj-lt"/>
              </a:rPr>
              <a:t>Resumes Tailored to the Open Position - 63%</a:t>
            </a:r>
          </a:p>
          <a:p>
            <a:r>
              <a:rPr lang="en-US" sz="3000" dirty="0">
                <a:latin typeface="+mj-lt"/>
              </a:rPr>
              <a:t>Skill Sets Listed First on a Resume - 41%</a:t>
            </a:r>
          </a:p>
          <a:p>
            <a:r>
              <a:rPr lang="en-US" sz="3000" dirty="0">
                <a:latin typeface="+mj-lt"/>
              </a:rPr>
              <a:t>Cover Letters - 40%</a:t>
            </a:r>
          </a:p>
          <a:p>
            <a:r>
              <a:rPr lang="en-US" sz="3000" dirty="0">
                <a:latin typeface="+mj-lt"/>
              </a:rPr>
              <a:t>Application Addressed to the Hiring Manager - 22%</a:t>
            </a:r>
          </a:p>
          <a:p>
            <a:r>
              <a:rPr lang="en-US" sz="3000" dirty="0">
                <a:latin typeface="+mj-lt"/>
              </a:rPr>
              <a:t>Links to Personal Blogs, Portfolios, or Websites - 16% </a:t>
            </a:r>
          </a:p>
          <a:p>
            <a:pPr marL="0" indent="0">
              <a:buNone/>
            </a:pPr>
            <a:r>
              <a:rPr lang="en-US" sz="1400" i="1" dirty="0">
                <a:latin typeface="+mj-lt"/>
              </a:rPr>
              <a:t>(Careerbuilder 2017)</a:t>
            </a:r>
            <a:r>
              <a:rPr lang="en-US" sz="3200" dirty="0">
                <a:latin typeface="+mj-lt"/>
              </a:rPr>
              <a:t>  </a:t>
            </a:r>
          </a:p>
          <a:p>
            <a:pPr marL="0" indent="0">
              <a:buNone/>
            </a:pPr>
            <a:r>
              <a:rPr lang="en-US" sz="3200" dirty="0">
                <a:latin typeface="+mj-lt"/>
              </a:rPr>
              <a:t> </a:t>
            </a:r>
          </a:p>
          <a:p>
            <a:pPr>
              <a:buFont typeface="Wingdings" panose="05000000000000000000" pitchFamily="2" charset="2"/>
              <a:buChar char="v"/>
            </a:pPr>
            <a:endParaRPr lang="en-US" sz="3000" dirty="0">
              <a:latin typeface="+mj-lt"/>
            </a:endParaRPr>
          </a:p>
          <a:p>
            <a:pPr marL="0" indent="0">
              <a:buNone/>
            </a:pPr>
            <a:r>
              <a:rPr lang="en-US" sz="3000" i="1" dirty="0"/>
              <a:t>   </a:t>
            </a:r>
            <a:endParaRPr lang="en-US" sz="3000" dirty="0"/>
          </a:p>
        </p:txBody>
      </p:sp>
      <p:pic>
        <p:nvPicPr>
          <p:cNvPr id="6" name="Picture Placeholder 5"/>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982" r="5982"/>
          <a:stretch>
            <a:fillRect/>
          </a:stretch>
        </p:blipFill>
        <p:spPr>
          <a:xfrm>
            <a:off x="0" y="3502024"/>
            <a:ext cx="3521075" cy="2670175"/>
          </a:xfrm>
        </p:spPr>
      </p:pic>
    </p:spTree>
    <p:extLst>
      <p:ext uri="{BB962C8B-B14F-4D97-AF65-F5344CB8AC3E}">
        <p14:creationId xmlns:p14="http://schemas.microsoft.com/office/powerpoint/2010/main" val="3146901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092244" cy="646331"/>
          </a:xfrm>
          <a:prstGeom prst="rect">
            <a:avLst/>
          </a:prstGeom>
          <a:noFill/>
        </p:spPr>
        <p:txBody>
          <a:bodyPr wrap="square" rtlCol="0">
            <a:spAutoFit/>
          </a:bodyPr>
          <a:lstStyle/>
          <a:p>
            <a:pPr algn="ctr"/>
            <a:r>
              <a:rPr lang="en-US" sz="3600" dirty="0">
                <a:solidFill>
                  <a:schemeClr val="bg1"/>
                </a:solidFill>
                <a:latin typeface="Arial" panose="020B0604020202020204" pitchFamily="34" charset="0"/>
                <a:cs typeface="Arial" panose="020B0604020202020204" pitchFamily="34" charset="0"/>
              </a:rPr>
              <a:t> Rejected</a:t>
            </a:r>
          </a:p>
        </p:txBody>
      </p:sp>
      <p:pic>
        <p:nvPicPr>
          <p:cNvPr id="1026" name="Picture 2" descr="C:\Users\jmirabile.CEA\AppData\Local\Microsoft\Windows\Temporary Internet Files\Content.IE5\87ERY0MG\6082521945_e02a29854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46012">
            <a:off x="6362798" y="4492103"/>
            <a:ext cx="2105291" cy="18232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96887" y="1556177"/>
            <a:ext cx="3008313" cy="1066800"/>
          </a:xfrm>
        </p:spPr>
        <p:txBody>
          <a:bodyPr>
            <a:noAutofit/>
          </a:bodyPr>
          <a:lstStyle/>
          <a:p>
            <a:r>
              <a:rPr lang="en-US" sz="3600" dirty="0"/>
              <a:t>What Will Get a Resume Rejected</a:t>
            </a:r>
          </a:p>
        </p:txBody>
      </p:sp>
      <p:sp>
        <p:nvSpPr>
          <p:cNvPr id="6" name="Content Placeholder 3"/>
          <p:cNvSpPr>
            <a:spLocks noGrp="1"/>
          </p:cNvSpPr>
          <p:nvPr>
            <p:ph idx="1"/>
          </p:nvPr>
        </p:nvSpPr>
        <p:spPr/>
        <p:txBody>
          <a:bodyPr>
            <a:normAutofit/>
          </a:bodyPr>
          <a:lstStyle/>
          <a:p>
            <a:r>
              <a:rPr lang="en-US" sz="2800" dirty="0"/>
              <a:t>Impersonal Applications (No Hiring Manager’s Name) - 84%</a:t>
            </a:r>
          </a:p>
          <a:p>
            <a:r>
              <a:rPr lang="en-US" sz="2800" dirty="0"/>
              <a:t>No Thank You Note After Interview - 57%</a:t>
            </a:r>
          </a:p>
          <a:p>
            <a:r>
              <a:rPr lang="en-US" sz="2800" dirty="0"/>
              <a:t>Resumes Aren’t Customized and Tailored - 54%</a:t>
            </a:r>
          </a:p>
          <a:p>
            <a:r>
              <a:rPr lang="en-US" sz="2800" dirty="0"/>
              <a:t>No Cover Letter - 45%</a:t>
            </a:r>
          </a:p>
          <a:p>
            <a:r>
              <a:rPr lang="en-US" sz="2800" dirty="0"/>
              <a:t>No Follow Up With Employer After Interview - 37%  </a:t>
            </a:r>
            <a:r>
              <a:rPr lang="en-US" sz="1200" i="1" dirty="0"/>
              <a:t>(Careerbuilder2017)</a:t>
            </a:r>
            <a:endParaRPr lang="en-US" sz="2800" dirty="0"/>
          </a:p>
        </p:txBody>
      </p:sp>
      <p:pic>
        <p:nvPicPr>
          <p:cNvPr id="7" name="Picture Placeholder 6"/>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760" b="1760"/>
          <a:stretch>
            <a:fillRect/>
          </a:stretch>
        </p:blipFill>
        <p:spPr/>
      </p:pic>
    </p:spTree>
    <p:extLst>
      <p:ext uri="{BB962C8B-B14F-4D97-AF65-F5344CB8AC3E}">
        <p14:creationId xmlns:p14="http://schemas.microsoft.com/office/powerpoint/2010/main" val="1235073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228600"/>
            <a:ext cx="8763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Key Words Help to Stand Out </a:t>
            </a:r>
          </a:p>
        </p:txBody>
      </p:sp>
      <p:sp>
        <p:nvSpPr>
          <p:cNvPr id="4" name="Rectangle 3"/>
          <p:cNvSpPr/>
          <p:nvPr/>
        </p:nvSpPr>
        <p:spPr>
          <a:xfrm>
            <a:off x="228600" y="1752600"/>
            <a:ext cx="8763000" cy="4247317"/>
          </a:xfrm>
          <a:prstGeom prst="rect">
            <a:avLst/>
          </a:prstGeom>
        </p:spPr>
        <p:txBody>
          <a:bodyPr wrap="square">
            <a:spAutoFit/>
          </a:bodyPr>
          <a:lstStyle/>
          <a:p>
            <a:pPr marL="457200" indent="-457200">
              <a:buClr>
                <a:schemeClr val="tx2"/>
              </a:buClr>
              <a:buFont typeface="Arial" panose="020B0604020202020204" pitchFamily="34" charset="0"/>
              <a:buChar char="•"/>
              <a:defRPr/>
            </a:pPr>
            <a:r>
              <a:rPr lang="en-US" sz="2700" dirty="0">
                <a:solidFill>
                  <a:srgbClr val="0052A1"/>
                </a:solidFill>
                <a:latin typeface="Arial" panose="020B0604020202020204" pitchFamily="34" charset="0"/>
                <a:cs typeface="Arial" panose="020B0604020202020204" pitchFamily="34" charset="0"/>
              </a:rPr>
              <a:t>Restate position title</a:t>
            </a:r>
          </a:p>
          <a:p>
            <a:pPr marL="457200" indent="-457200">
              <a:buClr>
                <a:schemeClr val="tx2"/>
              </a:buClr>
              <a:buFont typeface="Arial" panose="020B0604020202020204" pitchFamily="34" charset="0"/>
              <a:buChar char="•"/>
              <a:defRPr/>
            </a:pPr>
            <a:r>
              <a:rPr lang="en-US" sz="2700" dirty="0">
                <a:solidFill>
                  <a:srgbClr val="0052A1"/>
                </a:solidFill>
                <a:latin typeface="Arial" panose="020B0604020202020204" pitchFamily="34" charset="0"/>
                <a:cs typeface="Arial" panose="020B0604020202020204" pitchFamily="34" charset="0"/>
              </a:rPr>
              <a:t>Include attributes of job description</a:t>
            </a:r>
          </a:p>
          <a:p>
            <a:pPr marL="850392" lvl="1" indent="-457200">
              <a:buFont typeface="Arial" panose="020B0604020202020204" pitchFamily="34" charset="0"/>
              <a:buChar char="•"/>
              <a:defRPr/>
            </a:pPr>
            <a:r>
              <a:rPr lang="en-US" sz="2700" b="1" dirty="0">
                <a:solidFill>
                  <a:srgbClr val="0052A1"/>
                </a:solidFill>
                <a:latin typeface="Arial" panose="020B0604020202020204" pitchFamily="34" charset="0"/>
                <a:cs typeface="Arial" panose="020B0604020202020204" pitchFamily="34" charset="0"/>
              </a:rPr>
              <a:t>Ad: </a:t>
            </a:r>
            <a:r>
              <a:rPr lang="en-US" sz="2700" b="1" i="1" dirty="0">
                <a:solidFill>
                  <a:srgbClr val="0052A1"/>
                </a:solidFill>
                <a:latin typeface="Arial" panose="020B0604020202020204" pitchFamily="34" charset="0"/>
                <a:cs typeface="Arial" panose="020B0604020202020204" pitchFamily="34" charset="0"/>
              </a:rPr>
              <a:t>Need self-directed IT programmer with 7 years  experience for server refresh project.</a:t>
            </a:r>
          </a:p>
          <a:p>
            <a:pPr marL="850392" lvl="1" indent="-457200">
              <a:buFont typeface="Arial" panose="020B0604020202020204" pitchFamily="34" charset="0"/>
              <a:buChar char="•"/>
              <a:defRPr/>
            </a:pPr>
            <a:r>
              <a:rPr lang="en-US" sz="2700" b="1" dirty="0">
                <a:solidFill>
                  <a:srgbClr val="0052A1"/>
                </a:solidFill>
                <a:latin typeface="Arial" panose="020B0604020202020204" pitchFamily="34" charset="0"/>
                <a:cs typeface="Arial" panose="020B0604020202020204" pitchFamily="34" charset="0"/>
              </a:rPr>
              <a:t>YOU: IT programmer with over 10 years experience </a:t>
            </a:r>
            <a:r>
              <a:rPr lang="en-US" sz="2700" dirty="0">
                <a:solidFill>
                  <a:srgbClr val="0052A1"/>
                </a:solidFill>
                <a:latin typeface="Arial" panose="020B0604020202020204" pitchFamily="34" charset="0"/>
                <a:cs typeface="Arial" panose="020B0604020202020204" pitchFamily="34" charset="0"/>
              </a:rPr>
              <a:t>in </a:t>
            </a:r>
            <a:r>
              <a:rPr lang="en-US" sz="2700" b="1" dirty="0">
                <a:solidFill>
                  <a:srgbClr val="0052A1"/>
                </a:solidFill>
                <a:latin typeface="Arial" panose="020B0604020202020204" pitchFamily="34" charset="0"/>
                <a:cs typeface="Arial" panose="020B0604020202020204" pitchFamily="34" charset="0"/>
              </a:rPr>
              <a:t>server</a:t>
            </a:r>
            <a:r>
              <a:rPr lang="en-US" sz="2700" dirty="0">
                <a:solidFill>
                  <a:srgbClr val="0052A1"/>
                </a:solidFill>
                <a:latin typeface="Arial" panose="020B0604020202020204" pitchFamily="34" charset="0"/>
                <a:cs typeface="Arial" panose="020B0604020202020204" pitchFamily="34" charset="0"/>
              </a:rPr>
              <a:t> installation and maintenance…My thorough understanding of </a:t>
            </a:r>
            <a:r>
              <a:rPr lang="en-US" sz="2700" b="1" dirty="0">
                <a:solidFill>
                  <a:srgbClr val="0052A1"/>
                </a:solidFill>
                <a:latin typeface="Arial" panose="020B0604020202020204" pitchFamily="34" charset="0"/>
                <a:cs typeface="Arial" panose="020B0604020202020204" pitchFamily="34" charset="0"/>
              </a:rPr>
              <a:t>servers</a:t>
            </a:r>
            <a:r>
              <a:rPr lang="en-US" sz="2700" dirty="0">
                <a:solidFill>
                  <a:srgbClr val="0052A1"/>
                </a:solidFill>
                <a:latin typeface="Arial" panose="020B0604020202020204" pitchFamily="34" charset="0"/>
                <a:cs typeface="Arial" panose="020B0604020202020204" pitchFamily="34" charset="0"/>
              </a:rPr>
              <a:t> has enabled me to complete system installations ahead of schedule…</a:t>
            </a:r>
          </a:p>
          <a:p>
            <a:pPr marL="457200" indent="-457200">
              <a:buClr>
                <a:schemeClr val="tx2"/>
              </a:buClr>
              <a:buFont typeface="Arial" panose="020B0604020202020204" pitchFamily="34" charset="0"/>
              <a:buChar char="•"/>
              <a:defRPr/>
            </a:pPr>
            <a:r>
              <a:rPr lang="en-US" sz="2700" dirty="0">
                <a:solidFill>
                  <a:srgbClr val="0052A1"/>
                </a:solidFill>
                <a:latin typeface="Arial" panose="020B0604020202020204" pitchFamily="34" charset="0"/>
                <a:cs typeface="Arial" panose="020B0604020202020204" pitchFamily="34" charset="0"/>
              </a:rPr>
              <a:t>Be succinct, be specific, &amp; be brief</a:t>
            </a:r>
          </a:p>
        </p:txBody>
      </p:sp>
      <p:sp>
        <p:nvSpPr>
          <p:cNvPr id="6"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559102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0330" y="456033"/>
            <a:ext cx="8763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Word Clouds and Key Words</a:t>
            </a:r>
          </a:p>
        </p:txBody>
      </p:sp>
      <p:sp>
        <p:nvSpPr>
          <p:cNvPr id="4" name="Rectangle 3"/>
          <p:cNvSpPr/>
          <p:nvPr/>
        </p:nvSpPr>
        <p:spPr>
          <a:xfrm>
            <a:off x="381000" y="1696786"/>
            <a:ext cx="8153400" cy="954107"/>
          </a:xfrm>
          <a:prstGeom prst="rect">
            <a:avLst/>
          </a:prstGeom>
        </p:spPr>
        <p:txBody>
          <a:bodyPr wrap="square">
            <a:spAutoFit/>
          </a:bodyPr>
          <a:lstStyle/>
          <a:p>
            <a:pPr>
              <a:buClr>
                <a:schemeClr val="accent3"/>
              </a:buClr>
              <a:defRPr/>
            </a:pPr>
            <a:r>
              <a:rPr lang="en-US" sz="2800" dirty="0">
                <a:solidFill>
                  <a:srgbClr val="0052A1"/>
                </a:solidFill>
                <a:latin typeface="Arial" panose="020B0604020202020204" pitchFamily="34" charset="0"/>
                <a:cs typeface="Arial" panose="020B0604020202020204" pitchFamily="34" charset="0"/>
              </a:rPr>
              <a:t>Word clouds give greater prominence to words that appear more frequently in the source text.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204" y="2829818"/>
            <a:ext cx="3336212" cy="2961382"/>
          </a:xfrm>
          <a:prstGeom prst="rect">
            <a:avLst/>
          </a:prstGeom>
        </p:spPr>
      </p:pic>
      <p:sp>
        <p:nvSpPr>
          <p:cNvPr id="3" name="TextBox 2"/>
          <p:cNvSpPr txBox="1"/>
          <p:nvPr/>
        </p:nvSpPr>
        <p:spPr>
          <a:xfrm>
            <a:off x="5046244" y="3578819"/>
            <a:ext cx="3886200" cy="1200329"/>
          </a:xfrm>
          <a:prstGeom prst="rect">
            <a:avLst/>
          </a:prstGeom>
          <a:noFill/>
        </p:spPr>
        <p:txBody>
          <a:bodyPr wrap="square" rtlCol="0">
            <a:spAutoFit/>
          </a:bodyPr>
          <a:lstStyle/>
          <a:p>
            <a:r>
              <a:rPr lang="en-US" sz="3600" b="1" i="1" dirty="0">
                <a:solidFill>
                  <a:srgbClr val="0052A1"/>
                </a:solidFill>
                <a:latin typeface="Arial" panose="020B0604020202020204" pitchFamily="34" charset="0"/>
                <a:cs typeface="Arial" panose="020B0604020202020204" pitchFamily="34" charset="0"/>
              </a:rPr>
              <a:t>Check out </a:t>
            </a:r>
          </a:p>
          <a:p>
            <a:r>
              <a:rPr lang="en-US" sz="3600" b="1" i="1" dirty="0">
                <a:solidFill>
                  <a:srgbClr val="0052A1"/>
                </a:solidFill>
                <a:latin typeface="Arial" panose="020B0604020202020204" pitchFamily="34" charset="0"/>
                <a:cs typeface="Arial" panose="020B0604020202020204" pitchFamily="34" charset="0"/>
              </a:rPr>
              <a:t>Worditout.com</a:t>
            </a:r>
          </a:p>
        </p:txBody>
      </p:sp>
      <p:sp>
        <p:nvSpPr>
          <p:cNvPr id="6" name="Right Arrow 5"/>
          <p:cNvSpPr/>
          <p:nvPr/>
        </p:nvSpPr>
        <p:spPr>
          <a:xfrm>
            <a:off x="4337416" y="3936668"/>
            <a:ext cx="708828" cy="484633"/>
          </a:xfrm>
          <a:prstGeom prst="rightArrow">
            <a:avLst/>
          </a:prstGeom>
          <a:solidFill>
            <a:srgbClr val="3FA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2471531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Make Your Resume Easy</a:t>
            </a:r>
          </a:p>
        </p:txBody>
      </p:sp>
      <p:sp>
        <p:nvSpPr>
          <p:cNvPr id="3" name="Content Placeholder 2"/>
          <p:cNvSpPr>
            <a:spLocks noGrp="1"/>
          </p:cNvSpPr>
          <p:nvPr>
            <p:ph idx="1"/>
          </p:nvPr>
        </p:nvSpPr>
        <p:spPr>
          <a:xfrm>
            <a:off x="457200" y="1830387"/>
            <a:ext cx="8229600" cy="4525963"/>
          </a:xfrm>
        </p:spPr>
        <p:txBody>
          <a:bodyPr>
            <a:noAutofit/>
          </a:bodyPr>
          <a:lstStyle/>
          <a:p>
            <a:pPr>
              <a:buClr>
                <a:srgbClr val="0052A1"/>
              </a:buClr>
              <a:defRPr/>
            </a:pPr>
            <a:r>
              <a:rPr lang="en-US" sz="2400" dirty="0"/>
              <a:t>We read from </a:t>
            </a:r>
            <a:r>
              <a:rPr lang="en-US" sz="2400" b="1" dirty="0"/>
              <a:t>left to right</a:t>
            </a:r>
          </a:p>
          <a:p>
            <a:pPr>
              <a:buClr>
                <a:srgbClr val="0052A1"/>
              </a:buClr>
              <a:defRPr/>
            </a:pPr>
            <a:r>
              <a:rPr lang="en-US" sz="2400" dirty="0"/>
              <a:t>Use </a:t>
            </a:r>
            <a:r>
              <a:rPr lang="en-US" sz="2400" b="1" dirty="0"/>
              <a:t>left alignment</a:t>
            </a:r>
          </a:p>
          <a:p>
            <a:pPr>
              <a:buClr>
                <a:srgbClr val="0052A1"/>
              </a:buClr>
              <a:defRPr/>
            </a:pPr>
            <a:r>
              <a:rPr lang="en-US" sz="2400" b="1" dirty="0"/>
              <a:t>Omit</a:t>
            </a:r>
            <a:r>
              <a:rPr lang="en-US" sz="2400" dirty="0"/>
              <a:t> columns </a:t>
            </a:r>
            <a:r>
              <a:rPr lang="en-US" sz="2400" b="1" dirty="0"/>
              <a:t>White</a:t>
            </a:r>
            <a:r>
              <a:rPr lang="en-US" sz="2400" dirty="0"/>
              <a:t> space is OK</a:t>
            </a:r>
          </a:p>
          <a:p>
            <a:pPr>
              <a:buClr>
                <a:srgbClr val="0052A1"/>
              </a:buClr>
              <a:defRPr/>
            </a:pPr>
            <a:r>
              <a:rPr lang="en-US" sz="2400" b="1" dirty="0"/>
              <a:t>Use</a:t>
            </a:r>
            <a:r>
              <a:rPr lang="en-US" sz="2400" dirty="0"/>
              <a:t> simple fonts: Arial, Helvetica, Times Roman</a:t>
            </a:r>
          </a:p>
          <a:p>
            <a:pPr>
              <a:buClr>
                <a:srgbClr val="0052A1"/>
              </a:buClr>
              <a:defRPr/>
            </a:pPr>
            <a:r>
              <a:rPr lang="en-US" sz="2400" b="1" dirty="0"/>
              <a:t>Limit</a:t>
            </a:r>
            <a:r>
              <a:rPr lang="en-US" sz="2400" dirty="0"/>
              <a:t> underlining, italicizing, borders</a:t>
            </a:r>
          </a:p>
          <a:p>
            <a:pPr>
              <a:buClr>
                <a:srgbClr val="0052A1"/>
              </a:buClr>
              <a:defRPr/>
            </a:pPr>
            <a:r>
              <a:rPr lang="en-US" sz="2400" dirty="0"/>
              <a:t>First time use, be sure to </a:t>
            </a:r>
            <a:r>
              <a:rPr lang="en-US" sz="2400" b="1" dirty="0"/>
              <a:t>spell out acronyms </a:t>
            </a:r>
            <a:r>
              <a:rPr lang="en-US" sz="2400" dirty="0"/>
              <a:t>and </a:t>
            </a:r>
            <a:r>
              <a:rPr lang="en-US" sz="2400" b="1" dirty="0"/>
              <a:t>abbreviations</a:t>
            </a:r>
            <a:r>
              <a:rPr lang="en-US" sz="2400" dirty="0"/>
              <a:t> to ensure meaning  ---Associates in Arts (AA), Applied Aerodynamics (AA), Anesthesiologist's Assistant (AA)</a:t>
            </a:r>
            <a:endParaRPr lang="en-US" altLang="en-US" sz="1800" dirty="0">
              <a:latin typeface="Arial" charset="0"/>
              <a:cs typeface="Arial" charset="0"/>
            </a:endParaRPr>
          </a:p>
          <a:p>
            <a:endParaRPr lang="en-US" sz="1800"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11</a:t>
            </a:fld>
            <a:endParaRPr lang="en-US" dirty="0"/>
          </a:p>
        </p:txBody>
      </p:sp>
      <p:pic>
        <p:nvPicPr>
          <p:cNvPr id="6" name="Picture 3" descr="C:\Users\jmirabile.CEA\AppData\Local\Microsoft\Windows\Temporary Internet Files\Content.IE5\OBAX57SZ\220px-Easy_butto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1676400"/>
            <a:ext cx="1828800" cy="1371600"/>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2415953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5"/>
          <p:cNvSpPr txBox="1">
            <a:spLocks noChangeArrowheads="1"/>
          </p:cNvSpPr>
          <p:nvPr/>
        </p:nvSpPr>
        <p:spPr bwMode="auto">
          <a:xfrm rot="10800000" flipV="1">
            <a:off x="2667000" y="5257800"/>
            <a:ext cx="449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Arial" charset="0"/>
                <a:cs typeface="Arial" charset="0"/>
              </a:defRPr>
            </a:lvl1pPr>
            <a:lvl2pPr marL="742950" indent="-285750" eaLnBrk="0" hangingPunct="0">
              <a:spcBef>
                <a:spcPct val="20000"/>
              </a:spcBef>
              <a:buFont typeface="Arial" charset="0"/>
              <a:buChar char="–"/>
              <a:defRPr sz="2800">
                <a:solidFill>
                  <a:schemeClr val="tx1"/>
                </a:solidFill>
                <a:latin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cs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9pPr>
          </a:lstStyle>
          <a:p>
            <a:pPr eaLnBrk="1" hangingPunct="1">
              <a:spcBef>
                <a:spcPct val="0"/>
              </a:spcBef>
              <a:buFontTx/>
              <a:buNone/>
            </a:pPr>
            <a:endParaRPr lang="en-US" altLang="en-US" sz="1800" dirty="0"/>
          </a:p>
        </p:txBody>
      </p:sp>
      <p:sp>
        <p:nvSpPr>
          <p:cNvPr id="24580" name="Content Placeholder 2"/>
          <p:cNvSpPr>
            <a:spLocks/>
          </p:cNvSpPr>
          <p:nvPr/>
        </p:nvSpPr>
        <p:spPr bwMode="auto">
          <a:xfrm>
            <a:off x="228600" y="1371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Arial" charset="0"/>
                <a:cs typeface="Arial" charset="0"/>
              </a:defRPr>
            </a:lvl1pPr>
            <a:lvl2pPr marL="742950" indent="-285750" eaLnBrk="0" hangingPunct="0">
              <a:spcBef>
                <a:spcPct val="20000"/>
              </a:spcBef>
              <a:buFont typeface="Arial" charset="0"/>
              <a:buChar char="–"/>
              <a:defRPr sz="2800">
                <a:solidFill>
                  <a:schemeClr val="tx1"/>
                </a:solidFill>
                <a:latin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cs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9pPr>
          </a:lstStyle>
          <a:p>
            <a:pPr>
              <a:buFont typeface="Arial" charset="0"/>
              <a:buNone/>
            </a:pPr>
            <a:endParaRPr lang="en-US" altLang="en-US" dirty="0"/>
          </a:p>
          <a:p>
            <a:endParaRPr lang="en-US" altLang="en-US" sz="2800" dirty="0"/>
          </a:p>
          <a:p>
            <a:endParaRPr lang="en-US" altLang="en-US" sz="2800" dirty="0"/>
          </a:p>
        </p:txBody>
      </p:sp>
      <p:sp>
        <p:nvSpPr>
          <p:cNvPr id="24581" name="Content Placeholder 2"/>
          <p:cNvSpPr>
            <a:spLocks/>
          </p:cNvSpPr>
          <p:nvPr/>
        </p:nvSpPr>
        <p:spPr bwMode="auto">
          <a:xfrm>
            <a:off x="381000" y="15240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Arial" charset="0"/>
                <a:cs typeface="Arial" charset="0"/>
              </a:defRPr>
            </a:lvl1pPr>
            <a:lvl2pPr marL="742950" indent="-285750" eaLnBrk="0" hangingPunct="0">
              <a:spcBef>
                <a:spcPct val="20000"/>
              </a:spcBef>
              <a:buFont typeface="Arial" charset="0"/>
              <a:buChar char="–"/>
              <a:defRPr sz="2800">
                <a:solidFill>
                  <a:schemeClr val="tx1"/>
                </a:solidFill>
                <a:latin typeface="Arial" charset="0"/>
                <a:cs typeface="Arial" charset="0"/>
              </a:defRPr>
            </a:lvl2pPr>
            <a:lvl3pPr marL="1257300" indent="-342900" eaLnBrk="0" hangingPunct="0">
              <a:spcBef>
                <a:spcPct val="20000"/>
              </a:spcBef>
              <a:buFont typeface="Arial" charset="0"/>
              <a:buChar char="•"/>
              <a:defRPr sz="2400">
                <a:solidFill>
                  <a:schemeClr val="tx1"/>
                </a:solidFill>
                <a:latin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cs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9pPr>
          </a:lstStyle>
          <a:p>
            <a:pPr>
              <a:buFont typeface="Arial" charset="0"/>
              <a:buNone/>
            </a:pPr>
            <a:endParaRPr lang="en-US" altLang="en-US" sz="3600" dirty="0"/>
          </a:p>
          <a:p>
            <a:pPr eaLnBrk="1" hangingPunct="1">
              <a:spcBef>
                <a:spcPct val="0"/>
              </a:spcBef>
            </a:pPr>
            <a:endParaRPr lang="en-US" altLang="en-US" sz="2800" dirty="0"/>
          </a:p>
          <a:p>
            <a:endParaRPr lang="en-US" altLang="en-US" sz="2800" dirty="0"/>
          </a:p>
        </p:txBody>
      </p:sp>
      <p:sp>
        <p:nvSpPr>
          <p:cNvPr id="24582" name="Content Placeholder 2"/>
          <p:cNvSpPr>
            <a:spLocks/>
          </p:cNvSpPr>
          <p:nvPr/>
        </p:nvSpPr>
        <p:spPr bwMode="auto">
          <a:xfrm>
            <a:off x="533400" y="16764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Arial" charset="0"/>
                <a:cs typeface="Arial" charset="0"/>
              </a:defRPr>
            </a:lvl1pPr>
            <a:lvl2pPr marL="742950" indent="-285750" eaLnBrk="0" hangingPunct="0">
              <a:spcBef>
                <a:spcPct val="20000"/>
              </a:spcBef>
              <a:buFont typeface="Arial" charset="0"/>
              <a:buChar char="–"/>
              <a:defRPr sz="2800">
                <a:solidFill>
                  <a:schemeClr val="tx1"/>
                </a:solidFill>
                <a:latin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cs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9pPr>
          </a:lstStyle>
          <a:p>
            <a:pPr>
              <a:buFont typeface="Arial" charset="0"/>
              <a:buNone/>
            </a:pPr>
            <a:endParaRPr lang="en-US" altLang="en-US" sz="2800" dirty="0"/>
          </a:p>
          <a:p>
            <a:endParaRPr lang="en-US" altLang="en-US" sz="2800" dirty="0"/>
          </a:p>
        </p:txBody>
      </p:sp>
      <p:pic>
        <p:nvPicPr>
          <p:cNvPr id="9220" name="Picture 4" descr="C:\Users\jmirabile.CEA\AppData\Local\Microsoft\Windows\Temporary Internet Files\Content.IE5\OBAX57SZ\work-in-progress-iconfull[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547" b="7110"/>
          <a:stretch/>
        </p:blipFill>
        <p:spPr bwMode="auto">
          <a:xfrm>
            <a:off x="6019800" y="3663157"/>
            <a:ext cx="2914650" cy="23852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8600" y="423864"/>
            <a:ext cx="8734571" cy="646331"/>
          </a:xfrm>
          <a:prstGeom prst="rect">
            <a:avLst/>
          </a:prstGeom>
          <a:noFill/>
        </p:spPr>
        <p:txBody>
          <a:bodyPr wrap="square" rtlCol="0">
            <a:spAutoFit/>
          </a:bodyPr>
          <a:lstStyle/>
          <a:p>
            <a:pPr algn="ctr"/>
            <a:r>
              <a:rPr lang="en-US" sz="3600" dirty="0">
                <a:solidFill>
                  <a:schemeClr val="bg1"/>
                </a:solidFill>
                <a:latin typeface="Arial" panose="020B0604020202020204" pitchFamily="34" charset="0"/>
                <a:cs typeface="Arial" panose="020B0604020202020204" pitchFamily="34" charset="0"/>
              </a:rPr>
              <a:t>Preparing to Write Your </a:t>
            </a:r>
            <a:r>
              <a:rPr lang="en-US" sz="3600" i="1" dirty="0">
                <a:solidFill>
                  <a:schemeClr val="bg1"/>
                </a:solidFill>
                <a:latin typeface="Arial" panose="020B0604020202020204" pitchFamily="34" charset="0"/>
                <a:cs typeface="Arial" panose="020B0604020202020204" pitchFamily="34" charset="0"/>
              </a:rPr>
              <a:t>WOW</a:t>
            </a:r>
            <a:r>
              <a:rPr lang="en-US" sz="3600" dirty="0">
                <a:solidFill>
                  <a:schemeClr val="bg1"/>
                </a:solidFill>
                <a:latin typeface="Arial" panose="020B0604020202020204" pitchFamily="34" charset="0"/>
                <a:cs typeface="Arial" panose="020B0604020202020204" pitchFamily="34" charset="0"/>
              </a:rPr>
              <a:t> Resume</a:t>
            </a:r>
          </a:p>
        </p:txBody>
      </p:sp>
      <p:sp>
        <p:nvSpPr>
          <p:cNvPr id="10" name="Content Placeholder 3"/>
          <p:cNvSpPr>
            <a:spLocks noGrp="1"/>
          </p:cNvSpPr>
          <p:nvPr>
            <p:ph sz="quarter" idx="1"/>
          </p:nvPr>
        </p:nvSpPr>
        <p:spPr>
          <a:xfrm>
            <a:off x="381000" y="1522413"/>
            <a:ext cx="7696200" cy="4375150"/>
          </a:xfrm>
        </p:spPr>
        <p:txBody>
          <a:bodyPr>
            <a:noAutofit/>
          </a:bodyPr>
          <a:lstStyle/>
          <a:p>
            <a:r>
              <a:rPr lang="en-US" altLang="en-US" sz="2800" dirty="0"/>
              <a:t>Focus and Action</a:t>
            </a:r>
          </a:p>
          <a:p>
            <a:r>
              <a:rPr lang="en-US" altLang="en-US" sz="2800" dirty="0"/>
              <a:t>Gather your past resumes, recommendations, evaluations and reviews, and new job postings or career opportunities</a:t>
            </a:r>
          </a:p>
          <a:p>
            <a:r>
              <a:rPr lang="en-US" altLang="en-US" sz="2800" dirty="0"/>
              <a:t>Make a list of your skills</a:t>
            </a:r>
          </a:p>
          <a:p>
            <a:r>
              <a:rPr lang="en-US" altLang="en-US" sz="2800" dirty="0"/>
              <a:t>Identify your strengths/likes</a:t>
            </a:r>
          </a:p>
          <a:p>
            <a:pPr lvl="1"/>
            <a:r>
              <a:rPr lang="en-US" altLang="en-US" dirty="0">
                <a:solidFill>
                  <a:srgbClr val="00B050"/>
                </a:solidFill>
              </a:rPr>
              <a:t>Strength Finder 2.0</a:t>
            </a:r>
          </a:p>
          <a:p>
            <a:pPr lvl="1"/>
            <a:r>
              <a:rPr lang="en-US" altLang="en-US" dirty="0">
                <a:solidFill>
                  <a:srgbClr val="00B050"/>
                </a:solidFill>
              </a:rPr>
              <a:t>Career Choice/Change</a:t>
            </a:r>
          </a:p>
          <a:p>
            <a:endParaRPr lang="en-US" sz="2800" dirty="0"/>
          </a:p>
        </p:txBody>
      </p:sp>
      <p:sp>
        <p:nvSpPr>
          <p:cNvPr id="11"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946343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p:cNvSpPr>
          <p:nvPr>
            <p:ph idx="4294967295"/>
          </p:nvPr>
        </p:nvSpPr>
        <p:spPr>
          <a:xfrm>
            <a:off x="342900" y="1521370"/>
            <a:ext cx="5562600" cy="4387850"/>
          </a:xfrm>
        </p:spPr>
        <p:txBody>
          <a:bodyPr>
            <a:normAutofit/>
          </a:bodyPr>
          <a:lstStyle/>
          <a:p>
            <a:pPr lvl="1">
              <a:lnSpc>
                <a:spcPct val="150000"/>
              </a:lnSpc>
              <a:buFont typeface="Arial" panose="020B0604020202020204" pitchFamily="34" charset="0"/>
              <a:buChar char="•"/>
            </a:pPr>
            <a:r>
              <a:rPr lang="en-US" altLang="en-US" sz="2400" dirty="0">
                <a:latin typeface="Arial" charset="0"/>
                <a:cs typeface="Arial" charset="0"/>
              </a:rPr>
              <a:t>Professional Summary</a:t>
            </a:r>
          </a:p>
          <a:p>
            <a:pPr lvl="1">
              <a:lnSpc>
                <a:spcPct val="150000"/>
              </a:lnSpc>
              <a:buFont typeface="Arial" panose="020B0604020202020204" pitchFamily="34" charset="0"/>
              <a:buChar char="•"/>
            </a:pPr>
            <a:r>
              <a:rPr lang="en-US" altLang="en-US" sz="2400" dirty="0">
                <a:latin typeface="Arial" charset="0"/>
                <a:cs typeface="Arial" charset="0"/>
              </a:rPr>
              <a:t>Accomplishments</a:t>
            </a:r>
          </a:p>
          <a:p>
            <a:pPr lvl="1">
              <a:lnSpc>
                <a:spcPct val="150000"/>
              </a:lnSpc>
              <a:buFont typeface="Arial" panose="020B0604020202020204" pitchFamily="34" charset="0"/>
              <a:buChar char="•"/>
            </a:pPr>
            <a:r>
              <a:rPr lang="en-US" altLang="en-US" sz="2400" dirty="0">
                <a:latin typeface="Arial" charset="0"/>
                <a:cs typeface="Arial" charset="0"/>
              </a:rPr>
              <a:t>Qualifications</a:t>
            </a:r>
          </a:p>
          <a:p>
            <a:pPr lvl="1">
              <a:lnSpc>
                <a:spcPct val="150000"/>
              </a:lnSpc>
              <a:buFont typeface="Arial" panose="020B0604020202020204" pitchFamily="34" charset="0"/>
              <a:buChar char="•"/>
            </a:pPr>
            <a:r>
              <a:rPr lang="en-US" altLang="en-US" sz="2400" dirty="0">
                <a:latin typeface="Arial" charset="0"/>
                <a:cs typeface="Arial" charset="0"/>
              </a:rPr>
              <a:t>Employment History</a:t>
            </a:r>
          </a:p>
          <a:p>
            <a:pPr lvl="1">
              <a:lnSpc>
                <a:spcPct val="150000"/>
              </a:lnSpc>
              <a:buFont typeface="Arial" panose="020B0604020202020204" pitchFamily="34" charset="0"/>
              <a:buChar char="•"/>
            </a:pPr>
            <a:r>
              <a:rPr lang="en-US" altLang="en-US" sz="2400" dirty="0">
                <a:latin typeface="Arial" charset="0"/>
                <a:cs typeface="Arial" charset="0"/>
              </a:rPr>
              <a:t>Education</a:t>
            </a:r>
          </a:p>
          <a:p>
            <a:pPr lvl="1">
              <a:lnSpc>
                <a:spcPct val="150000"/>
              </a:lnSpc>
              <a:buFont typeface="Arial" panose="020B0604020202020204" pitchFamily="34" charset="0"/>
              <a:buChar char="•"/>
            </a:pPr>
            <a:r>
              <a:rPr lang="en-US" altLang="en-US" sz="2400" dirty="0">
                <a:latin typeface="Arial" charset="0"/>
                <a:cs typeface="Arial" charset="0"/>
              </a:rPr>
              <a:t>Special Training</a:t>
            </a:r>
          </a:p>
          <a:p>
            <a:pPr lvl="1">
              <a:lnSpc>
                <a:spcPct val="150000"/>
              </a:lnSpc>
              <a:buFont typeface="Arial" panose="020B0604020202020204" pitchFamily="34" charset="0"/>
              <a:buChar char="•"/>
            </a:pPr>
            <a:r>
              <a:rPr lang="en-US" altLang="en-US" sz="2400" dirty="0">
                <a:latin typeface="Arial" charset="0"/>
                <a:cs typeface="Arial" charset="0"/>
              </a:rPr>
              <a:t>Volunteer</a:t>
            </a:r>
          </a:p>
        </p:txBody>
      </p:sp>
      <p:sp>
        <p:nvSpPr>
          <p:cNvPr id="2" name="TextBox 1"/>
          <p:cNvSpPr txBox="1"/>
          <p:nvPr/>
        </p:nvSpPr>
        <p:spPr>
          <a:xfrm>
            <a:off x="0" y="304800"/>
            <a:ext cx="9144000" cy="769441"/>
          </a:xfrm>
          <a:prstGeom prst="rect">
            <a:avLst/>
          </a:prstGeom>
          <a:noFill/>
        </p:spPr>
        <p:txBody>
          <a:bodyPr wrap="square" rtlCol="0">
            <a:spAutoFit/>
          </a:bodyPr>
          <a:lstStyle/>
          <a:p>
            <a:pPr algn="ctr"/>
            <a:r>
              <a:rPr lang="en-US" sz="4400" dirty="0">
                <a:solidFill>
                  <a:schemeClr val="bg1"/>
                </a:solidFill>
                <a:latin typeface="Arial" panose="020B0604020202020204" pitchFamily="34" charset="0"/>
                <a:cs typeface="Arial" panose="020B0604020202020204" pitchFamily="34" charset="0"/>
              </a:rPr>
              <a:t>First, Create a Master Resume</a:t>
            </a:r>
          </a:p>
        </p:txBody>
      </p:sp>
      <p:pic>
        <p:nvPicPr>
          <p:cNvPr id="1028" name="Picture 4" descr="C:\Users\jmirabile\AppData\Local\Microsoft\Windows\Temporary Internet Files\Content.IE5\H7W2APF0\mind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831205"/>
            <a:ext cx="3505200" cy="376818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2256187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4"/>
          <p:cNvSpPr txBox="1">
            <a:spLocks/>
          </p:cNvSpPr>
          <p:nvPr/>
        </p:nvSpPr>
        <p:spPr bwMode="auto">
          <a:xfrm>
            <a:off x="4876800" y="1676400"/>
            <a:ext cx="3962400" cy="4419600"/>
          </a:xfrm>
          <a:prstGeom prst="rect">
            <a:avLst/>
          </a:prstGeom>
          <a:noFill/>
          <a:ln w="9525">
            <a:noFill/>
            <a:miter lim="800000"/>
            <a:headEnd/>
            <a:tailEnd/>
          </a:ln>
        </p:spPr>
        <p:txBody>
          <a:bodyPr/>
          <a:lstStyle/>
          <a:p>
            <a:pPr marL="342900" indent="-342900" eaLnBrk="0" hangingPunct="0">
              <a:spcBef>
                <a:spcPct val="20000"/>
              </a:spcBef>
              <a:defRPr/>
            </a:pPr>
            <a:r>
              <a:rPr lang="en-US" sz="2800" b="1" kern="0" dirty="0">
                <a:solidFill>
                  <a:srgbClr val="0052A1"/>
                </a:solidFill>
                <a:latin typeface="+mj-lt"/>
              </a:rPr>
              <a:t>List A</a:t>
            </a:r>
          </a:p>
          <a:p>
            <a:pPr marL="342900" indent="-342900" eaLnBrk="0" hangingPunct="0">
              <a:spcBef>
                <a:spcPct val="20000"/>
              </a:spcBef>
              <a:buFontTx/>
              <a:buChar char="•"/>
              <a:defRPr/>
            </a:pPr>
            <a:r>
              <a:rPr lang="en-US" sz="2800" kern="0" dirty="0">
                <a:solidFill>
                  <a:srgbClr val="0052A1"/>
                </a:solidFill>
                <a:latin typeface="+mj-lt"/>
              </a:rPr>
              <a:t>Chronological</a:t>
            </a:r>
          </a:p>
          <a:p>
            <a:pPr marL="342900" indent="-342900" eaLnBrk="0" hangingPunct="0">
              <a:spcBef>
                <a:spcPct val="20000"/>
              </a:spcBef>
              <a:buFontTx/>
              <a:buChar char="•"/>
              <a:defRPr/>
            </a:pPr>
            <a:r>
              <a:rPr lang="en-US" sz="2800" kern="0" dirty="0">
                <a:solidFill>
                  <a:srgbClr val="0052A1"/>
                </a:solidFill>
                <a:latin typeface="+mj-lt"/>
              </a:rPr>
              <a:t>Functional</a:t>
            </a:r>
          </a:p>
          <a:p>
            <a:pPr marL="342900" indent="-342900" eaLnBrk="0" hangingPunct="0">
              <a:spcBef>
                <a:spcPct val="20000"/>
              </a:spcBef>
              <a:buFontTx/>
              <a:buChar char="•"/>
              <a:defRPr/>
            </a:pPr>
            <a:r>
              <a:rPr lang="en-US" sz="2800" kern="0" dirty="0">
                <a:solidFill>
                  <a:srgbClr val="0052A1"/>
                </a:solidFill>
                <a:latin typeface="+mj-lt"/>
              </a:rPr>
              <a:t>Combination/Hybrid</a:t>
            </a:r>
          </a:p>
          <a:p>
            <a:pPr marL="342900" indent="-342900" eaLnBrk="0" hangingPunct="0">
              <a:spcBef>
                <a:spcPct val="20000"/>
              </a:spcBef>
              <a:defRPr/>
            </a:pPr>
            <a:r>
              <a:rPr lang="en-US" sz="2800" b="1" kern="0" dirty="0">
                <a:solidFill>
                  <a:srgbClr val="0052A1"/>
                </a:solidFill>
                <a:latin typeface="+mj-lt"/>
              </a:rPr>
              <a:t>List B</a:t>
            </a:r>
          </a:p>
          <a:p>
            <a:pPr marL="342900" indent="-342900" eaLnBrk="0" hangingPunct="0">
              <a:spcBef>
                <a:spcPct val="20000"/>
              </a:spcBef>
              <a:buFontTx/>
              <a:buChar char="•"/>
              <a:defRPr/>
            </a:pPr>
            <a:r>
              <a:rPr lang="en-US" sz="2800" kern="0" dirty="0">
                <a:solidFill>
                  <a:srgbClr val="0052A1"/>
                </a:solidFill>
                <a:latin typeface="+mj-lt"/>
              </a:rPr>
              <a:t>Scannable</a:t>
            </a:r>
          </a:p>
          <a:p>
            <a:pPr marL="342900" indent="-342900" eaLnBrk="0" hangingPunct="0">
              <a:spcBef>
                <a:spcPct val="20000"/>
              </a:spcBef>
              <a:buFontTx/>
              <a:buChar char="•"/>
              <a:defRPr/>
            </a:pPr>
            <a:r>
              <a:rPr lang="en-US" sz="2800" kern="0" dirty="0">
                <a:solidFill>
                  <a:srgbClr val="0052A1"/>
                </a:solidFill>
                <a:latin typeface="+mj-lt"/>
              </a:rPr>
              <a:t>PDF</a:t>
            </a:r>
          </a:p>
          <a:p>
            <a:pPr marL="342900" indent="-342900" eaLnBrk="0" hangingPunct="0">
              <a:spcBef>
                <a:spcPct val="20000"/>
              </a:spcBef>
              <a:buFontTx/>
              <a:buChar char="•"/>
              <a:defRPr/>
            </a:pPr>
            <a:r>
              <a:rPr lang="en-US" sz="2800" kern="0" dirty="0">
                <a:solidFill>
                  <a:srgbClr val="0052A1"/>
                </a:solidFill>
                <a:latin typeface="+mj-lt"/>
              </a:rPr>
              <a:t>Email</a:t>
            </a:r>
          </a:p>
          <a:p>
            <a:pPr marL="342900" indent="-342900" eaLnBrk="0" hangingPunct="0">
              <a:spcBef>
                <a:spcPct val="20000"/>
              </a:spcBef>
              <a:defRPr/>
            </a:pPr>
            <a:endParaRPr lang="en-US" sz="2400" kern="0" dirty="0">
              <a:solidFill>
                <a:schemeClr val="tx2"/>
              </a:solidFill>
              <a:latin typeface="+mn-lt"/>
            </a:endParaRPr>
          </a:p>
        </p:txBody>
      </p:sp>
      <p:pic>
        <p:nvPicPr>
          <p:cNvPr id="2867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76400"/>
            <a:ext cx="35052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752600" y="352961"/>
            <a:ext cx="5867400" cy="1323439"/>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Types of  Resumes</a:t>
            </a:r>
          </a:p>
          <a:p>
            <a:pPr algn="ctr"/>
            <a:endParaRPr lang="en-US" sz="4000" dirty="0">
              <a:latin typeface="Arial" panose="020B0604020202020204" pitchFamily="34" charset="0"/>
              <a:cs typeface="Arial" panose="020B0604020202020204" pitchFamily="34" charset="0"/>
            </a:endParaRPr>
          </a:p>
        </p:txBody>
      </p:sp>
      <p:pic>
        <p:nvPicPr>
          <p:cNvPr id="7" name="Picture 2" descr="C:\Users\jmirabile\AppData\Local\Microsoft\Windows\Temporary Internet Files\Content.IE5\H7W2APF0\folder-icon-01[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200" y="5094343"/>
            <a:ext cx="1361909" cy="7545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57200" y="4549655"/>
            <a:ext cx="3657600" cy="800219"/>
          </a:xfrm>
          <a:prstGeom prst="rect">
            <a:avLst/>
          </a:prstGeom>
          <a:noFill/>
        </p:spPr>
        <p:txBody>
          <a:bodyPr wrap="square" rtlCol="0">
            <a:spAutoFit/>
          </a:bodyPr>
          <a:lstStyle/>
          <a:p>
            <a:r>
              <a:rPr lang="en-US" altLang="en-US" sz="2800" b="1" dirty="0">
                <a:solidFill>
                  <a:srgbClr val="3FAD20"/>
                </a:solidFill>
              </a:rPr>
              <a:t>Which one do choose?</a:t>
            </a:r>
            <a:endParaRPr lang="en-US" altLang="en-US" sz="3600" b="1" dirty="0">
              <a:solidFill>
                <a:srgbClr val="3FAD20"/>
              </a:solidFill>
              <a:latin typeface="Comic Sans MS" pitchFamily="66" charset="0"/>
            </a:endParaRPr>
          </a:p>
          <a:p>
            <a:endParaRPr lang="en-US" dirty="0"/>
          </a:p>
        </p:txBody>
      </p:sp>
      <p:sp>
        <p:nvSpPr>
          <p:cNvPr id="10"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3147279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Resume Samples</a:t>
            </a:r>
          </a:p>
        </p:txBody>
      </p:sp>
      <p:sp>
        <p:nvSpPr>
          <p:cNvPr id="3" name="Text Placeholder 2"/>
          <p:cNvSpPr>
            <a:spLocks noGrp="1"/>
          </p:cNvSpPr>
          <p:nvPr>
            <p:ph type="body" idx="1"/>
          </p:nvPr>
        </p:nvSpPr>
        <p:spPr/>
        <p:txBody>
          <a:bodyPr/>
          <a:lstStyle/>
          <a:p>
            <a:pPr algn="ctr"/>
            <a:r>
              <a:rPr lang="en-US" dirty="0"/>
              <a:t>Chronological</a:t>
            </a:r>
          </a:p>
        </p:txBody>
      </p:sp>
      <p:pic>
        <p:nvPicPr>
          <p:cNvPr id="9" name="Content Placeholder 8"/>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38200" y="2156946"/>
            <a:ext cx="3250647" cy="4178509"/>
          </a:xfrm>
        </p:spPr>
      </p:pic>
      <p:sp>
        <p:nvSpPr>
          <p:cNvPr id="5" name="Text Placeholder 4"/>
          <p:cNvSpPr>
            <a:spLocks noGrp="1"/>
          </p:cNvSpPr>
          <p:nvPr>
            <p:ph type="body" sz="quarter" idx="3"/>
          </p:nvPr>
        </p:nvSpPr>
        <p:spPr/>
        <p:txBody>
          <a:bodyPr/>
          <a:lstStyle/>
          <a:p>
            <a:pPr algn="ctr"/>
            <a:r>
              <a:rPr lang="en-US" dirty="0"/>
              <a:t>Functional</a:t>
            </a:r>
          </a:p>
        </p:txBody>
      </p:sp>
      <p:pic>
        <p:nvPicPr>
          <p:cNvPr id="10" name="Content Placeholder 9"/>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914900" y="2091269"/>
            <a:ext cx="3276600" cy="4244186"/>
          </a:xfrm>
        </p:spPr>
      </p:pic>
      <p:sp>
        <p:nvSpPr>
          <p:cNvPr id="7" name="Footer Placeholder 6"/>
          <p:cNvSpPr>
            <a:spLocks noGrp="1"/>
          </p:cNvSpPr>
          <p:nvPr>
            <p:ph type="ftr" sz="quarter" idx="11"/>
          </p:nvPr>
        </p:nvSpPr>
        <p:spPr/>
        <p:txBody>
          <a:bodyPr/>
          <a:lstStyle/>
          <a:p>
            <a:r>
              <a:rPr lang="en-US"/>
              <a:t>employers.org • 800.399.5331</a:t>
            </a:r>
          </a:p>
          <a:p>
            <a:r>
              <a:rPr lang="en-US"/>
              <a:t>© California Employers Association</a:t>
            </a:r>
            <a:endParaRPr lang="en-US" dirty="0"/>
          </a:p>
        </p:txBody>
      </p:sp>
      <p:sp>
        <p:nvSpPr>
          <p:cNvPr id="8" name="Slide Number Placeholder 7"/>
          <p:cNvSpPr>
            <a:spLocks noGrp="1"/>
          </p:cNvSpPr>
          <p:nvPr>
            <p:ph type="sldNum" sz="quarter" idx="12"/>
          </p:nvPr>
        </p:nvSpPr>
        <p:spPr/>
        <p:txBody>
          <a:bodyPr/>
          <a:lstStyle/>
          <a:p>
            <a:fld id="{20835861-911E-439B-83BF-9D0C536A51C9}" type="slidenum">
              <a:rPr lang="en-US" smtClean="0"/>
              <a:pPr/>
              <a:t>15</a:t>
            </a:fld>
            <a:endParaRPr lang="en-US" dirty="0"/>
          </a:p>
        </p:txBody>
      </p:sp>
    </p:spTree>
    <p:extLst>
      <p:ext uri="{BB962C8B-B14F-4D97-AF65-F5344CB8AC3E}">
        <p14:creationId xmlns:p14="http://schemas.microsoft.com/office/powerpoint/2010/main" val="3673151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04775" y="152400"/>
            <a:ext cx="6400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Arial" charset="0"/>
                <a:cs typeface="Arial" charset="0"/>
              </a:defRPr>
            </a:lvl1pPr>
            <a:lvl2pPr marL="742950" indent="-285750" eaLnBrk="0" hangingPunct="0">
              <a:spcBef>
                <a:spcPct val="20000"/>
              </a:spcBef>
              <a:buFont typeface="Arial" charset="0"/>
              <a:buChar char="–"/>
              <a:defRPr sz="2800">
                <a:solidFill>
                  <a:schemeClr val="tx1"/>
                </a:solidFill>
                <a:latin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cs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9pPr>
          </a:lstStyle>
          <a:p>
            <a:pPr>
              <a:spcBef>
                <a:spcPct val="0"/>
              </a:spcBef>
              <a:buFontTx/>
              <a:buNone/>
            </a:pPr>
            <a:r>
              <a:rPr lang="en-US" altLang="en-US" dirty="0"/>
              <a:t>	</a:t>
            </a:r>
            <a:br>
              <a:rPr lang="en-US" altLang="en-US" dirty="0"/>
            </a:br>
            <a:br>
              <a:rPr lang="en-US" altLang="en-US" dirty="0"/>
            </a:br>
            <a:br>
              <a:rPr lang="en-US" altLang="en-US" dirty="0"/>
            </a:br>
            <a:endParaRPr lang="en-US" altLang="en-US" dirty="0"/>
          </a:p>
        </p:txBody>
      </p:sp>
      <p:pic>
        <p:nvPicPr>
          <p:cNvPr id="6" name="Picture 2" descr="http://www.resumark.com/blog/wp-content/uploads/2009/12/istock_000005457422xsmall.jpg"/>
          <p:cNvPicPr>
            <a:picLocks noGrp="1" noChangeAspect="1" noChangeArrowheads="1"/>
          </p:cNvPicPr>
          <p:nvPr>
            <p:ph idx="4294967295"/>
          </p:nvPr>
        </p:nvPicPr>
        <p:blipFill>
          <a:blip r:embed="rId3" cstate="print"/>
          <a:srcRect/>
          <a:stretch>
            <a:fillRect/>
          </a:stretch>
        </p:blipFill>
        <p:spPr>
          <a:xfrm>
            <a:off x="0" y="1801832"/>
            <a:ext cx="3375140" cy="3989367"/>
          </a:xfrm>
          <a:prstGeom prst="roundRect">
            <a:avLst/>
          </a:prstGeom>
        </p:spPr>
      </p:pic>
      <p:sp>
        <p:nvSpPr>
          <p:cNvPr id="7" name="Content Placeholder 2"/>
          <p:cNvSpPr txBox="1">
            <a:spLocks/>
          </p:cNvSpPr>
          <p:nvPr/>
        </p:nvSpPr>
        <p:spPr bwMode="auto">
          <a:xfrm>
            <a:off x="3962400" y="1801832"/>
            <a:ext cx="4762500" cy="3505200"/>
          </a:xfrm>
          <a:prstGeom prst="rect">
            <a:avLst/>
          </a:prstGeom>
          <a:noFill/>
          <a:ln w="9525">
            <a:noFill/>
            <a:miter lim="800000"/>
            <a:headEnd/>
            <a:tailEnd/>
          </a:ln>
        </p:spPr>
        <p:txBody>
          <a:bodyPr/>
          <a:lstStyle/>
          <a:p>
            <a:pPr eaLnBrk="0" hangingPunct="0">
              <a:lnSpc>
                <a:spcPct val="125000"/>
              </a:lnSpc>
              <a:spcBef>
                <a:spcPct val="20000"/>
              </a:spcBef>
              <a:buFont typeface="Arial" charset="0"/>
              <a:buNone/>
              <a:defRPr/>
            </a:pPr>
            <a:r>
              <a:rPr lang="en-US" sz="2800" kern="0" dirty="0">
                <a:solidFill>
                  <a:srgbClr val="0052A1"/>
                </a:solidFill>
                <a:latin typeface="Arial" panose="020B0604020202020204" pitchFamily="34" charset="0"/>
                <a:cs typeface="Arial" panose="020B0604020202020204" pitchFamily="34" charset="0"/>
              </a:rPr>
              <a:t>A resume addresses a person’s market value. In 45 seconds or less, it needs to answer the question:</a:t>
            </a:r>
          </a:p>
          <a:p>
            <a:pPr eaLnBrk="0" hangingPunct="0">
              <a:spcBef>
                <a:spcPct val="20000"/>
              </a:spcBef>
              <a:buFont typeface="Arial" charset="0"/>
              <a:buNone/>
              <a:defRPr/>
            </a:pPr>
            <a:r>
              <a:rPr lang="en-US" sz="3200" b="1" i="1" u="sng" kern="0" dirty="0">
                <a:solidFill>
                  <a:srgbClr val="3FAD20"/>
                </a:solidFill>
                <a:latin typeface="Arial" panose="020B0604020202020204" pitchFamily="34" charset="0"/>
                <a:cs typeface="Arial" panose="020B0604020202020204" pitchFamily="34" charset="0"/>
              </a:rPr>
              <a:t>Why should we hire you?</a:t>
            </a:r>
          </a:p>
        </p:txBody>
      </p:sp>
      <p:sp>
        <p:nvSpPr>
          <p:cNvPr id="2" name="TextBox 1"/>
          <p:cNvSpPr txBox="1"/>
          <p:nvPr/>
        </p:nvSpPr>
        <p:spPr>
          <a:xfrm>
            <a:off x="762000" y="304800"/>
            <a:ext cx="7391400" cy="1046440"/>
          </a:xfrm>
          <a:prstGeom prst="rect">
            <a:avLst/>
          </a:prstGeom>
          <a:noFill/>
        </p:spPr>
        <p:txBody>
          <a:bodyPr wrap="square" rtlCol="0">
            <a:spAutoFit/>
          </a:bodyPr>
          <a:lstStyle/>
          <a:p>
            <a:pPr algn="ctr"/>
            <a:r>
              <a:rPr lang="en-US" sz="4400" dirty="0">
                <a:solidFill>
                  <a:schemeClr val="bg1"/>
                </a:solidFill>
                <a:latin typeface="Arial" panose="020B0604020202020204" pitchFamily="34" charset="0"/>
                <a:cs typeface="Arial" panose="020B0604020202020204" pitchFamily="34" charset="0"/>
              </a:rPr>
              <a:t>Know your </a:t>
            </a:r>
            <a:r>
              <a:rPr lang="en-US" sz="4400" u="sng" dirty="0">
                <a:solidFill>
                  <a:schemeClr val="bg1"/>
                </a:solidFill>
                <a:latin typeface="Arial" panose="020B0604020202020204" pitchFamily="34" charset="0"/>
                <a:cs typeface="Arial" panose="020B0604020202020204" pitchFamily="34" charset="0"/>
              </a:rPr>
              <a:t>Market Value</a:t>
            </a:r>
          </a:p>
          <a:p>
            <a:endParaRPr lang="en-US" dirty="0">
              <a:latin typeface="Arial" panose="020B0604020202020204" pitchFamily="34" charset="0"/>
              <a:cs typeface="Arial" panose="020B0604020202020204" pitchFamily="34" charset="0"/>
            </a:endParaRPr>
          </a:p>
        </p:txBody>
      </p:sp>
      <p:sp>
        <p:nvSpPr>
          <p:cNvPr id="8"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2059476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4294967295"/>
          </p:nvPr>
        </p:nvSpPr>
        <p:spPr>
          <a:xfrm>
            <a:off x="533400" y="1544666"/>
            <a:ext cx="7165848" cy="3200400"/>
          </a:xfrm>
        </p:spPr>
        <p:txBody>
          <a:bodyPr>
            <a:normAutofit/>
          </a:bodyPr>
          <a:lstStyle/>
          <a:p>
            <a:pPr>
              <a:lnSpc>
                <a:spcPct val="150000"/>
              </a:lnSpc>
            </a:pPr>
            <a:r>
              <a:rPr lang="en-US" altLang="en-US" sz="2800" dirty="0">
                <a:latin typeface="Arial" charset="0"/>
                <a:cs typeface="Arial" charset="0"/>
              </a:rPr>
              <a:t>Applicant Tracking Systems or ATS</a:t>
            </a:r>
          </a:p>
          <a:p>
            <a:pPr>
              <a:lnSpc>
                <a:spcPct val="150000"/>
              </a:lnSpc>
            </a:pPr>
            <a:r>
              <a:rPr lang="en-US" altLang="en-US" sz="2800" dirty="0">
                <a:latin typeface="Arial" charset="0"/>
                <a:cs typeface="Arial" charset="0"/>
              </a:rPr>
              <a:t>H.R. or Admin Staff</a:t>
            </a:r>
          </a:p>
          <a:p>
            <a:pPr>
              <a:lnSpc>
                <a:spcPct val="150000"/>
              </a:lnSpc>
            </a:pPr>
            <a:r>
              <a:rPr lang="en-US" altLang="en-US" sz="2800" dirty="0">
                <a:latin typeface="Arial" charset="0"/>
                <a:cs typeface="Arial" charset="0"/>
              </a:rPr>
              <a:t>Recruiters: Corporate vs. Agency</a:t>
            </a:r>
          </a:p>
          <a:p>
            <a:pPr>
              <a:lnSpc>
                <a:spcPct val="150000"/>
              </a:lnSpc>
            </a:pPr>
            <a:r>
              <a:rPr lang="en-US" altLang="en-US" sz="2800" dirty="0">
                <a:latin typeface="Arial" charset="0"/>
                <a:cs typeface="Arial" charset="0"/>
              </a:rPr>
              <a:t>Hiring Managers</a:t>
            </a:r>
          </a:p>
        </p:txBody>
      </p:sp>
      <p:sp>
        <p:nvSpPr>
          <p:cNvPr id="2" name="TextBox 1"/>
          <p:cNvSpPr txBox="1"/>
          <p:nvPr/>
        </p:nvSpPr>
        <p:spPr>
          <a:xfrm>
            <a:off x="215462" y="385839"/>
            <a:ext cx="8534400" cy="1046440"/>
          </a:xfrm>
          <a:prstGeom prst="rect">
            <a:avLst/>
          </a:prstGeom>
          <a:noFill/>
        </p:spPr>
        <p:txBody>
          <a:bodyPr wrap="square" rtlCol="0">
            <a:spAutoFit/>
          </a:bodyPr>
          <a:lstStyle/>
          <a:p>
            <a:pPr algn="ctr"/>
            <a:r>
              <a:rPr lang="en-US" sz="4400" dirty="0">
                <a:solidFill>
                  <a:schemeClr val="bg1"/>
                </a:solidFill>
                <a:latin typeface="Arial" panose="020B0604020202020204" pitchFamily="34" charset="0"/>
                <a:cs typeface="Arial" panose="020B0604020202020204" pitchFamily="34" charset="0"/>
              </a:rPr>
              <a:t>Understand Your Audience</a:t>
            </a:r>
          </a:p>
          <a:p>
            <a:endParaRPr lang="en-US" dirty="0">
              <a:latin typeface="Arial" panose="020B0604020202020204" pitchFamily="34" charset="0"/>
              <a:cs typeface="Arial" panose="020B0604020202020204" pitchFamily="34" charset="0"/>
            </a:endParaRPr>
          </a:p>
        </p:txBody>
      </p:sp>
      <p:pic>
        <p:nvPicPr>
          <p:cNvPr id="4099" name="Picture 3" descr="C:\Users\jmirabile\AppData\Local\Microsoft\Windows\Temporary Internet Files\Content.IE5\Q08DZ375\present-300x24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2243" y="3911741"/>
            <a:ext cx="2914481" cy="2219834"/>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4188948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p:cNvSpPr>
          <p:nvPr>
            <p:ph type="body" idx="4294967295"/>
          </p:nvPr>
        </p:nvSpPr>
        <p:spPr>
          <a:xfrm>
            <a:off x="457200" y="1752600"/>
            <a:ext cx="8229600" cy="5257800"/>
          </a:xfrm>
        </p:spPr>
        <p:txBody>
          <a:bodyPr>
            <a:normAutofit/>
          </a:bodyPr>
          <a:lstStyle/>
          <a:p>
            <a:pPr marL="0" indent="0">
              <a:lnSpc>
                <a:spcPct val="90000"/>
              </a:lnSpc>
              <a:buNone/>
            </a:pPr>
            <a:r>
              <a:rPr lang="en-US" altLang="en-US" sz="2400" dirty="0">
                <a:latin typeface="Arial" charset="0"/>
                <a:cs typeface="Arial" charset="0"/>
              </a:rPr>
              <a:t>Create a list of companies where you WANT to work</a:t>
            </a:r>
          </a:p>
          <a:p>
            <a:pPr>
              <a:lnSpc>
                <a:spcPct val="90000"/>
              </a:lnSpc>
            </a:pPr>
            <a:r>
              <a:rPr lang="en-US" altLang="en-US" sz="2400" b="1" dirty="0">
                <a:latin typeface="Arial" charset="0"/>
                <a:cs typeface="Arial" charset="0"/>
              </a:rPr>
              <a:t>Research companies </a:t>
            </a:r>
          </a:p>
          <a:p>
            <a:pPr lvl="1">
              <a:lnSpc>
                <a:spcPct val="90000"/>
              </a:lnSpc>
            </a:pPr>
            <a:r>
              <a:rPr lang="en-US" altLang="en-US" sz="2400" dirty="0">
                <a:latin typeface="Arial" charset="0"/>
                <a:cs typeface="Arial" charset="0"/>
              </a:rPr>
              <a:t>Learn about the industry </a:t>
            </a:r>
          </a:p>
          <a:p>
            <a:pPr lvl="1">
              <a:lnSpc>
                <a:spcPct val="90000"/>
              </a:lnSpc>
            </a:pPr>
            <a:r>
              <a:rPr lang="en-US" altLang="en-US" sz="2400" dirty="0">
                <a:latin typeface="Arial" charset="0"/>
                <a:cs typeface="Arial" charset="0"/>
              </a:rPr>
              <a:t>Find an advocate </a:t>
            </a:r>
          </a:p>
          <a:p>
            <a:pPr lvl="1">
              <a:lnSpc>
                <a:spcPct val="90000"/>
              </a:lnSpc>
            </a:pPr>
            <a:r>
              <a:rPr lang="en-US" altLang="en-US" sz="2400" dirty="0">
                <a:latin typeface="Arial" charset="0"/>
                <a:cs typeface="Arial" charset="0"/>
              </a:rPr>
              <a:t>Set up an informational interview</a:t>
            </a:r>
          </a:p>
          <a:p>
            <a:pPr>
              <a:lnSpc>
                <a:spcPct val="90000"/>
              </a:lnSpc>
            </a:pPr>
            <a:r>
              <a:rPr lang="en-US" altLang="en-US" sz="2400" dirty="0">
                <a:latin typeface="Arial" charset="0"/>
                <a:cs typeface="Arial" charset="0"/>
              </a:rPr>
              <a:t> </a:t>
            </a:r>
            <a:r>
              <a:rPr lang="en-US" altLang="en-US" sz="2400" b="1" dirty="0">
                <a:latin typeface="Arial" charset="0"/>
                <a:cs typeface="Arial" charset="0"/>
              </a:rPr>
              <a:t>Resources include</a:t>
            </a:r>
            <a:r>
              <a:rPr lang="en-US" altLang="en-US" sz="2400" dirty="0">
                <a:latin typeface="Arial" charset="0"/>
                <a:cs typeface="Arial" charset="0"/>
              </a:rPr>
              <a:t>: </a:t>
            </a:r>
          </a:p>
          <a:p>
            <a:pPr lvl="1">
              <a:lnSpc>
                <a:spcPct val="90000"/>
              </a:lnSpc>
            </a:pPr>
            <a:r>
              <a:rPr lang="en-US" altLang="en-US" sz="2400" dirty="0">
                <a:latin typeface="Arial" charset="0"/>
                <a:cs typeface="Arial" charset="0"/>
              </a:rPr>
              <a:t>Company Website – LinkedIn  – Facebook – Google company –Local Business Journal</a:t>
            </a:r>
          </a:p>
          <a:p>
            <a:pPr lvl="1">
              <a:lnSpc>
                <a:spcPct val="90000"/>
              </a:lnSpc>
            </a:pPr>
            <a:r>
              <a:rPr lang="en-US" altLang="en-US" sz="2400" dirty="0">
                <a:latin typeface="Arial" charset="0"/>
                <a:cs typeface="Arial" charset="0"/>
              </a:rPr>
              <a:t>Hoovers, Glassdoor, Industry Association</a:t>
            </a:r>
          </a:p>
          <a:p>
            <a:pPr>
              <a:lnSpc>
                <a:spcPct val="90000"/>
              </a:lnSpc>
            </a:pPr>
            <a:endParaRPr lang="en-US" altLang="en-US" sz="2000" dirty="0">
              <a:latin typeface="Arial" charset="0"/>
              <a:cs typeface="Arial" charset="0"/>
            </a:endParaRPr>
          </a:p>
        </p:txBody>
      </p:sp>
      <p:sp>
        <p:nvSpPr>
          <p:cNvPr id="2" name="TextBox 1"/>
          <p:cNvSpPr txBox="1"/>
          <p:nvPr/>
        </p:nvSpPr>
        <p:spPr>
          <a:xfrm>
            <a:off x="0" y="10060"/>
            <a:ext cx="9296400" cy="1323439"/>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Target your Companies</a:t>
            </a:r>
          </a:p>
          <a:p>
            <a:pPr algn="ctr"/>
            <a:r>
              <a:rPr lang="en-US" sz="4000" dirty="0">
                <a:solidFill>
                  <a:schemeClr val="bg1"/>
                </a:solidFill>
                <a:latin typeface="Arial" panose="020B0604020202020204" pitchFamily="34" charset="0"/>
                <a:cs typeface="Arial" panose="020B0604020202020204" pitchFamily="34" charset="0"/>
              </a:rPr>
              <a:t>Who do YOU want to work for?</a:t>
            </a:r>
          </a:p>
        </p:txBody>
      </p:sp>
      <p:pic>
        <p:nvPicPr>
          <p:cNvPr id="2050" name="Picture 2" descr="C:\Users\jmirabile\AppData\Local\Microsoft\Windows\Temporary Internet Files\Content.IE5\X0PTV5DV\thumb_320_55174586826543686595c4133feb342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438400"/>
            <a:ext cx="2286000" cy="144780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1539980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Box 5"/>
          <p:cNvSpPr txBox="1">
            <a:spLocks noChangeArrowheads="1"/>
          </p:cNvSpPr>
          <p:nvPr/>
        </p:nvSpPr>
        <p:spPr bwMode="auto">
          <a:xfrm rot="10800000" flipV="1">
            <a:off x="2667000" y="5257800"/>
            <a:ext cx="449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Arial" charset="0"/>
                <a:cs typeface="Arial" charset="0"/>
              </a:defRPr>
            </a:lvl1pPr>
            <a:lvl2pPr marL="742950" indent="-285750" eaLnBrk="0" hangingPunct="0">
              <a:spcBef>
                <a:spcPct val="20000"/>
              </a:spcBef>
              <a:buFont typeface="Arial" charset="0"/>
              <a:buChar char="–"/>
              <a:defRPr sz="2800">
                <a:solidFill>
                  <a:schemeClr val="tx1"/>
                </a:solidFill>
                <a:latin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cs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9pPr>
          </a:lstStyle>
          <a:p>
            <a:pPr eaLnBrk="1" hangingPunct="1">
              <a:spcBef>
                <a:spcPct val="0"/>
              </a:spcBef>
              <a:buFontTx/>
              <a:buNone/>
            </a:pPr>
            <a:endParaRPr lang="en-US" altLang="en-US" sz="1800" dirty="0"/>
          </a:p>
        </p:txBody>
      </p:sp>
      <p:sp>
        <p:nvSpPr>
          <p:cNvPr id="26629" name="Content Placeholder 2"/>
          <p:cNvSpPr>
            <a:spLocks/>
          </p:cNvSpPr>
          <p:nvPr/>
        </p:nvSpPr>
        <p:spPr bwMode="auto">
          <a:xfrm>
            <a:off x="381000" y="1824622"/>
            <a:ext cx="6477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Arial" charset="0"/>
                <a:cs typeface="Arial" charset="0"/>
              </a:defRPr>
            </a:lvl1pPr>
            <a:lvl2pPr marL="742950" indent="-285750" eaLnBrk="0" hangingPunct="0">
              <a:spcBef>
                <a:spcPct val="20000"/>
              </a:spcBef>
              <a:buFont typeface="Arial" charset="0"/>
              <a:buChar char="–"/>
              <a:defRPr sz="2800">
                <a:solidFill>
                  <a:schemeClr val="tx1"/>
                </a:solidFill>
                <a:latin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cs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9pPr>
          </a:lstStyle>
          <a:p>
            <a:r>
              <a:rPr lang="en-US" altLang="en-US" sz="3000" dirty="0">
                <a:solidFill>
                  <a:srgbClr val="0052A1"/>
                </a:solidFill>
              </a:rPr>
              <a:t>Print out every job description</a:t>
            </a:r>
          </a:p>
          <a:p>
            <a:r>
              <a:rPr lang="en-US" altLang="en-US" sz="3000" dirty="0">
                <a:solidFill>
                  <a:srgbClr val="0052A1"/>
                </a:solidFill>
              </a:rPr>
              <a:t>Target your resume to demonstrate that you have what employer is looking for – every time!</a:t>
            </a:r>
          </a:p>
          <a:p>
            <a:r>
              <a:rPr lang="en-US" altLang="en-US" sz="3000" u="sng" dirty="0">
                <a:solidFill>
                  <a:srgbClr val="0052A1"/>
                </a:solidFill>
              </a:rPr>
              <a:t>Quantify</a:t>
            </a:r>
            <a:r>
              <a:rPr lang="en-US" altLang="en-US" sz="3000" dirty="0">
                <a:solidFill>
                  <a:srgbClr val="0052A1"/>
                </a:solidFill>
              </a:rPr>
              <a:t> your results </a:t>
            </a:r>
          </a:p>
          <a:p>
            <a:endParaRPr lang="en-US" altLang="en-US" sz="3000" dirty="0">
              <a:solidFill>
                <a:srgbClr val="0052A1"/>
              </a:solidFill>
            </a:endParaRPr>
          </a:p>
          <a:p>
            <a:endParaRPr lang="en-US" altLang="en-US" sz="3000" dirty="0">
              <a:solidFill>
                <a:srgbClr val="0052A1"/>
              </a:solidFill>
            </a:endParaRPr>
          </a:p>
        </p:txBody>
      </p:sp>
      <p:sp>
        <p:nvSpPr>
          <p:cNvPr id="2" name="TextBox 1"/>
          <p:cNvSpPr txBox="1"/>
          <p:nvPr/>
        </p:nvSpPr>
        <p:spPr>
          <a:xfrm>
            <a:off x="0" y="-304800"/>
            <a:ext cx="9144000" cy="1384995"/>
          </a:xfrm>
          <a:prstGeom prst="rect">
            <a:avLst/>
          </a:prstGeom>
          <a:noFill/>
        </p:spPr>
        <p:txBody>
          <a:bodyPr wrap="square" rtlCol="0">
            <a:spAutoFit/>
          </a:bodyPr>
          <a:lstStyle/>
          <a:p>
            <a:pPr algn="ctr"/>
            <a:endParaRPr lang="en-US" sz="4000" dirty="0">
              <a:solidFill>
                <a:srgbClr val="000000"/>
              </a:solidFill>
              <a:effectLst>
                <a:outerShdw blurRad="38100" dist="38100" dir="2700000" algn="tl">
                  <a:srgbClr val="C0C0C0"/>
                </a:outerShdw>
              </a:effectLst>
              <a:latin typeface="+mj-lt"/>
              <a:cs typeface="Arial" charset="0"/>
            </a:endParaRPr>
          </a:p>
          <a:p>
            <a:pPr algn="ctr"/>
            <a:r>
              <a:rPr lang="en-US" sz="4400" dirty="0">
                <a:solidFill>
                  <a:schemeClr val="bg1"/>
                </a:solidFill>
                <a:latin typeface="Arial" panose="020B0604020202020204" pitchFamily="34" charset="0"/>
                <a:cs typeface="Arial" panose="020B0604020202020204" pitchFamily="34" charset="0"/>
              </a:rPr>
              <a:t>Create a Targeted Resume</a:t>
            </a:r>
          </a:p>
        </p:txBody>
      </p:sp>
      <p:pic>
        <p:nvPicPr>
          <p:cNvPr id="3074" name="Picture 2" descr="C:\Users\jmirabile\AppData\Local\Microsoft\Windows\Temporary Internet Files\Content.IE5\X0PTV5DV\thumb_320_55174586826543686595c4133feb342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733801"/>
            <a:ext cx="2975154" cy="2111828"/>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2269008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body" idx="4294967295"/>
          </p:nvPr>
        </p:nvSpPr>
        <p:spPr>
          <a:xfrm>
            <a:off x="727840" y="1677987"/>
            <a:ext cx="7945821" cy="4678363"/>
          </a:xfrm>
        </p:spPr>
        <p:txBody>
          <a:bodyPr>
            <a:noAutofit/>
          </a:bodyPr>
          <a:lstStyle/>
          <a:p>
            <a:pPr>
              <a:lnSpc>
                <a:spcPct val="80000"/>
              </a:lnSpc>
              <a:buFont typeface="Arial" charset="0"/>
              <a:buNone/>
            </a:pPr>
            <a:r>
              <a:rPr lang="en-US" altLang="en-US" sz="2400" b="1" dirty="0">
                <a:solidFill>
                  <a:srgbClr val="00B050"/>
                </a:solidFill>
                <a:latin typeface="Arial" charset="0"/>
                <a:cs typeface="Arial" charset="0"/>
              </a:rPr>
              <a:t>Executive/Professional Summary </a:t>
            </a:r>
            <a:r>
              <a:rPr lang="en-US" altLang="en-US" sz="2400" dirty="0">
                <a:solidFill>
                  <a:srgbClr val="00B050"/>
                </a:solidFill>
                <a:latin typeface="Arial" charset="0"/>
                <a:cs typeface="Arial" charset="0"/>
              </a:rPr>
              <a:t> </a:t>
            </a:r>
          </a:p>
          <a:p>
            <a:pPr>
              <a:lnSpc>
                <a:spcPct val="80000"/>
              </a:lnSpc>
            </a:pPr>
            <a:r>
              <a:rPr lang="en-US" altLang="en-US" sz="2400" dirty="0">
                <a:latin typeface="Arial" charset="0"/>
                <a:cs typeface="Arial" charset="0"/>
              </a:rPr>
              <a:t>2-3 Lines outlining your value to an organization  </a:t>
            </a:r>
          </a:p>
          <a:p>
            <a:pPr>
              <a:lnSpc>
                <a:spcPct val="80000"/>
              </a:lnSpc>
            </a:pPr>
            <a:r>
              <a:rPr lang="en-US" altLang="en-US" sz="2400" dirty="0">
                <a:latin typeface="Arial" charset="0"/>
                <a:cs typeface="Arial" charset="0"/>
              </a:rPr>
              <a:t>Start with years of experience  -  more than 2 years, less than 15</a:t>
            </a:r>
          </a:p>
          <a:p>
            <a:pPr marL="0" indent="0">
              <a:lnSpc>
                <a:spcPct val="80000"/>
              </a:lnSpc>
              <a:buNone/>
            </a:pPr>
            <a:endParaRPr lang="en-US" altLang="en-US" sz="2400" b="1" dirty="0">
              <a:solidFill>
                <a:srgbClr val="00B050"/>
              </a:solidFill>
              <a:latin typeface="Arial" charset="0"/>
              <a:cs typeface="Arial" charset="0"/>
            </a:endParaRPr>
          </a:p>
          <a:p>
            <a:pPr marL="0" indent="0">
              <a:lnSpc>
                <a:spcPct val="80000"/>
              </a:lnSpc>
              <a:buNone/>
            </a:pPr>
            <a:r>
              <a:rPr lang="en-US" altLang="en-US" sz="2400" b="1" dirty="0">
                <a:solidFill>
                  <a:srgbClr val="00B050"/>
                </a:solidFill>
                <a:latin typeface="Arial" charset="0"/>
                <a:cs typeface="Arial" charset="0"/>
              </a:rPr>
              <a:t>Highlights of Qualifications </a:t>
            </a:r>
          </a:p>
          <a:p>
            <a:pPr>
              <a:lnSpc>
                <a:spcPct val="80000"/>
              </a:lnSpc>
            </a:pPr>
            <a:r>
              <a:rPr lang="en-US" altLang="en-US" sz="2400" dirty="0">
                <a:latin typeface="Arial" charset="0"/>
                <a:cs typeface="Arial" charset="0"/>
              </a:rPr>
              <a:t>5-8 Bullet points of relevant experience</a:t>
            </a:r>
          </a:p>
          <a:p>
            <a:pPr>
              <a:lnSpc>
                <a:spcPct val="80000"/>
              </a:lnSpc>
            </a:pPr>
            <a:r>
              <a:rPr lang="en-US" altLang="en-US" sz="2400" dirty="0">
                <a:latin typeface="Arial" charset="0"/>
                <a:cs typeface="Arial" charset="0"/>
              </a:rPr>
              <a:t>Quantifiable results of relevant or valuable contributions</a:t>
            </a:r>
          </a:p>
          <a:p>
            <a:pPr>
              <a:lnSpc>
                <a:spcPct val="80000"/>
              </a:lnSpc>
            </a:pPr>
            <a:r>
              <a:rPr lang="en-US" altLang="en-US" sz="2400" dirty="0">
                <a:latin typeface="Arial" charset="0"/>
                <a:cs typeface="Arial" charset="0"/>
              </a:rPr>
              <a:t>Awards or Certifications</a:t>
            </a:r>
          </a:p>
          <a:p>
            <a:pPr>
              <a:lnSpc>
                <a:spcPct val="80000"/>
              </a:lnSpc>
            </a:pPr>
            <a:r>
              <a:rPr lang="en-US" altLang="en-US" sz="2400" dirty="0">
                <a:latin typeface="Arial" charset="0"/>
                <a:cs typeface="Arial" charset="0"/>
              </a:rPr>
              <a:t>Relevant education or training</a:t>
            </a:r>
          </a:p>
        </p:txBody>
      </p:sp>
      <p:sp>
        <p:nvSpPr>
          <p:cNvPr id="3" name="TextBox 2"/>
          <p:cNvSpPr txBox="1"/>
          <p:nvPr/>
        </p:nvSpPr>
        <p:spPr>
          <a:xfrm>
            <a:off x="204951" y="10510"/>
            <a:ext cx="8991600" cy="1600438"/>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Laser Focused Resume </a:t>
            </a:r>
          </a:p>
          <a:p>
            <a:pPr algn="ctr"/>
            <a:r>
              <a:rPr lang="en-US" sz="4000" dirty="0">
                <a:solidFill>
                  <a:schemeClr val="bg1"/>
                </a:solidFill>
                <a:latin typeface="Arial" panose="020B0604020202020204" pitchFamily="34" charset="0"/>
                <a:cs typeface="Arial" panose="020B0604020202020204" pitchFamily="34" charset="0"/>
              </a:rPr>
              <a:t>Top Half Matters</a:t>
            </a:r>
          </a:p>
          <a:p>
            <a:endParaRPr lang="en-US" dirty="0">
              <a:latin typeface="Arial" panose="020B0604020202020204" pitchFamily="34" charset="0"/>
              <a:cs typeface="Arial" panose="020B0604020202020204" pitchFamily="34" charset="0"/>
            </a:endParaRPr>
          </a:p>
        </p:txBody>
      </p:sp>
      <p:sp>
        <p:nvSpPr>
          <p:cNvPr id="5"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3425690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p:cNvSpPr>
          <p:nvPr>
            <p:ph type="body" idx="4294967295"/>
          </p:nvPr>
        </p:nvSpPr>
        <p:spPr/>
        <p:txBody>
          <a:bodyPr>
            <a:normAutofit/>
          </a:bodyPr>
          <a:lstStyle/>
          <a:p>
            <a:r>
              <a:rPr lang="en-US" altLang="en-US" dirty="0">
                <a:latin typeface="Arial" charset="0"/>
                <a:cs typeface="Arial" charset="0"/>
              </a:rPr>
              <a:t>Objective</a:t>
            </a:r>
          </a:p>
          <a:p>
            <a:r>
              <a:rPr lang="en-US" altLang="en-US" dirty="0">
                <a:latin typeface="Arial" charset="0"/>
                <a:cs typeface="Arial" charset="0"/>
              </a:rPr>
              <a:t>1</a:t>
            </a:r>
            <a:r>
              <a:rPr lang="en-US" altLang="en-US" baseline="30000" dirty="0">
                <a:latin typeface="Arial" charset="0"/>
                <a:cs typeface="Arial" charset="0"/>
              </a:rPr>
              <a:t>st</a:t>
            </a:r>
            <a:r>
              <a:rPr lang="en-US" altLang="en-US" dirty="0">
                <a:latin typeface="Arial" charset="0"/>
                <a:cs typeface="Arial" charset="0"/>
              </a:rPr>
              <a:t> or 3</a:t>
            </a:r>
            <a:r>
              <a:rPr lang="en-US" altLang="en-US" baseline="30000" dirty="0">
                <a:latin typeface="Arial" charset="0"/>
                <a:cs typeface="Arial" charset="0"/>
              </a:rPr>
              <a:t>rd</a:t>
            </a:r>
            <a:r>
              <a:rPr lang="en-US" altLang="en-US" dirty="0">
                <a:latin typeface="Arial" charset="0"/>
                <a:cs typeface="Arial" charset="0"/>
              </a:rPr>
              <a:t> person</a:t>
            </a:r>
          </a:p>
          <a:p>
            <a:r>
              <a:rPr lang="en-US" altLang="en-US" dirty="0">
                <a:latin typeface="Arial" charset="0"/>
                <a:cs typeface="Arial" charset="0"/>
              </a:rPr>
              <a:t>Salary history</a:t>
            </a:r>
          </a:p>
          <a:p>
            <a:r>
              <a:rPr lang="en-US" altLang="en-US" dirty="0">
                <a:latin typeface="Arial" charset="0"/>
                <a:cs typeface="Arial" charset="0"/>
              </a:rPr>
              <a:t>Reason for leaving</a:t>
            </a:r>
          </a:p>
          <a:p>
            <a:r>
              <a:rPr lang="en-US" altLang="en-US" dirty="0">
                <a:latin typeface="Arial" charset="0"/>
                <a:cs typeface="Arial" charset="0"/>
              </a:rPr>
              <a:t>Photographs</a:t>
            </a:r>
          </a:p>
          <a:p>
            <a:r>
              <a:rPr lang="en-US" altLang="en-US" dirty="0">
                <a:latin typeface="Arial" charset="0"/>
                <a:cs typeface="Arial" charset="0"/>
              </a:rPr>
              <a:t>References Available Upon Request</a:t>
            </a:r>
          </a:p>
        </p:txBody>
      </p:sp>
      <p:sp>
        <p:nvSpPr>
          <p:cNvPr id="2" name="TextBox 1"/>
          <p:cNvSpPr txBox="1"/>
          <p:nvPr/>
        </p:nvSpPr>
        <p:spPr>
          <a:xfrm>
            <a:off x="486103" y="-140522"/>
            <a:ext cx="8686800" cy="1261884"/>
          </a:xfrm>
          <a:prstGeom prst="rect">
            <a:avLst/>
          </a:prstGeom>
          <a:noFill/>
        </p:spPr>
        <p:txBody>
          <a:bodyPr wrap="square" rtlCol="0">
            <a:spAutoFit/>
          </a:bodyPr>
          <a:lstStyle/>
          <a:p>
            <a:endParaRPr lang="en-US" sz="3600" dirty="0">
              <a:solidFill>
                <a:srgbClr val="000000"/>
              </a:solidFill>
              <a:effectLst>
                <a:outerShdw blurRad="38100" dist="38100" dir="2700000" algn="tl">
                  <a:srgbClr val="C0C0C0"/>
                </a:outerShdw>
              </a:effectLst>
              <a:latin typeface="Arial" panose="020B0604020202020204" pitchFamily="34" charset="0"/>
              <a:cs typeface="Arial" panose="020B0604020202020204" pitchFamily="34" charset="0"/>
            </a:endParaRPr>
          </a:p>
          <a:p>
            <a:r>
              <a:rPr lang="en-US" sz="4000" dirty="0">
                <a:solidFill>
                  <a:schemeClr val="bg1"/>
                </a:solidFill>
                <a:latin typeface="Arial" panose="020B0604020202020204" pitchFamily="34" charset="0"/>
                <a:cs typeface="Arial" panose="020B0604020202020204" pitchFamily="34" charset="0"/>
              </a:rPr>
              <a:t>What to Leave off Today’s Resume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3227" y="1752600"/>
            <a:ext cx="3552825" cy="2438400"/>
          </a:xfrm>
          <a:prstGeom prst="rect">
            <a:avLst/>
          </a:prstGeom>
        </p:spPr>
      </p:pic>
      <p:sp>
        <p:nvSpPr>
          <p:cNvPr id="6"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110425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Use Success Verbs		</a:t>
            </a:r>
          </a:p>
        </p:txBody>
      </p:sp>
      <p:sp>
        <p:nvSpPr>
          <p:cNvPr id="3" name="Content Placeholder 2"/>
          <p:cNvSpPr>
            <a:spLocks noGrp="1"/>
          </p:cNvSpPr>
          <p:nvPr>
            <p:ph idx="1"/>
          </p:nvPr>
        </p:nvSpPr>
        <p:spPr>
          <a:xfrm>
            <a:off x="609600" y="1624012"/>
            <a:ext cx="8229600" cy="4525963"/>
          </a:xfrm>
        </p:spPr>
        <p:txBody>
          <a:bodyPr>
            <a:normAutofit/>
          </a:bodyPr>
          <a:lstStyle/>
          <a:p>
            <a:r>
              <a:rPr lang="en-US" dirty="0"/>
              <a:t>Achieved	Eliminated	Exceeded	</a:t>
            </a:r>
          </a:p>
          <a:p>
            <a:r>
              <a:rPr lang="en-US" dirty="0"/>
              <a:t>Added		Expanded		Gained</a:t>
            </a:r>
          </a:p>
          <a:p>
            <a:r>
              <a:rPr lang="en-US" dirty="0"/>
              <a:t>Awarded	Improved		Generated</a:t>
            </a:r>
          </a:p>
          <a:p>
            <a:r>
              <a:rPr lang="en-US" dirty="0"/>
              <a:t>Changed	Increased		Grew</a:t>
            </a:r>
          </a:p>
          <a:p>
            <a:r>
              <a:rPr lang="en-US" dirty="0"/>
              <a:t>Contributed	Introduced	Optimized</a:t>
            </a:r>
          </a:p>
          <a:p>
            <a:r>
              <a:rPr lang="en-US" dirty="0"/>
              <a:t>Decreased	Maximized	Reduced	</a:t>
            </a:r>
          </a:p>
          <a:p>
            <a:r>
              <a:rPr lang="en-US" dirty="0"/>
              <a:t>Delivered	Minimized		Saved</a:t>
            </a:r>
          </a:p>
        </p:txBody>
      </p:sp>
      <p:sp>
        <p:nvSpPr>
          <p:cNvPr id="5" name="Slide Number Placeholder 4"/>
          <p:cNvSpPr>
            <a:spLocks noGrp="1"/>
          </p:cNvSpPr>
          <p:nvPr>
            <p:ph type="sldNum" sz="quarter" idx="12"/>
          </p:nvPr>
        </p:nvSpPr>
        <p:spPr/>
        <p:txBody>
          <a:bodyPr/>
          <a:lstStyle/>
          <a:p>
            <a:fld id="{20835861-911E-439B-83BF-9D0C536A51C9}" type="slidenum">
              <a:rPr lang="en-US" smtClean="0"/>
              <a:pPr/>
              <a:t>22</a:t>
            </a:fld>
            <a:endParaRPr lang="en-US" dirty="0"/>
          </a:p>
        </p:txBody>
      </p:sp>
      <p:sp>
        <p:nvSpPr>
          <p:cNvPr id="6"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94957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013"/>
            <a:ext cx="8229600" cy="1143000"/>
          </a:xfrm>
        </p:spPr>
        <p:txBody>
          <a:bodyPr/>
          <a:lstStyle/>
          <a:p>
            <a:r>
              <a:rPr lang="en-US" dirty="0"/>
              <a:t>Use success Phrases</a:t>
            </a:r>
          </a:p>
        </p:txBody>
      </p:sp>
      <p:sp>
        <p:nvSpPr>
          <p:cNvPr id="3" name="Content Placeholder 2"/>
          <p:cNvSpPr>
            <a:spLocks noGrp="1"/>
          </p:cNvSpPr>
          <p:nvPr>
            <p:ph idx="1"/>
          </p:nvPr>
        </p:nvSpPr>
        <p:spPr/>
        <p:txBody>
          <a:bodyPr>
            <a:normAutofit/>
          </a:bodyPr>
          <a:lstStyle/>
          <a:p>
            <a:r>
              <a:rPr lang="en-US" sz="2800" b="1" dirty="0"/>
              <a:t>Increased </a:t>
            </a:r>
            <a:r>
              <a:rPr lang="en-US" sz="2800" dirty="0"/>
              <a:t>customer visits by 17%without increasing ad budget</a:t>
            </a:r>
          </a:p>
          <a:p>
            <a:r>
              <a:rPr lang="en-US" sz="2800" b="1" dirty="0"/>
              <a:t>Introduced</a:t>
            </a:r>
            <a:r>
              <a:rPr lang="en-US" sz="2800" dirty="0"/>
              <a:t> 2 new products that led to 2,500,000 increase in MAUS</a:t>
            </a:r>
          </a:p>
          <a:p>
            <a:r>
              <a:rPr lang="en-US" sz="2800" b="1" dirty="0"/>
              <a:t>Reduced</a:t>
            </a:r>
            <a:r>
              <a:rPr lang="en-US" sz="2800" dirty="0"/>
              <a:t> cost per hire by $7010 though employee referral program</a:t>
            </a:r>
          </a:p>
          <a:p>
            <a:r>
              <a:rPr lang="en-US" sz="2800" dirty="0"/>
              <a:t>Successfully </a:t>
            </a:r>
            <a:r>
              <a:rPr lang="en-US" sz="2800" b="1" dirty="0"/>
              <a:t>added</a:t>
            </a:r>
            <a:r>
              <a:rPr lang="en-US" sz="2800" dirty="0"/>
              <a:t> 3 productive warehouses to our </a:t>
            </a:r>
            <a:r>
              <a:rPr lang="en-US" sz="2800"/>
              <a:t>nationwide network</a:t>
            </a:r>
            <a:endParaRPr lang="en-US" sz="2800"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23</a:t>
            </a:fld>
            <a:endParaRPr lang="en-US" dirty="0"/>
          </a:p>
        </p:txBody>
      </p:sp>
      <p:sp>
        <p:nvSpPr>
          <p:cNvPr id="6"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287407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Grp="1"/>
          </p:cNvSpPr>
          <p:nvPr>
            <p:ph type="body" idx="4294967295"/>
          </p:nvPr>
        </p:nvSpPr>
        <p:spPr>
          <a:xfrm>
            <a:off x="457200" y="1828800"/>
            <a:ext cx="8229600" cy="5029200"/>
          </a:xfrm>
        </p:spPr>
        <p:txBody>
          <a:bodyPr>
            <a:normAutofit/>
          </a:bodyPr>
          <a:lstStyle/>
          <a:p>
            <a:r>
              <a:rPr lang="en-US" altLang="en-US" sz="2800" dirty="0">
                <a:latin typeface="Arial" charset="0"/>
                <a:cs typeface="Arial" charset="0"/>
              </a:rPr>
              <a:t>Who reads them?</a:t>
            </a:r>
          </a:p>
          <a:p>
            <a:r>
              <a:rPr lang="en-US" altLang="en-US" sz="2800" dirty="0">
                <a:latin typeface="Arial" charset="0"/>
                <a:cs typeface="Arial" charset="0"/>
              </a:rPr>
              <a:t>Shows interest in employer</a:t>
            </a:r>
          </a:p>
          <a:p>
            <a:r>
              <a:rPr lang="en-US" altLang="en-US" sz="2800" dirty="0">
                <a:latin typeface="Arial" charset="0"/>
                <a:cs typeface="Arial" charset="0"/>
              </a:rPr>
              <a:t>Chance to stand out </a:t>
            </a:r>
          </a:p>
          <a:p>
            <a:r>
              <a:rPr lang="en-US" altLang="en-US" sz="2800" dirty="0">
                <a:latin typeface="Arial" charset="0"/>
                <a:cs typeface="Arial" charset="0"/>
              </a:rPr>
              <a:t>Communicates career goals</a:t>
            </a:r>
          </a:p>
          <a:p>
            <a:r>
              <a:rPr lang="en-US" altLang="en-US" sz="2800" dirty="0">
                <a:latin typeface="Arial" charset="0"/>
                <a:cs typeface="Arial" charset="0"/>
              </a:rPr>
              <a:t>Can use it to overcome barriers, address challenges, issues or gaps in employment</a:t>
            </a:r>
          </a:p>
          <a:p>
            <a:endParaRPr lang="en-US" altLang="en-US" sz="2400" dirty="0">
              <a:latin typeface="Arial" charset="0"/>
              <a:cs typeface="Arial" charset="0"/>
            </a:endParaRPr>
          </a:p>
        </p:txBody>
      </p:sp>
      <p:pic>
        <p:nvPicPr>
          <p:cNvPr id="6151" name="Picture 7" descr="C:\Users\jmirabile\AppData\Local\Microsoft\Windows\Temporary Internet Files\Content.IE5\V4BV65U6\logo-microrrelato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9113" y="1600200"/>
            <a:ext cx="2514660" cy="22525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200" y="415728"/>
            <a:ext cx="7696200" cy="984885"/>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A Bit About Cover Letters</a:t>
            </a:r>
          </a:p>
          <a:p>
            <a:endParaRPr lang="en-US" dirty="0">
              <a:latin typeface="Arial" panose="020B0604020202020204" pitchFamily="34" charset="0"/>
              <a:cs typeface="Arial" panose="020B0604020202020204" pitchFamily="34" charset="0"/>
            </a:endParaRPr>
          </a:p>
        </p:txBody>
      </p:sp>
      <p:sp>
        <p:nvSpPr>
          <p:cNvPr id="7"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1493807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body" idx="4294967295"/>
          </p:nvPr>
        </p:nvSpPr>
        <p:spPr>
          <a:xfrm>
            <a:off x="457200" y="1752600"/>
            <a:ext cx="8229600" cy="4525963"/>
          </a:xfrm>
        </p:spPr>
        <p:txBody>
          <a:bodyPr>
            <a:noAutofit/>
          </a:bodyPr>
          <a:lstStyle/>
          <a:p>
            <a:r>
              <a:rPr lang="en-US" altLang="en-US" sz="2800" dirty="0">
                <a:latin typeface="Arial" charset="0"/>
                <a:cs typeface="Arial" charset="0"/>
              </a:rPr>
              <a:t>Introduction paragraph should address position, title and personal brand as well as enthusiasm for the position</a:t>
            </a:r>
          </a:p>
          <a:p>
            <a:r>
              <a:rPr lang="en-US" altLang="en-US" sz="2800" dirty="0">
                <a:latin typeface="Arial" charset="0"/>
                <a:cs typeface="Arial" charset="0"/>
              </a:rPr>
              <a:t>Body should tie experience to job description or address any issues</a:t>
            </a:r>
          </a:p>
          <a:p>
            <a:r>
              <a:rPr lang="en-US" altLang="en-US" sz="2800" dirty="0">
                <a:latin typeface="Arial" charset="0"/>
                <a:cs typeface="Arial" charset="0"/>
              </a:rPr>
              <a:t>Conclusion should be demonstrate interest in employer and reaffirm value</a:t>
            </a:r>
          </a:p>
        </p:txBody>
      </p:sp>
      <p:sp>
        <p:nvSpPr>
          <p:cNvPr id="2" name="TextBox 1"/>
          <p:cNvSpPr txBox="1"/>
          <p:nvPr/>
        </p:nvSpPr>
        <p:spPr>
          <a:xfrm>
            <a:off x="152401" y="381000"/>
            <a:ext cx="8763000" cy="984885"/>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What a Cover Letter Should Include</a:t>
            </a:r>
          </a:p>
          <a:p>
            <a:endParaRPr lang="en-US" dirty="0"/>
          </a:p>
        </p:txBody>
      </p:sp>
      <p:sp>
        <p:nvSpPr>
          <p:cNvPr id="5"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2065455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Cover Letter Sample</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43200" y="1514597"/>
            <a:ext cx="3496348" cy="4744793"/>
          </a:xfrm>
        </p:spPr>
      </p:pic>
      <p:sp>
        <p:nvSpPr>
          <p:cNvPr id="4" name="Footer Placeholder 3"/>
          <p:cNvSpPr>
            <a:spLocks noGrp="1"/>
          </p:cNvSpPr>
          <p:nvPr>
            <p:ph type="ftr" sz="quarter" idx="11"/>
          </p:nvPr>
        </p:nvSpPr>
        <p:spPr/>
        <p:txBody>
          <a:bodyPr/>
          <a:lstStyle/>
          <a:p>
            <a:r>
              <a:rPr lang="en-US"/>
              <a:t>employers.org • 800.399.5331</a:t>
            </a:r>
          </a:p>
          <a:p>
            <a:r>
              <a:rPr lang="en-US"/>
              <a:t>© California Employers Association</a:t>
            </a:r>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26</a:t>
            </a:fld>
            <a:endParaRPr lang="en-US" dirty="0"/>
          </a:p>
        </p:txBody>
      </p:sp>
    </p:spTree>
    <p:extLst>
      <p:ext uri="{BB962C8B-B14F-4D97-AF65-F5344CB8AC3E}">
        <p14:creationId xmlns:p14="http://schemas.microsoft.com/office/powerpoint/2010/main" val="1829151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
            <a:ext cx="9144000" cy="1754326"/>
          </a:xfrm>
          <a:prstGeom prst="rect">
            <a:avLst/>
          </a:prstGeom>
          <a:noFill/>
        </p:spPr>
        <p:txBody>
          <a:bodyPr wrap="square" rtlCol="0">
            <a:spAutoFit/>
          </a:bodyPr>
          <a:lstStyle/>
          <a:p>
            <a:pPr algn="ctr"/>
            <a:r>
              <a:rPr lang="en-US" sz="3600" dirty="0">
                <a:solidFill>
                  <a:schemeClr val="bg1"/>
                </a:solidFill>
                <a:latin typeface="Arial" panose="020B0604020202020204" pitchFamily="34" charset="0"/>
                <a:cs typeface="Arial" panose="020B0604020202020204" pitchFamily="34" charset="0"/>
              </a:rPr>
              <a:t>Branding-It is all in the Name</a:t>
            </a:r>
          </a:p>
          <a:p>
            <a:pPr algn="ctr"/>
            <a:r>
              <a:rPr lang="en-US" sz="3600" dirty="0">
                <a:solidFill>
                  <a:schemeClr val="bg1"/>
                </a:solidFill>
                <a:latin typeface="Arial" panose="020B0604020202020204" pitchFamily="34" charset="0"/>
                <a:cs typeface="Arial" panose="020B0604020202020204" pitchFamily="34" charset="0"/>
              </a:rPr>
              <a:t> </a:t>
            </a:r>
          </a:p>
          <a:p>
            <a:endParaRPr lang="en-US" sz="3600" dirty="0">
              <a:latin typeface="Arial" panose="020B0604020202020204" pitchFamily="34" charset="0"/>
              <a:cs typeface="Arial" panose="020B0604020202020204" pitchFamily="34" charset="0"/>
            </a:endParaRPr>
          </a:p>
        </p:txBody>
      </p:sp>
      <p:sp>
        <p:nvSpPr>
          <p:cNvPr id="4" name="TextBox 3"/>
          <p:cNvSpPr txBox="1"/>
          <p:nvPr/>
        </p:nvSpPr>
        <p:spPr>
          <a:xfrm>
            <a:off x="381000" y="1905000"/>
            <a:ext cx="7315200" cy="3046988"/>
          </a:xfrm>
          <a:prstGeom prst="rect">
            <a:avLst/>
          </a:prstGeom>
          <a:noFill/>
        </p:spPr>
        <p:txBody>
          <a:bodyPr wrap="square" lIns="0" rIns="0" rtlCol="0">
            <a:noAutofit/>
          </a:bodyPr>
          <a:lstStyle/>
          <a:p>
            <a:pPr lvl="2" algn="ctr">
              <a:buFont typeface="Arial" charset="0"/>
              <a:buNone/>
            </a:pPr>
            <a:r>
              <a:rPr lang="en-US" altLang="en-US" sz="2600" b="1" dirty="0">
                <a:solidFill>
                  <a:srgbClr val="0052A1"/>
                </a:solidFill>
                <a:latin typeface="Arial" charset="0"/>
                <a:cs typeface="Arial" charset="0"/>
              </a:rPr>
              <a:t>SARAH B. ALLEN</a:t>
            </a:r>
          </a:p>
          <a:p>
            <a:pPr lvl="2" algn="ctr">
              <a:buFont typeface="Arial" charset="0"/>
              <a:buNone/>
            </a:pPr>
            <a:r>
              <a:rPr lang="en-US" altLang="en-US" sz="2600" dirty="0">
                <a:solidFill>
                  <a:srgbClr val="0052A1"/>
                </a:solidFill>
                <a:latin typeface="Arial" charset="0"/>
                <a:cs typeface="Arial" charset="0"/>
              </a:rPr>
              <a:t>Sacramento, CA 95815</a:t>
            </a:r>
          </a:p>
          <a:p>
            <a:pPr lvl="2" algn="ctr">
              <a:buFont typeface="Arial" charset="0"/>
              <a:buNone/>
            </a:pPr>
            <a:r>
              <a:rPr lang="en-US" altLang="en-US" sz="2600" dirty="0">
                <a:solidFill>
                  <a:srgbClr val="0052A1"/>
                </a:solidFill>
                <a:latin typeface="Arial" charset="0"/>
                <a:cs typeface="Arial" charset="0"/>
              </a:rPr>
              <a:t>(916) 921-1312   allen2012@gmail.com</a:t>
            </a:r>
          </a:p>
          <a:p>
            <a:pPr lvl="2" algn="ctr">
              <a:buFont typeface="Arial" charset="0"/>
              <a:buNone/>
            </a:pPr>
            <a:r>
              <a:rPr lang="en-US" altLang="en-US" sz="2600" dirty="0">
                <a:solidFill>
                  <a:srgbClr val="0052A1"/>
                </a:solidFill>
                <a:latin typeface="Arial" charset="0"/>
                <a:cs typeface="Arial" charset="0"/>
              </a:rPr>
              <a:t>www.linkedin.com/in/sarahallen</a:t>
            </a:r>
          </a:p>
          <a:p>
            <a:pPr lvl="2" algn="ctr">
              <a:buFont typeface="Arial" charset="0"/>
              <a:buNone/>
            </a:pPr>
            <a:endParaRPr lang="en-US" altLang="en-US" sz="1600" i="1" dirty="0">
              <a:solidFill>
                <a:srgbClr val="3FAD20"/>
              </a:solidFill>
              <a:latin typeface="Arial" charset="0"/>
              <a:cs typeface="Arial" charset="0"/>
            </a:endParaRPr>
          </a:p>
          <a:p>
            <a:pPr lvl="2" algn="ctr">
              <a:buFont typeface="Arial" charset="0"/>
              <a:buNone/>
            </a:pPr>
            <a:r>
              <a:rPr lang="en-US" altLang="en-US" sz="2400" i="1" dirty="0">
                <a:solidFill>
                  <a:srgbClr val="3FAD20"/>
                </a:solidFill>
                <a:latin typeface="Arial" charset="0"/>
                <a:cs typeface="Arial" charset="0"/>
              </a:rPr>
              <a:t>Try to have an email address that ties to your entire name and is easy to remember. The email above is ok. This one would be better: </a:t>
            </a:r>
          </a:p>
          <a:p>
            <a:pPr lvl="2" algn="ctr">
              <a:buFont typeface="Arial" charset="0"/>
              <a:buNone/>
            </a:pPr>
            <a:r>
              <a:rPr lang="en-US" altLang="en-US" sz="2600" dirty="0">
                <a:solidFill>
                  <a:srgbClr val="0052A1"/>
                </a:solidFill>
                <a:latin typeface="Arial" charset="0"/>
                <a:cs typeface="Arial" charset="0"/>
              </a:rPr>
              <a:t>sarahallen@gmail.com</a:t>
            </a:r>
          </a:p>
          <a:p>
            <a:endParaRPr lang="en-US" altLang="en-US" sz="2600" dirty="0">
              <a:latin typeface="Arial" charset="0"/>
              <a:cs typeface="Arial" charset="0"/>
            </a:endParaRPr>
          </a:p>
          <a:p>
            <a:endParaRPr lang="en-US" dirty="0"/>
          </a:p>
        </p:txBody>
      </p:sp>
      <p:sp>
        <p:nvSpPr>
          <p:cNvPr id="6"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4129560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 y="381000"/>
            <a:ext cx="9144000" cy="1200329"/>
          </a:xfrm>
          <a:prstGeom prst="rect">
            <a:avLst/>
          </a:prstGeom>
          <a:noFill/>
        </p:spPr>
        <p:txBody>
          <a:bodyPr wrap="square" rtlCol="0">
            <a:spAutoFit/>
          </a:bodyPr>
          <a:lstStyle/>
          <a:p>
            <a:pPr algn="ctr"/>
            <a:r>
              <a:rPr lang="en-US" sz="3600" dirty="0">
                <a:solidFill>
                  <a:schemeClr val="bg1"/>
                </a:solidFill>
                <a:latin typeface="Arial" panose="020B0604020202020204" pitchFamily="34" charset="0"/>
                <a:cs typeface="Arial" panose="020B0604020202020204" pitchFamily="34" charset="0"/>
              </a:rPr>
              <a:t>Business Cards for Networking</a:t>
            </a:r>
          </a:p>
          <a:p>
            <a:pPr algn="ctr"/>
            <a:r>
              <a:rPr lang="en-US" sz="3600" dirty="0">
                <a:solidFill>
                  <a:schemeClr val="bg1"/>
                </a:solidFill>
                <a:latin typeface="Arial" panose="020B0604020202020204" pitchFamily="34" charset="0"/>
                <a:cs typeface="Arial" panose="020B0604020202020204" pitchFamily="34" charset="0"/>
              </a:rPr>
              <a:t> </a:t>
            </a:r>
            <a:endParaRPr lang="en-US" sz="3600" dirty="0">
              <a:latin typeface="+mj-l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905000"/>
            <a:ext cx="7391400" cy="3634105"/>
          </a:xfrm>
          <a:prstGeom prst="rect">
            <a:avLst/>
          </a:prstGeom>
        </p:spPr>
      </p:pic>
      <p:sp>
        <p:nvSpPr>
          <p:cNvPr id="6"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1229308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138" y="-1295400"/>
            <a:ext cx="9144000" cy="1752600"/>
          </a:xfrm>
          <a:prstGeom prst="rect">
            <a:avLst/>
          </a:prstGeom>
          <a:noFill/>
        </p:spPr>
        <p:txBody>
          <a:bodyPr wrap="square" rtlCol="0">
            <a:noAutofit/>
          </a:bodyPr>
          <a:lstStyle/>
          <a:p>
            <a:endParaRPr lang="en-US" sz="4400" b="1" dirty="0">
              <a:latin typeface="Arial" panose="020B0604020202020204" pitchFamily="34" charset="0"/>
              <a:cs typeface="Arial" panose="020B0604020202020204" pitchFamily="34" charset="0"/>
            </a:endParaRPr>
          </a:p>
          <a:p>
            <a:pPr algn="ctr"/>
            <a:endParaRPr lang="en-US" sz="4400" b="1" dirty="0">
              <a:latin typeface="Arial" panose="020B0604020202020204" pitchFamily="34" charset="0"/>
              <a:cs typeface="Arial" panose="020B0604020202020204" pitchFamily="34" charset="0"/>
            </a:endParaRPr>
          </a:p>
          <a:p>
            <a:pPr algn="ctr"/>
            <a:r>
              <a:rPr lang="en-US" sz="4400" dirty="0">
                <a:solidFill>
                  <a:schemeClr val="bg1"/>
                </a:solidFill>
                <a:latin typeface="Arial" panose="020B0604020202020204" pitchFamily="34" charset="0"/>
                <a:cs typeface="Arial" panose="020B0604020202020204" pitchFamily="34" charset="0"/>
              </a:rPr>
              <a:t>Where do Job Seekers go to look for Jobs?</a:t>
            </a:r>
          </a:p>
          <a:p>
            <a:endParaRPr lang="en-US" sz="4400" dirty="0">
              <a:latin typeface="Arial" panose="020B0604020202020204" pitchFamily="34" charset="0"/>
              <a:cs typeface="Arial" panose="020B0604020202020204" pitchFamily="34" charset="0"/>
            </a:endParaRPr>
          </a:p>
        </p:txBody>
      </p:sp>
      <p:pic>
        <p:nvPicPr>
          <p:cNvPr id="3074" name="Picture 2" descr="C:\Users\jmirabile.CEA\AppData\Local\Microsoft\Windows\Temporary Internet Files\Content.IE5\87ERY0MG\Horoskop-Steinbock-Pferd-Jahreshoroskop-2016-neuer-job[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29981">
            <a:off x="6594572" y="1837085"/>
            <a:ext cx="2032352" cy="737547"/>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3"/>
          <p:cNvSpPr>
            <a:spLocks noGrp="1"/>
          </p:cNvSpPr>
          <p:nvPr>
            <p:ph sz="quarter" idx="1"/>
          </p:nvPr>
        </p:nvSpPr>
        <p:spPr>
          <a:xfrm>
            <a:off x="495300" y="1828800"/>
            <a:ext cx="8153400" cy="4114800"/>
          </a:xfrm>
        </p:spPr>
        <p:txBody>
          <a:bodyPr/>
          <a:lstStyle/>
          <a:p>
            <a:r>
              <a:rPr lang="en-US" sz="2800" dirty="0"/>
              <a:t>Company Websites - 77%</a:t>
            </a:r>
          </a:p>
          <a:p>
            <a:r>
              <a:rPr lang="en-US" sz="2800" dirty="0"/>
              <a:t>Referrals - 71%</a:t>
            </a:r>
          </a:p>
          <a:p>
            <a:r>
              <a:rPr lang="en-US" sz="2800" dirty="0"/>
              <a:t>Suggestions from Friends or Family - 68%</a:t>
            </a:r>
          </a:p>
          <a:p>
            <a:r>
              <a:rPr lang="en-US" sz="2800" dirty="0"/>
              <a:t>Online Job Sites (Monster, CareerBuilder) - 58%</a:t>
            </a:r>
          </a:p>
          <a:p>
            <a:r>
              <a:rPr lang="en-US" sz="2800" dirty="0"/>
              <a:t>Publications or Online Sources in a Field - 57%</a:t>
            </a:r>
          </a:p>
          <a:p>
            <a:r>
              <a:rPr lang="en-US" sz="2800" dirty="0"/>
              <a:t>General Web Search (Google, Bing, Yahoo) - 55% </a:t>
            </a:r>
            <a:r>
              <a:rPr lang="en-US" sz="2800" i="1" dirty="0"/>
              <a:t>(Gallup State of the American Workplace Report 2017)</a:t>
            </a:r>
            <a:endParaRPr lang="en-US" sz="2800" dirty="0"/>
          </a:p>
          <a:p>
            <a:endParaRPr lang="en-US" dirty="0"/>
          </a:p>
        </p:txBody>
      </p:sp>
      <p:sp>
        <p:nvSpPr>
          <p:cNvPr id="7"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3269797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4294967295"/>
          </p:nvPr>
        </p:nvSpPr>
        <p:spPr>
          <a:xfrm>
            <a:off x="533400" y="1676400"/>
            <a:ext cx="8610600" cy="4724400"/>
          </a:xfrm>
        </p:spPr>
        <p:txBody>
          <a:bodyPr>
            <a:normAutofit/>
          </a:bodyPr>
          <a:lstStyle/>
          <a:p>
            <a:pPr>
              <a:defRPr/>
            </a:pPr>
            <a:r>
              <a:rPr lang="en-US" altLang="en-US" sz="3600" dirty="0">
                <a:latin typeface="Arial" charset="0"/>
                <a:cs typeface="Arial" charset="0"/>
              </a:rPr>
              <a:t>Be in control of your job search</a:t>
            </a:r>
          </a:p>
          <a:p>
            <a:pPr>
              <a:defRPr/>
            </a:pPr>
            <a:r>
              <a:rPr lang="en-US" altLang="en-US" sz="3600" i="1" dirty="0">
                <a:latin typeface="Arial" charset="0"/>
                <a:cs typeface="Arial" charset="0"/>
              </a:rPr>
              <a:t>Network… Network… Network!</a:t>
            </a:r>
          </a:p>
          <a:p>
            <a:pPr>
              <a:buFont typeface="Wingdings" panose="05000000000000000000" pitchFamily="2" charset="2"/>
              <a:buChar char="v"/>
              <a:defRPr/>
            </a:pPr>
            <a:endParaRPr lang="en-US" altLang="en-US" sz="2800" dirty="0">
              <a:latin typeface="Arial" charset="0"/>
              <a:cs typeface="Arial" charset="0"/>
            </a:endParaRPr>
          </a:p>
        </p:txBody>
      </p:sp>
      <p:pic>
        <p:nvPicPr>
          <p:cNvPr id="1026" name="Picture 2" descr="C:\Users\jmirabile\AppData\Local\Microsoft\Windows\Temporary Internet Files\Content.IE5\HLRYIYKB\First-meetin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091" y="3292475"/>
            <a:ext cx="3810009" cy="2209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 y="264359"/>
            <a:ext cx="8763000" cy="1046440"/>
          </a:xfrm>
          <a:prstGeom prst="rect">
            <a:avLst/>
          </a:prstGeom>
          <a:noFill/>
        </p:spPr>
        <p:txBody>
          <a:bodyPr wrap="square" rtlCol="0">
            <a:spAutoFit/>
          </a:bodyPr>
          <a:lstStyle/>
          <a:p>
            <a:pPr algn="ctr"/>
            <a:r>
              <a:rPr lang="en-US" sz="4400" dirty="0">
                <a:solidFill>
                  <a:schemeClr val="bg1"/>
                </a:solidFill>
                <a:latin typeface="Arial" panose="020B0604020202020204" pitchFamily="34" charset="0"/>
                <a:cs typeface="Arial" panose="020B0604020202020204" pitchFamily="34" charset="0"/>
              </a:rPr>
              <a:t>Network your Resume</a:t>
            </a:r>
          </a:p>
          <a:p>
            <a:pPr algn="ctr"/>
            <a:endParaRPr lang="en-US" dirty="0">
              <a:latin typeface="Arial" panose="020B0604020202020204" pitchFamily="34" charset="0"/>
              <a:cs typeface="Arial" panose="020B0604020202020204" pitchFamily="34" charset="0"/>
            </a:endParaRPr>
          </a:p>
        </p:txBody>
      </p:sp>
      <p:sp>
        <p:nvSpPr>
          <p:cNvPr id="3" name="Right Arrow 2"/>
          <p:cNvSpPr/>
          <p:nvPr/>
        </p:nvSpPr>
        <p:spPr>
          <a:xfrm>
            <a:off x="4480027" y="3778628"/>
            <a:ext cx="838199" cy="869572"/>
          </a:xfrm>
          <a:prstGeom prst="rightArrow">
            <a:avLst/>
          </a:prstGeom>
          <a:solidFill>
            <a:srgbClr val="3FAD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5318226" y="3778628"/>
            <a:ext cx="2971799" cy="1200329"/>
          </a:xfrm>
          <a:prstGeom prst="rect">
            <a:avLst/>
          </a:prstGeom>
          <a:noFill/>
        </p:spPr>
        <p:txBody>
          <a:bodyPr wrap="square" rtlCol="0">
            <a:spAutoFit/>
          </a:bodyPr>
          <a:lstStyle/>
          <a:p>
            <a:pPr algn="ctr"/>
            <a:r>
              <a:rPr lang="en-US" sz="3600" b="1" dirty="0">
                <a:solidFill>
                  <a:srgbClr val="3FAD20"/>
                </a:solidFill>
                <a:latin typeface="+mj-lt"/>
              </a:rPr>
              <a:t>MARKETING </a:t>
            </a:r>
          </a:p>
          <a:p>
            <a:pPr algn="ctr"/>
            <a:r>
              <a:rPr lang="en-US" sz="3600" b="1" dirty="0">
                <a:solidFill>
                  <a:srgbClr val="3FAD20"/>
                </a:solidFill>
                <a:latin typeface="+mj-lt"/>
              </a:rPr>
              <a:t>YOU!!</a:t>
            </a:r>
          </a:p>
        </p:txBody>
      </p:sp>
      <p:sp>
        <p:nvSpPr>
          <p:cNvPr id="8" name="Footer Placeholder 2"/>
          <p:cNvSpPr>
            <a:spLocks noGrp="1"/>
          </p:cNvSpPr>
          <p:nvPr>
            <p:ph type="ftr" sz="quarter" idx="11"/>
          </p:nvPr>
        </p:nvSpPr>
        <p:spPr>
          <a:xfrm>
            <a:off x="3124200" y="6356350"/>
            <a:ext cx="2895600" cy="365125"/>
          </a:xfrm>
        </p:spPr>
        <p:txBody>
          <a:bodyPr/>
          <a:lstStyle/>
          <a:p>
            <a:r>
              <a:rPr lang="en-US" dirty="0"/>
              <a:t>employers.org • 800.399.5331</a:t>
            </a:r>
          </a:p>
        </p:txBody>
      </p:sp>
    </p:spTree>
    <p:extLst>
      <p:ext uri="{BB962C8B-B14F-4D97-AF65-F5344CB8AC3E}">
        <p14:creationId xmlns:p14="http://schemas.microsoft.com/office/powerpoint/2010/main" val="1744735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idx="1"/>
          </p:nvPr>
        </p:nvSpPr>
        <p:spPr>
          <a:xfrm>
            <a:off x="3974443" y="345363"/>
            <a:ext cx="5111750" cy="5853113"/>
          </a:xfrm>
        </p:spPr>
        <p:txBody>
          <a:bodyPr>
            <a:normAutofit/>
          </a:bodyPr>
          <a:lstStyle/>
          <a:p>
            <a:r>
              <a:rPr lang="en-US" altLang="en-US" dirty="0">
                <a:latin typeface="Arial" charset="0"/>
                <a:cs typeface="Arial" charset="0"/>
              </a:rPr>
              <a:t>Ageism</a:t>
            </a:r>
          </a:p>
          <a:p>
            <a:r>
              <a:rPr lang="en-US" altLang="en-US" dirty="0">
                <a:latin typeface="Arial" charset="0"/>
                <a:cs typeface="Arial" charset="0"/>
              </a:rPr>
              <a:t>Too much experience/made too much money</a:t>
            </a:r>
          </a:p>
          <a:p>
            <a:r>
              <a:rPr lang="en-US" altLang="en-US" dirty="0">
                <a:latin typeface="Arial" charset="0"/>
                <a:cs typeface="Arial" charset="0"/>
              </a:rPr>
              <a:t>Not enough experience in industry</a:t>
            </a:r>
          </a:p>
          <a:p>
            <a:r>
              <a:rPr lang="en-US" altLang="en-US" dirty="0">
                <a:latin typeface="Arial" charset="0"/>
                <a:cs typeface="Arial" charset="0"/>
              </a:rPr>
              <a:t>Job hopping</a:t>
            </a:r>
          </a:p>
          <a:p>
            <a:r>
              <a:rPr lang="en-US" altLang="en-US" dirty="0">
                <a:latin typeface="Arial" charset="0"/>
                <a:cs typeface="Arial" charset="0"/>
              </a:rPr>
              <a:t>Gaps in employment</a:t>
            </a:r>
          </a:p>
          <a:p>
            <a:r>
              <a:rPr lang="en-US" altLang="en-US" dirty="0">
                <a:latin typeface="Arial" charset="0"/>
                <a:cs typeface="Arial" charset="0"/>
              </a:rPr>
              <a:t>Education</a:t>
            </a:r>
          </a:p>
        </p:txBody>
      </p:sp>
      <p:pic>
        <p:nvPicPr>
          <p:cNvPr id="6" name="Picture Placeholder 5"/>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2834" r="12834"/>
          <a:stretch>
            <a:fillRect/>
          </a:stretch>
        </p:blipFill>
        <p:spPr/>
      </p:pic>
      <p:sp>
        <p:nvSpPr>
          <p:cNvPr id="2" name="TextBox 1"/>
          <p:cNvSpPr txBox="1"/>
          <p:nvPr/>
        </p:nvSpPr>
        <p:spPr>
          <a:xfrm>
            <a:off x="381000" y="798949"/>
            <a:ext cx="2819400" cy="1723549"/>
          </a:xfrm>
          <a:prstGeom prst="rect">
            <a:avLst/>
          </a:prstGeom>
          <a:noFill/>
        </p:spPr>
        <p:txBody>
          <a:bodyPr wrap="square" rtlCol="0">
            <a:spAutoFit/>
          </a:bodyPr>
          <a:lstStyle/>
          <a:p>
            <a:r>
              <a:rPr lang="en-US" sz="4400" dirty="0">
                <a:solidFill>
                  <a:schemeClr val="bg1"/>
                </a:solidFill>
                <a:latin typeface="Arial" panose="020B0604020202020204" pitchFamily="34" charset="0"/>
                <a:cs typeface="Arial" panose="020B0604020202020204" pitchFamily="34" charset="0"/>
              </a:rPr>
              <a:t>Common Barriers</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86750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8443" y="1143000"/>
            <a:ext cx="3008313" cy="1174750"/>
          </a:xfrm>
        </p:spPr>
        <p:txBody>
          <a:bodyPr>
            <a:noAutofit/>
          </a:bodyPr>
          <a:lstStyle/>
          <a:p>
            <a:r>
              <a:rPr lang="en-US" sz="4000" b="0" dirty="0"/>
              <a:t>Keys to Success</a:t>
            </a:r>
          </a:p>
        </p:txBody>
      </p:sp>
      <p:sp>
        <p:nvSpPr>
          <p:cNvPr id="38914" name="Rectangle 3"/>
          <p:cNvSpPr>
            <a:spLocks noGrp="1"/>
          </p:cNvSpPr>
          <p:nvPr>
            <p:ph idx="1"/>
          </p:nvPr>
        </p:nvSpPr>
        <p:spPr>
          <a:xfrm>
            <a:off x="4191000" y="457200"/>
            <a:ext cx="4425950" cy="5853113"/>
          </a:xfrm>
        </p:spPr>
        <p:txBody>
          <a:bodyPr/>
          <a:lstStyle/>
          <a:p>
            <a:pPr>
              <a:lnSpc>
                <a:spcPct val="90000"/>
              </a:lnSpc>
            </a:pPr>
            <a:r>
              <a:rPr lang="en-US" altLang="en-US" dirty="0">
                <a:latin typeface="Arial" charset="0"/>
                <a:cs typeface="Arial" charset="0"/>
              </a:rPr>
              <a:t>Resumes must focus on your value to employers </a:t>
            </a:r>
          </a:p>
          <a:p>
            <a:pPr>
              <a:lnSpc>
                <a:spcPct val="90000"/>
              </a:lnSpc>
            </a:pPr>
            <a:r>
              <a:rPr lang="en-US" altLang="en-US" dirty="0">
                <a:latin typeface="Arial" charset="0"/>
                <a:cs typeface="Arial" charset="0"/>
              </a:rPr>
              <a:t>Every resume must be quantified, targeted &amp; customized</a:t>
            </a:r>
          </a:p>
          <a:p>
            <a:pPr>
              <a:lnSpc>
                <a:spcPct val="90000"/>
              </a:lnSpc>
            </a:pPr>
            <a:r>
              <a:rPr lang="en-US" altLang="en-US" dirty="0">
                <a:latin typeface="Arial" charset="0"/>
                <a:cs typeface="Arial" charset="0"/>
              </a:rPr>
              <a:t>A resume is your marketing tool and should ideally, always follow you!</a:t>
            </a:r>
          </a:p>
          <a:p>
            <a:pPr>
              <a:lnSpc>
                <a:spcPct val="90000"/>
              </a:lnSpc>
              <a:buFont typeface="Wingdings" panose="05000000000000000000" pitchFamily="2" charset="2"/>
              <a:buChar char="v"/>
            </a:pPr>
            <a:endParaRPr lang="en-US" altLang="en-US" sz="2400" dirty="0">
              <a:latin typeface="Arial" charset="0"/>
              <a:cs typeface="Arial" charset="0"/>
            </a:endParaRPr>
          </a:p>
        </p:txBody>
      </p:sp>
      <p:pic>
        <p:nvPicPr>
          <p:cNvPr id="6" name="Picture Placeholder 5"/>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926" r="16926"/>
          <a:stretch>
            <a:fillRect/>
          </a:stretch>
        </p:blipFill>
        <p:spPr/>
      </p:pic>
    </p:spTree>
    <p:extLst>
      <p:ext uri="{BB962C8B-B14F-4D97-AF65-F5344CB8AC3E}">
        <p14:creationId xmlns:p14="http://schemas.microsoft.com/office/powerpoint/2010/main" val="3319687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4" name="Footer Placeholder 3"/>
          <p:cNvSpPr>
            <a:spLocks noGrp="1"/>
          </p:cNvSpPr>
          <p:nvPr>
            <p:ph type="ftr" sz="quarter" idx="11"/>
          </p:nvPr>
        </p:nvSpPr>
        <p:spPr/>
        <p:txBody>
          <a:bodyPr/>
          <a:lstStyle/>
          <a:p>
            <a:r>
              <a:rPr lang="en-US" dirty="0"/>
              <a:t>employers.org • 800.399.5331</a:t>
            </a:r>
          </a:p>
          <a:p>
            <a:r>
              <a:rPr lang="en-US" dirty="0"/>
              <a:t>© California Employers Association</a:t>
            </a:r>
          </a:p>
        </p:txBody>
      </p:sp>
      <p:sp>
        <p:nvSpPr>
          <p:cNvPr id="5" name="Slide Number Placeholder 4"/>
          <p:cNvSpPr>
            <a:spLocks noGrp="1"/>
          </p:cNvSpPr>
          <p:nvPr>
            <p:ph type="sldNum" sz="quarter" idx="12"/>
          </p:nvPr>
        </p:nvSpPr>
        <p:spPr/>
        <p:txBody>
          <a:bodyPr/>
          <a:lstStyle/>
          <a:p>
            <a:fld id="{20835861-911E-439B-83BF-9D0C536A51C9}" type="slidenum">
              <a:rPr lang="en-US" smtClean="0"/>
              <a:pPr/>
              <a:t>33</a:t>
            </a:fld>
            <a:endParaRPr lang="en-US" dirty="0"/>
          </a:p>
        </p:txBody>
      </p:sp>
      <p:sp>
        <p:nvSpPr>
          <p:cNvPr id="3" name="Content Placeholder 2"/>
          <p:cNvSpPr>
            <a:spLocks noGrp="1"/>
          </p:cNvSpPr>
          <p:nvPr>
            <p:ph idx="1"/>
          </p:nvPr>
        </p:nvSpPr>
        <p:spPr>
          <a:xfrm>
            <a:off x="429126" y="2209800"/>
            <a:ext cx="8229600" cy="990600"/>
          </a:xfrm>
        </p:spPr>
        <p:txBody>
          <a:bodyPr>
            <a:normAutofit/>
          </a:bodyPr>
          <a:lstStyle/>
          <a:p>
            <a:pPr marL="0" indent="0" algn="ctr">
              <a:buNone/>
            </a:pPr>
            <a:r>
              <a:rPr lang="en-US" sz="4000" dirty="0"/>
              <a:t>Questions?</a:t>
            </a:r>
          </a:p>
        </p:txBody>
      </p:sp>
    </p:spTree>
    <p:extLst>
      <p:ext uri="{BB962C8B-B14F-4D97-AF65-F5344CB8AC3E}">
        <p14:creationId xmlns:p14="http://schemas.microsoft.com/office/powerpoint/2010/main" val="3063393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7782</TotalTime>
  <Words>4987</Words>
  <Application>Microsoft Office PowerPoint</Application>
  <PresentationFormat>On-screen Show (4:3)</PresentationFormat>
  <Paragraphs>488</Paragraphs>
  <Slides>33</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Wingdings</vt:lpstr>
      <vt:lpstr>Comic Sans MS</vt:lpstr>
      <vt:lpstr>Arial</vt:lpstr>
      <vt:lpstr>Courier New</vt:lpstr>
      <vt:lpstr>Calibri</vt:lpstr>
      <vt:lpstr>Arial Black</vt:lpstr>
      <vt:lpstr>Office Theme</vt:lpstr>
      <vt:lpstr>Resumes that Work </vt:lpstr>
      <vt:lpstr>How do you feel about creating resumes?</vt:lpstr>
      <vt:lpstr>Objectives</vt:lpstr>
      <vt:lpstr>PowerPoint Presentation</vt:lpstr>
      <vt:lpstr>PowerPoint Presentation</vt:lpstr>
      <vt:lpstr>PowerPoint Presentation</vt:lpstr>
      <vt:lpstr>What Recruiters want to see from job seekers </vt:lpstr>
      <vt:lpstr>What Will Get a Resume Rejected</vt:lpstr>
      <vt:lpstr>PowerPoint Presentation</vt:lpstr>
      <vt:lpstr>PowerPoint Presentation</vt:lpstr>
      <vt:lpstr>Make Your Resume Easy</vt:lpstr>
      <vt:lpstr>PowerPoint Presentation</vt:lpstr>
      <vt:lpstr>PowerPoint Presentation</vt:lpstr>
      <vt:lpstr>PowerPoint Presentation</vt:lpstr>
      <vt:lpstr>Resume Samples</vt:lpstr>
      <vt:lpstr>PowerPoint Presentation</vt:lpstr>
      <vt:lpstr>PowerPoint Presentation</vt:lpstr>
      <vt:lpstr>PowerPoint Presentation</vt:lpstr>
      <vt:lpstr>PowerPoint Presentation</vt:lpstr>
      <vt:lpstr>PowerPoint Presentation</vt:lpstr>
      <vt:lpstr>PowerPoint Presentation</vt:lpstr>
      <vt:lpstr>       Use Success Verbs  </vt:lpstr>
      <vt:lpstr>Use success Phrases</vt:lpstr>
      <vt:lpstr>PowerPoint Presentation</vt:lpstr>
      <vt:lpstr>PowerPoint Presentation</vt:lpstr>
      <vt:lpstr>Cover Letter Sample</vt:lpstr>
      <vt:lpstr>PowerPoint Presentation</vt:lpstr>
      <vt:lpstr>PowerPoint Presentation</vt:lpstr>
      <vt:lpstr>PowerPoint Presentation</vt:lpstr>
      <vt:lpstr>PowerPoint Presentation</vt:lpstr>
      <vt:lpstr>PowerPoint Presentation</vt:lpstr>
      <vt:lpstr>Keys to Success</vt:lpstr>
      <vt:lpstr>Thank you!!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Stephanie Neely</dc:creator>
  <cp:lastModifiedBy>Zabala, Jessica</cp:lastModifiedBy>
  <cp:revision>106</cp:revision>
  <cp:lastPrinted>2019-02-25T21:50:00Z</cp:lastPrinted>
  <dcterms:created xsi:type="dcterms:W3CDTF">2018-11-06T22:08:37Z</dcterms:created>
  <dcterms:modified xsi:type="dcterms:W3CDTF">2022-07-13T18:46:07Z</dcterms:modified>
</cp:coreProperties>
</file>