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92" r:id="rId2"/>
    <p:sldMasterId id="2147483714" r:id="rId3"/>
  </p:sldMasterIdLst>
  <p:notesMasterIdLst>
    <p:notesMasterId r:id="rId35"/>
  </p:notesMasterIdLst>
  <p:handoutMasterIdLst>
    <p:handoutMasterId r:id="rId36"/>
  </p:handoutMasterIdLst>
  <p:sldIdLst>
    <p:sldId id="323" r:id="rId4"/>
    <p:sldId id="316" r:id="rId5"/>
    <p:sldId id="271" r:id="rId6"/>
    <p:sldId id="283" r:id="rId7"/>
    <p:sldId id="274" r:id="rId8"/>
    <p:sldId id="284" r:id="rId9"/>
    <p:sldId id="319" r:id="rId10"/>
    <p:sldId id="285" r:id="rId11"/>
    <p:sldId id="286" r:id="rId12"/>
    <p:sldId id="288" r:id="rId13"/>
    <p:sldId id="289" r:id="rId14"/>
    <p:sldId id="311" r:id="rId15"/>
    <p:sldId id="320" r:id="rId16"/>
    <p:sldId id="292" r:id="rId17"/>
    <p:sldId id="318" r:id="rId18"/>
    <p:sldId id="312" r:id="rId19"/>
    <p:sldId id="317" r:id="rId20"/>
    <p:sldId id="294" r:id="rId21"/>
    <p:sldId id="295" r:id="rId22"/>
    <p:sldId id="322" r:id="rId23"/>
    <p:sldId id="321" r:id="rId24"/>
    <p:sldId id="297" r:id="rId25"/>
    <p:sldId id="298" r:id="rId26"/>
    <p:sldId id="299" r:id="rId27"/>
    <p:sldId id="303" r:id="rId28"/>
    <p:sldId id="304" r:id="rId29"/>
    <p:sldId id="306" r:id="rId30"/>
    <p:sldId id="307" r:id="rId31"/>
    <p:sldId id="308" r:id="rId32"/>
    <p:sldId id="315" r:id="rId33"/>
    <p:sldId id="324" r:id="rId34"/>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
      <p:font typeface="Open Sans" panose="020B0606030504020204" pitchFamily="34" charset="0"/>
      <p:regular r:id="rId41"/>
      <p:bold r:id="rId42"/>
      <p:italic r:id="rId43"/>
      <p:boldItalic r:id="rId44"/>
    </p:embeddedFont>
    <p:embeddedFont>
      <p:font typeface="Open Sans Light" panose="020B0306030504020204" pitchFamily="34" charset="0"/>
      <p:regular r:id="rId45"/>
      <p:italic r:id="rId46"/>
    </p:embeddedFont>
    <p:embeddedFont>
      <p:font typeface="Open Sans SemiBold" panose="020B0706030804020204" pitchFamily="34" charset="0"/>
      <p:bold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A1"/>
    <a:srgbClr val="3FAD20"/>
    <a:srgbClr val="C7AA02"/>
    <a:srgbClr val="C256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40" autoAdjust="0"/>
    <p:restoredTop sz="94660"/>
  </p:normalViewPr>
  <p:slideViewPr>
    <p:cSldViewPr>
      <p:cViewPr varScale="1">
        <p:scale>
          <a:sx n="76" d="100"/>
          <a:sy n="76" d="100"/>
        </p:scale>
        <p:origin x="1531" y="62"/>
      </p:cViewPr>
      <p:guideLst>
        <p:guide orient="horz" pos="2160"/>
        <p:guide pos="2880"/>
      </p:guideLst>
    </p:cSldViewPr>
  </p:slideViewPr>
  <p:notesTextViewPr>
    <p:cViewPr>
      <p:scale>
        <a:sx n="1" d="1"/>
        <a:sy n="1" d="1"/>
      </p:scale>
      <p:origin x="0" y="0"/>
    </p:cViewPr>
  </p:notesTextViewPr>
  <p:notesViewPr>
    <p:cSldViewPr>
      <p:cViewPr varScale="1">
        <p:scale>
          <a:sx n="71" d="100"/>
          <a:sy n="71" d="100"/>
        </p:scale>
        <p:origin x="222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3.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7.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44D0DD-DEB1-4A90-A63B-015AF6B5ECFB}" type="datetimeFigureOut">
              <a:rPr lang="en-US" smtClean="0"/>
              <a:t>5/17/2023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75974A-7CF0-4773-8EA6-367B096D0B24}" type="slidenum">
              <a:rPr lang="en-US" smtClean="0"/>
              <a:t>‹#›</a:t>
            </a:fld>
            <a:endParaRPr lang="en-US"/>
          </a:p>
        </p:txBody>
      </p:sp>
    </p:spTree>
    <p:extLst>
      <p:ext uri="{BB962C8B-B14F-4D97-AF65-F5344CB8AC3E}">
        <p14:creationId xmlns:p14="http://schemas.microsoft.com/office/powerpoint/2010/main" val="10293912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8FF250-D6CC-4F9A-AED1-842E139CF302}" type="datetimeFigureOut">
              <a:rPr lang="en-US" smtClean="0"/>
              <a:t>5/17/2023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BBC0CD-6DBB-429B-9A58-3D72EE89DC04}" type="slidenum">
              <a:rPr lang="en-US" smtClean="0"/>
              <a:t>‹#›</a:t>
            </a:fld>
            <a:endParaRPr lang="en-US"/>
          </a:p>
        </p:txBody>
      </p:sp>
    </p:spTree>
    <p:extLst>
      <p:ext uri="{BB962C8B-B14F-4D97-AF65-F5344CB8AC3E}">
        <p14:creationId xmlns:p14="http://schemas.microsoft.com/office/powerpoint/2010/main" val="8746481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orbes.com/sites/bernardmarr/2020/04/17/8-job-skills-to-succeed-in-a-post-coronavirus-world/#6ca9239e2096"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otucGHP1FTo&amp;t=78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a:t>
            </a:fld>
            <a:endParaRPr lang="en-US" dirty="0"/>
          </a:p>
        </p:txBody>
      </p:sp>
    </p:spTree>
    <p:extLst>
      <p:ext uri="{BB962C8B-B14F-4D97-AF65-F5344CB8AC3E}">
        <p14:creationId xmlns:p14="http://schemas.microsoft.com/office/powerpoint/2010/main" val="1610089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i="1" u="sng" kern="1200" dirty="0">
                <a:solidFill>
                  <a:schemeClr val="tx1"/>
                </a:solidFill>
                <a:effectLst/>
              </a:rPr>
              <a:t>Speaker’s Notes</a:t>
            </a:r>
          </a:p>
          <a:p>
            <a:r>
              <a:rPr lang="en-US" sz="1200" kern="1200" dirty="0">
                <a:solidFill>
                  <a:schemeClr val="tx1"/>
                </a:solidFill>
                <a:effectLst/>
              </a:rPr>
              <a:t> When you think about an interview, you have to first think of the value you will bring to the employer. Tying in your experience, strengths and skills and how it matches with the company.</a:t>
            </a:r>
          </a:p>
          <a:p>
            <a:pPr lvl="0"/>
            <a:r>
              <a:rPr lang="en-US" sz="1200" kern="1200" dirty="0">
                <a:solidFill>
                  <a:schemeClr val="tx1"/>
                </a:solidFill>
                <a:effectLst/>
              </a:rPr>
              <a:t> </a:t>
            </a:r>
          </a:p>
          <a:p>
            <a:r>
              <a:rPr lang="en-US" altLang="en-US" sz="1200" dirty="0"/>
              <a:t>The purpose of an interview is to learn more about you and how you will fit with their organization. First your technical and transferable skills then what value you bring to the employer….Complete package!</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4</a:t>
            </a:fld>
            <a:endParaRPr lang="en-US" dirty="0"/>
          </a:p>
        </p:txBody>
      </p:sp>
    </p:spTree>
    <p:extLst>
      <p:ext uri="{BB962C8B-B14F-4D97-AF65-F5344CB8AC3E}">
        <p14:creationId xmlns:p14="http://schemas.microsoft.com/office/powerpoint/2010/main" val="1439750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defRPr/>
            </a:pPr>
            <a:r>
              <a:rPr lang="en-US" altLang="en-US" sz="1200" dirty="0"/>
              <a:t> </a:t>
            </a:r>
            <a:r>
              <a:rPr lang="en-US" sz="1200" b="1" i="1" u="sng" dirty="0"/>
              <a:t>Speaker’s Notes</a:t>
            </a:r>
            <a:endParaRPr lang="en-US" sz="1200" dirty="0"/>
          </a:p>
          <a:p>
            <a:pPr algn="ctr"/>
            <a:r>
              <a:rPr lang="en-US" sz="1200" dirty="0"/>
              <a:t> </a:t>
            </a:r>
            <a:endParaRPr lang="en-US" altLang="en-US" sz="1200" dirty="0"/>
          </a:p>
          <a:p>
            <a:pPr>
              <a:spcBef>
                <a:spcPct val="0"/>
              </a:spcBef>
            </a:pPr>
            <a:r>
              <a:rPr lang="en-US" sz="1200" dirty="0"/>
              <a:t>According to the U.S. Department of Labor, the price of a bad hire is at least 30 percent of the employee's first-year earnings. For a small company, a five-figure investment in the wrong person is a threat to the business.</a:t>
            </a:r>
            <a:endParaRPr lang="en-US" altLang="en-US" sz="1200" dirty="0"/>
          </a:p>
          <a:p>
            <a:endParaRPr lang="en-US"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5</a:t>
            </a:fld>
            <a:endParaRPr lang="en-US" dirty="0"/>
          </a:p>
        </p:txBody>
      </p:sp>
    </p:spTree>
    <p:extLst>
      <p:ext uri="{BB962C8B-B14F-4D97-AF65-F5344CB8AC3E}">
        <p14:creationId xmlns:p14="http://schemas.microsoft.com/office/powerpoint/2010/main" val="3690486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defRPr/>
            </a:pPr>
            <a:r>
              <a:rPr lang="en-US" sz="1200" b="1" i="1" u="sng" dirty="0"/>
              <a:t>Speaker’s Notes</a:t>
            </a:r>
            <a:endParaRPr lang="en-US" sz="1200" dirty="0"/>
          </a:p>
          <a:p>
            <a:pPr algn="ctr"/>
            <a:r>
              <a:rPr lang="en-US" sz="1200" dirty="0"/>
              <a:t> </a:t>
            </a:r>
            <a:endParaRPr lang="en-US" altLang="en-US" sz="1200" dirty="0"/>
          </a:p>
          <a:p>
            <a:pPr eaLnBrk="1" hangingPunct="1"/>
            <a:r>
              <a:rPr lang="en-US" altLang="en-US" sz="1200" dirty="0"/>
              <a:t>Employers want employees that choose them and are familiar with their company and their company culture.</a:t>
            </a:r>
            <a:r>
              <a:rPr lang="en-US" altLang="en-US" sz="1200" baseline="0" dirty="0"/>
              <a:t> They also want employees who </a:t>
            </a:r>
            <a:r>
              <a:rPr lang="en-US" altLang="en-US" sz="1200" dirty="0"/>
              <a:t> enjoy their work and co- workers.</a:t>
            </a:r>
          </a:p>
          <a:p>
            <a:pPr eaLnBrk="1" hangingPunct="1"/>
            <a:endParaRPr lang="en-US" altLang="en-US" sz="1200" dirty="0"/>
          </a:p>
          <a:p>
            <a:pPr eaLnBrk="1" hangingPunct="1"/>
            <a:r>
              <a:rPr lang="en-US" altLang="en-US" sz="1200" dirty="0"/>
              <a:t>Employers</a:t>
            </a:r>
            <a:r>
              <a:rPr lang="en-US" altLang="en-US" sz="1200" baseline="0" dirty="0"/>
              <a:t> are looking for future leaders and so they want employees who take initiative and contribute in all areas to produce results for the organization.</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6</a:t>
            </a:fld>
            <a:endParaRPr lang="en-US" dirty="0"/>
          </a:p>
        </p:txBody>
      </p:sp>
    </p:spTree>
    <p:extLst>
      <p:ext uri="{BB962C8B-B14F-4D97-AF65-F5344CB8AC3E}">
        <p14:creationId xmlns:p14="http://schemas.microsoft.com/office/powerpoint/2010/main" val="1822395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https://www.forbes.com/sites/bernardmarr/2020/04/17/8-job-skills-to-succeed-in-a-post-coronavirus-world/#6ca9239e2096</a:t>
            </a:r>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7</a:t>
            </a:fld>
            <a:endParaRPr lang="en-US" dirty="0"/>
          </a:p>
        </p:txBody>
      </p:sp>
    </p:spTree>
    <p:extLst>
      <p:ext uri="{BB962C8B-B14F-4D97-AF65-F5344CB8AC3E}">
        <p14:creationId xmlns:p14="http://schemas.microsoft.com/office/powerpoint/2010/main" val="3743998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defRPr/>
            </a:pPr>
            <a:r>
              <a:rPr lang="en-US" sz="1200" b="1" i="1" u="sng" dirty="0"/>
              <a:t>Speaker’s Notes</a:t>
            </a:r>
            <a:endParaRPr lang="en-US" sz="1200" dirty="0"/>
          </a:p>
          <a:p>
            <a:pPr algn="ctr"/>
            <a:r>
              <a:rPr lang="en-US" sz="1200" dirty="0"/>
              <a:t> </a:t>
            </a:r>
            <a:endParaRPr lang="en-US" altLang="en-US" sz="1200" dirty="0"/>
          </a:p>
          <a:p>
            <a:pPr>
              <a:lnSpc>
                <a:spcPct val="90000"/>
              </a:lnSpc>
            </a:pPr>
            <a:r>
              <a:rPr lang="en-US" altLang="en-US" sz="1200" dirty="0"/>
              <a:t>Prepare to Overcome Objections </a:t>
            </a:r>
          </a:p>
          <a:p>
            <a:pPr>
              <a:lnSpc>
                <a:spcPct val="90000"/>
              </a:lnSpc>
            </a:pPr>
            <a:endParaRPr lang="en-US" altLang="en-US" sz="1200" dirty="0"/>
          </a:p>
          <a:p>
            <a:pPr>
              <a:lnSpc>
                <a:spcPct val="90000"/>
              </a:lnSpc>
            </a:pPr>
            <a:r>
              <a:rPr lang="en-US" altLang="en-US" sz="1200" dirty="0"/>
              <a:t>The key to being successful isn't hiding your age  but being prepared with explanations or propositions designed to overcome the objections screeners of different types will bring up.</a:t>
            </a:r>
          </a:p>
          <a:p>
            <a:pPr>
              <a:lnSpc>
                <a:spcPct val="90000"/>
              </a:lnSpc>
            </a:pPr>
            <a:endParaRPr lang="en-US" altLang="en-US" sz="1200" dirty="0"/>
          </a:p>
          <a:p>
            <a:pPr>
              <a:lnSpc>
                <a:spcPct val="90000"/>
              </a:lnSpc>
            </a:pPr>
            <a:r>
              <a:rPr lang="en-US" altLang="en-US" sz="1200" dirty="0"/>
              <a:t>It is important to stay updated and relevant on the workforce and the upcoming trends and issues that are facing the workforce. Explain how you could contribute within a multi-generational workforce.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8</a:t>
            </a:fld>
            <a:endParaRPr lang="en-US" dirty="0"/>
          </a:p>
        </p:txBody>
      </p:sp>
    </p:spTree>
    <p:extLst>
      <p:ext uri="{BB962C8B-B14F-4D97-AF65-F5344CB8AC3E}">
        <p14:creationId xmlns:p14="http://schemas.microsoft.com/office/powerpoint/2010/main" val="1167470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defRPr/>
            </a:pPr>
            <a:r>
              <a:rPr lang="en-US" sz="1100" b="1" i="1" u="sng" dirty="0"/>
              <a:t>Speaker’s Notes</a:t>
            </a:r>
            <a:endParaRPr lang="en-US" sz="1100" dirty="0"/>
          </a:p>
          <a:p>
            <a:pPr algn="ctr"/>
            <a:endParaRPr lang="en-US" sz="1100" dirty="0"/>
          </a:p>
          <a:p>
            <a:endParaRPr lang="en-US" sz="1100" dirty="0"/>
          </a:p>
          <a:p>
            <a:r>
              <a:rPr lang="en-US" sz="1100" dirty="0"/>
              <a:t> Once you are on company property,</a:t>
            </a:r>
            <a:r>
              <a:rPr lang="en-US" sz="1100" baseline="0" dirty="0"/>
              <a:t> the interview begins. You need to make a good first impression with everyone you come across. Many times the front office/receptionist is asked to screen the behavior of the applicant for the interviewer. Other times, the front office person could be someone covering and could hold a higher position such as the CEO. </a:t>
            </a:r>
            <a:endParaRPr lang="en-US" sz="1100" dirty="0"/>
          </a:p>
        </p:txBody>
      </p:sp>
      <p:sp>
        <p:nvSpPr>
          <p:cNvPr id="4" name="Slide Number Placeholder 3"/>
          <p:cNvSpPr>
            <a:spLocks noGrp="1"/>
          </p:cNvSpPr>
          <p:nvPr>
            <p:ph type="sldNum" sz="quarter" idx="10"/>
          </p:nvPr>
        </p:nvSpPr>
        <p:spPr/>
        <p:txBody>
          <a:bodyPr/>
          <a:lstStyle/>
          <a:p>
            <a:fld id="{3E508190-294F-4F11-A4BF-486031A84F8E}" type="slidenum">
              <a:rPr lang="en-US" smtClean="0"/>
              <a:t>9</a:t>
            </a:fld>
            <a:endParaRPr lang="en-US" dirty="0"/>
          </a:p>
        </p:txBody>
      </p:sp>
    </p:spTree>
    <p:extLst>
      <p:ext uri="{BB962C8B-B14F-4D97-AF65-F5344CB8AC3E}">
        <p14:creationId xmlns:p14="http://schemas.microsoft.com/office/powerpoint/2010/main" val="2738669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i="1" u="sng" dirty="0"/>
              <a:t>Speaker’s Notes</a:t>
            </a:r>
            <a:endParaRPr lang="en-US" sz="1200" dirty="0"/>
          </a:p>
          <a:p>
            <a:pPr algn="ctr"/>
            <a:endParaRPr lang="en-US" altLang="en-US" sz="1200" b="1" dirty="0"/>
          </a:p>
          <a:p>
            <a:r>
              <a:rPr lang="en-US" sz="1200" dirty="0"/>
              <a:t>An </a:t>
            </a:r>
            <a:r>
              <a:rPr lang="en-US" sz="1200" b="1" dirty="0"/>
              <a:t>informational interview</a:t>
            </a:r>
            <a:r>
              <a:rPr lang="en-US" sz="1200" dirty="0"/>
              <a:t> is an informal conversation with someone working in an area that interests you who will give you information and advice. It is an effective research tool in addition to reading books, exploring the Internet and examining job descriptions. </a:t>
            </a:r>
            <a:r>
              <a:rPr lang="en-US" sz="1200" b="1" dirty="0"/>
              <a:t>It is not a job interview, and the objective is not to find job openings.</a:t>
            </a:r>
            <a:endParaRPr lang="en-US" sz="1200" dirty="0"/>
          </a:p>
          <a:p>
            <a:r>
              <a:rPr lang="en-US" sz="1200" dirty="0"/>
              <a:t>You may feel awkward making arrangements to talk with people you don't know about their work. However, most people actually enjoy taking a few moments out of their day to reflect on their professional life and to give advice to someone with an interest in their field. </a:t>
            </a:r>
          </a:p>
          <a:p>
            <a:endParaRPr lang="en-US" sz="1200" dirty="0"/>
          </a:p>
          <a:p>
            <a:r>
              <a:rPr lang="en-US" sz="1200" b="1" dirty="0"/>
              <a:t>Benefits of Informational Interviewing</a:t>
            </a:r>
          </a:p>
          <a:p>
            <a:pPr marL="171450" indent="-171450">
              <a:buFont typeface="Arial" panose="020B0604020202020204" pitchFamily="34" charset="0"/>
              <a:buChar char="•"/>
            </a:pPr>
            <a:r>
              <a:rPr lang="en-US" sz="1200" dirty="0"/>
              <a:t>Get firsthand, relevant information about the realities of working within a particular field, industry or position. This kind of information is not always available online.</a:t>
            </a:r>
          </a:p>
          <a:p>
            <a:pPr marL="171450" indent="-171450">
              <a:buFont typeface="Arial" panose="020B0604020202020204" pitchFamily="34" charset="0"/>
              <a:buChar char="•"/>
            </a:pPr>
            <a:r>
              <a:rPr lang="en-US" sz="1200" dirty="0"/>
              <a:t>Find out about career paths you did not know existed.</a:t>
            </a:r>
          </a:p>
          <a:p>
            <a:pPr marL="171450" indent="-171450">
              <a:buFont typeface="Arial" panose="020B0604020202020204" pitchFamily="34" charset="0"/>
              <a:buChar char="•"/>
            </a:pPr>
            <a:r>
              <a:rPr lang="en-US" sz="1200" dirty="0"/>
              <a:t>Get tips about how to prepare for and enter a given career.</a:t>
            </a:r>
          </a:p>
          <a:p>
            <a:pPr marL="171450" indent="-171450">
              <a:buFont typeface="Arial" panose="020B0604020202020204" pitchFamily="34" charset="0"/>
              <a:buChar char="•"/>
            </a:pPr>
            <a:r>
              <a:rPr lang="en-US" sz="1200" dirty="0"/>
              <a:t>Learn what it’s like to work at a specific organization.</a:t>
            </a:r>
          </a:p>
          <a:p>
            <a:pPr marL="171450" indent="-171450">
              <a:buFont typeface="Arial" panose="020B0604020202020204" pitchFamily="34" charset="0"/>
              <a:buChar char="•"/>
            </a:pPr>
            <a:r>
              <a:rPr lang="en-US" sz="1200" dirty="0"/>
              <a:t>Gain insider knowledge that can help you in writing your resume, interviewing, and more.</a:t>
            </a:r>
          </a:p>
          <a:p>
            <a:pPr marL="171450" indent="-171450">
              <a:buFont typeface="Arial" panose="020B0604020202020204" pitchFamily="34" charset="0"/>
              <a:buChar char="•"/>
            </a:pPr>
            <a:r>
              <a:rPr lang="en-US" sz="1200" dirty="0"/>
              <a:t>Initiate a professional relationship and expand your network of contacts in a specific career field; meet people who may forward job leads to you in the future.</a:t>
            </a:r>
          </a:p>
          <a:p>
            <a:pPr algn="ctr" fontAlgn="base">
              <a:defRPr/>
            </a:pPr>
            <a:endParaRPr lang="en-US" sz="1200" dirty="0"/>
          </a:p>
          <a:p>
            <a:pPr algn="ctr" fontAlgn="base">
              <a:defRPr/>
            </a:pPr>
            <a:r>
              <a:rPr lang="en-US" sz="1200" dirty="0"/>
              <a:t> </a:t>
            </a:r>
            <a:r>
              <a:rPr lang="en-US" sz="1200" b="1" i="1" u="sng" dirty="0"/>
              <a:t>Suggestions for the Speaker</a:t>
            </a:r>
            <a:endParaRPr lang="en-US" sz="1200" dirty="0"/>
          </a:p>
          <a:p>
            <a:endParaRPr lang="en-US" altLang="en-US" sz="1200" b="1" dirty="0"/>
          </a:p>
          <a:p>
            <a:r>
              <a:rPr lang="en-US" altLang="en-US" sz="1200" b="1" dirty="0"/>
              <a:t>Handou</a:t>
            </a:r>
            <a:r>
              <a:rPr lang="en-US" altLang="en-US" sz="1200" dirty="0"/>
              <a:t>t- There is an informational</a:t>
            </a:r>
            <a:r>
              <a:rPr lang="en-US" altLang="en-US" sz="1200" baseline="0" dirty="0"/>
              <a:t> interview handout that can be passed out with this slide. </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10</a:t>
            </a:fld>
            <a:endParaRPr lang="en-US" dirty="0"/>
          </a:p>
        </p:txBody>
      </p:sp>
    </p:spTree>
    <p:extLst>
      <p:ext uri="{BB962C8B-B14F-4D97-AF65-F5344CB8AC3E}">
        <p14:creationId xmlns:p14="http://schemas.microsoft.com/office/powerpoint/2010/main" val="3376312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4325" indent="-224325" algn="ctr"/>
            <a:r>
              <a:rPr lang="en-US" sz="1100" b="1" i="1" u="sng" dirty="0"/>
              <a:t>Speaker’s Notes</a:t>
            </a:r>
            <a:endParaRPr lang="en-US" sz="1100" dirty="0"/>
          </a:p>
          <a:p>
            <a:pPr marL="224325" indent="-224325"/>
            <a:endParaRPr lang="en-US" altLang="en-US" sz="1100" b="1" dirty="0"/>
          </a:p>
          <a:p>
            <a:pPr marL="224325" indent="-224325"/>
            <a:r>
              <a:rPr lang="en-US" altLang="en-US" sz="1100" b="1" dirty="0"/>
              <a:t>Choose a time Set</a:t>
            </a:r>
            <a:r>
              <a:rPr lang="en-US" altLang="en-US" sz="1100" dirty="0"/>
              <a:t> up a specific time for the phone interview. Often times, an interviewer will call you and say, “Is this a good time for you?” This approach doesn’t allow you any time to get prepared for the phone interview. </a:t>
            </a:r>
          </a:p>
          <a:p>
            <a:pPr marL="224325" indent="-224325"/>
            <a:r>
              <a:rPr lang="en-US" altLang="en-US" sz="1100" b="1" dirty="0"/>
              <a:t>Go someplace without distractions and dress nicely. First</a:t>
            </a:r>
            <a:r>
              <a:rPr lang="en-US" altLang="en-US" sz="1100" dirty="0"/>
              <a:t> of all, think about your wardrobe and the room in which you conduct the call. We’re inclined to behave the way we’re dressed. It’s a question of cultural conditioning: When dressed in evening wear, for example, we’re inclined to carry ourselves with more formality than we do in sweats.</a:t>
            </a:r>
            <a:endParaRPr lang="en-US" altLang="en-US" sz="1100" b="1" dirty="0"/>
          </a:p>
          <a:p>
            <a:pPr marL="224325" indent="-224325"/>
            <a:r>
              <a:rPr lang="en-US" altLang="en-US" sz="1100" b="1" dirty="0"/>
              <a:t>Three adjectives</a:t>
            </a:r>
            <a:endParaRPr lang="en-US" altLang="en-US" sz="1100" dirty="0"/>
          </a:p>
          <a:p>
            <a:pPr marL="729057" lvl="1" indent="-280406"/>
            <a:r>
              <a:rPr lang="en-US" altLang="en-US" sz="1100" dirty="0"/>
              <a:t>What is your level of self-awareness?</a:t>
            </a:r>
          </a:p>
          <a:p>
            <a:pPr marL="729057" lvl="1" indent="-280406"/>
            <a:r>
              <a:rPr lang="en-US" altLang="en-US" sz="1100" dirty="0"/>
              <a:t>How are your interpersonal skills?</a:t>
            </a:r>
          </a:p>
          <a:p>
            <a:pPr marL="224325" indent="-224325"/>
            <a:r>
              <a:rPr lang="en-US" altLang="en-US" sz="1100" dirty="0"/>
              <a:t> </a:t>
            </a:r>
          </a:p>
          <a:p>
            <a:pPr marL="224325" indent="-224325"/>
            <a:r>
              <a:rPr lang="en-US" altLang="en-US" sz="1100" b="1" dirty="0"/>
              <a:t>Stand up  </a:t>
            </a:r>
            <a:r>
              <a:rPr lang="en-US" altLang="en-US" sz="1100" dirty="0"/>
              <a:t>Prepare your documents, your time and space and your adjectives, and you will be armed to impress the HR representative in the phone interview and move on to meet the hiring managers for whom you want to work.</a:t>
            </a:r>
          </a:p>
          <a:p>
            <a:pPr marL="224325" indent="-224325"/>
            <a:endParaRPr lang="en-US" altLang="en-US" sz="1100" dirty="0"/>
          </a:p>
          <a:p>
            <a:pPr algn="ctr" fontAlgn="base">
              <a:defRPr/>
            </a:pPr>
            <a:r>
              <a:rPr lang="en-US" sz="1100" dirty="0"/>
              <a:t> </a:t>
            </a:r>
            <a:r>
              <a:rPr lang="en-US" sz="1100" b="1" i="1" u="sng" dirty="0"/>
              <a:t>Suggestions for the Speaker</a:t>
            </a:r>
          </a:p>
          <a:p>
            <a:pPr algn="ctr" fontAlgn="base">
              <a:defRPr/>
            </a:pPr>
            <a:endParaRPr lang="en-US" sz="1100" b="1" i="1" u="sng" dirty="0"/>
          </a:p>
          <a:p>
            <a:pPr fontAlgn="base">
              <a:defRPr/>
            </a:pPr>
            <a:r>
              <a:rPr lang="en-US" sz="1100" b="1" dirty="0"/>
              <a:t>Handout – </a:t>
            </a:r>
            <a:r>
              <a:rPr lang="en-US" sz="1100" dirty="0"/>
              <a:t>Acing the Phone Interview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11</a:t>
            </a:fld>
            <a:endParaRPr lang="en-US" dirty="0"/>
          </a:p>
        </p:txBody>
      </p:sp>
    </p:spTree>
    <p:extLst>
      <p:ext uri="{BB962C8B-B14F-4D97-AF65-F5344CB8AC3E}">
        <p14:creationId xmlns:p14="http://schemas.microsoft.com/office/powerpoint/2010/main" val="2704769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algn="ctr" eaLnBrk="1" hangingPunct="1">
              <a:spcBef>
                <a:spcPct val="0"/>
              </a:spcBef>
            </a:pPr>
            <a:endParaRPr lang="en-US" altLang="en-US" sz="1200" dirty="0"/>
          </a:p>
          <a:p>
            <a:pPr eaLnBrk="1" hangingPunct="1">
              <a:spcBef>
                <a:spcPct val="0"/>
              </a:spcBef>
            </a:pPr>
            <a:endParaRPr lang="en-US" altLang="en-US" sz="1200" dirty="0"/>
          </a:p>
          <a:p>
            <a:pPr eaLnBrk="1" hangingPunct="1">
              <a:spcBef>
                <a:spcPct val="0"/>
              </a:spcBef>
            </a:pPr>
            <a:r>
              <a:rPr lang="en-US" altLang="en-US" sz="1200" dirty="0"/>
              <a:t>Behavioral Interviewing is a   style of interviewing that many organizations are using in their hiring process. </a:t>
            </a:r>
          </a:p>
          <a:p>
            <a:pPr eaLnBrk="1" hangingPunct="1">
              <a:spcBef>
                <a:spcPct val="0"/>
              </a:spcBef>
            </a:pPr>
            <a:r>
              <a:rPr lang="en-US" altLang="en-US" sz="1200" dirty="0"/>
              <a:t>The basic premise behind behavioral interviewing is this: the most accurate predictor of future performance is past performance in a similar situation.</a:t>
            </a:r>
          </a:p>
          <a:p>
            <a:pPr eaLnBrk="1" hangingPunct="1">
              <a:spcBef>
                <a:spcPct val="0"/>
              </a:spcBef>
            </a:pPr>
            <a:r>
              <a:rPr lang="en-US" altLang="en-US" sz="1200" dirty="0"/>
              <a:t> It focuses on experiences, behaviors, knowledge, skills and abilities that are job related. Traditional interviewing questions ask you general questions such as “Tell me about yourself.”</a:t>
            </a:r>
          </a:p>
          <a:p>
            <a:pPr eaLnBrk="1" hangingPunct="1">
              <a:spcBef>
                <a:spcPct val="0"/>
              </a:spcBef>
            </a:pPr>
            <a:r>
              <a:rPr lang="en-US" altLang="en-US" sz="1200" dirty="0"/>
              <a:t> The process of behavioral interviewing is much more probing and works very differently </a:t>
            </a:r>
          </a:p>
          <a:p>
            <a:pPr eaLnBrk="1" hangingPunct="1">
              <a:spcBef>
                <a:spcPct val="0"/>
              </a:spcBef>
            </a:pPr>
            <a:endParaRPr lang="en-US" altLang="en-US" sz="1200" dirty="0"/>
          </a:p>
          <a:p>
            <a:pPr eaLnBrk="1" hangingPunct="1">
              <a:spcBef>
                <a:spcPct val="0"/>
              </a:spcBef>
            </a:pPr>
            <a:endParaRPr lang="en-US" altLang="en-US" sz="1200" dirty="0"/>
          </a:p>
          <a:p>
            <a:pPr algn="ctr">
              <a:spcBef>
                <a:spcPct val="0"/>
              </a:spcBef>
            </a:pPr>
            <a:r>
              <a:rPr lang="en-US" sz="1200" b="1" i="1" u="sng" dirty="0"/>
              <a:t>Suggestions for the Speaker</a:t>
            </a:r>
            <a:endParaRPr lang="en-US" sz="1200" dirty="0"/>
          </a:p>
          <a:p>
            <a:pPr eaLnBrk="1" hangingPunct="1">
              <a:spcBef>
                <a:spcPct val="0"/>
              </a:spcBef>
            </a:pPr>
            <a:r>
              <a:rPr lang="en-US" altLang="en-US" sz="1200" b="1" dirty="0"/>
              <a:t>Handout – </a:t>
            </a:r>
            <a:r>
              <a:rPr lang="en-US" altLang="en-US" sz="1200" dirty="0"/>
              <a:t>Behavioral Interview questions. Review some of the questions with participants. If time permits , have participants partner up and take turns being the interviewee and interviewer to answer these questions. </a:t>
            </a:r>
            <a:endParaRPr lang="en-US" altLang="en-US" sz="1200" b="1"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12</a:t>
            </a:fld>
            <a:endParaRPr lang="en-US" dirty="0"/>
          </a:p>
        </p:txBody>
      </p:sp>
    </p:spTree>
    <p:extLst>
      <p:ext uri="{BB962C8B-B14F-4D97-AF65-F5344CB8AC3E}">
        <p14:creationId xmlns:p14="http://schemas.microsoft.com/office/powerpoint/2010/main" val="1014823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90000"/>
              </a:lnSpc>
            </a:pPr>
            <a:r>
              <a:rPr lang="en-US" altLang="en-US" sz="1200" b="1" dirty="0"/>
              <a:t> </a:t>
            </a:r>
            <a:r>
              <a:rPr lang="en-US" sz="1200" b="1" i="1" u="sng" dirty="0"/>
              <a:t>Speaker’s Notes</a:t>
            </a:r>
            <a:endParaRPr lang="en-US" altLang="en-US" sz="1200" b="1" i="1" dirty="0"/>
          </a:p>
          <a:p>
            <a:pPr>
              <a:lnSpc>
                <a:spcPct val="90000"/>
              </a:lnSpc>
            </a:pPr>
            <a:r>
              <a:rPr lang="en-US" altLang="en-US" sz="1200" b="1" i="1" dirty="0"/>
              <a:t>Smile and Focus</a:t>
            </a:r>
            <a:br>
              <a:rPr lang="en-US" altLang="en-US" sz="1200" i="1" dirty="0"/>
            </a:br>
            <a:r>
              <a:rPr lang="en-US" altLang="en-US" sz="1200" dirty="0"/>
              <a:t>One of the easiest rules to remember when interacting with anyone is simply to smile. There is nothing more engaging than smiling throughout your call with a friendly expression. Also important is to make direct eye contact. When you scan the room or look away from the camera, you might appear untrustworthy or indifferent. The person with whom you are speaking deserves your full attention so make sure to stay focused and friendly.</a:t>
            </a:r>
          </a:p>
          <a:p>
            <a:pPr>
              <a:lnSpc>
                <a:spcPct val="90000"/>
              </a:lnSpc>
            </a:pPr>
            <a:r>
              <a:rPr lang="en-US" altLang="en-US" sz="1200" b="1" i="1" dirty="0"/>
              <a:t>Choose your Colors Wisely</a:t>
            </a:r>
            <a:br>
              <a:rPr lang="en-US" altLang="en-US" sz="1200" i="1" dirty="0"/>
            </a:br>
            <a:r>
              <a:rPr lang="en-US" altLang="en-US" sz="1200" dirty="0"/>
              <a:t>Certain colors like many shades of blue - royal, navy, sky blue - look great on video while others like reds and hot colors like magenta can be too bright. Patterns like small dots or stripes can be less attractive than solids so think about a color to wear that is easy on the eye and a pattern that won't be distracting to your viewer. </a:t>
            </a:r>
            <a:endParaRPr lang="en-US" altLang="en-US" sz="1200" b="1" dirty="0"/>
          </a:p>
          <a:p>
            <a:pPr>
              <a:lnSpc>
                <a:spcPct val="90000"/>
              </a:lnSpc>
            </a:pPr>
            <a:r>
              <a:rPr lang="en-US" altLang="en-US" sz="1200" b="1" dirty="0"/>
              <a:t>Hair and Make-Up</a:t>
            </a:r>
            <a:br>
              <a:rPr lang="en-US" altLang="en-US" sz="1200" dirty="0"/>
            </a:br>
            <a:r>
              <a:rPr lang="en-US" altLang="en-US" sz="1200" dirty="0"/>
              <a:t>The all-new Skype's high-quality video technology means you'll need to take extra care with how you look. You'll want to use some hair product that will keep flyaway tamed and you may want to style your hair so it is off your face and won't require constant adjusting. Make-up, too, is important. Remember, higher quality video means much more detail is going to be visible on screen.  </a:t>
            </a:r>
          </a:p>
          <a:p>
            <a:pPr>
              <a:lnSpc>
                <a:spcPct val="90000"/>
              </a:lnSpc>
            </a:pPr>
            <a:endParaRPr lang="en-US" altLang="en-US" sz="1200" b="1" i="1" dirty="0"/>
          </a:p>
          <a:p>
            <a:pPr algn="ctr">
              <a:lnSpc>
                <a:spcPct val="90000"/>
              </a:lnSpc>
            </a:pPr>
            <a:r>
              <a:rPr lang="en-US" sz="1200" dirty="0"/>
              <a:t> </a:t>
            </a:r>
            <a:r>
              <a:rPr lang="en-US" sz="1200" b="1" i="1" u="sng" dirty="0"/>
              <a:t>Suggestions for the Speaker</a:t>
            </a:r>
            <a:endParaRPr lang="en-US" sz="1200" dirty="0"/>
          </a:p>
          <a:p>
            <a:pPr>
              <a:lnSpc>
                <a:spcPct val="90000"/>
              </a:lnSpc>
            </a:pPr>
            <a:endParaRPr lang="en-US" altLang="en-US" sz="1200" b="1"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14</a:t>
            </a:fld>
            <a:endParaRPr lang="en-US" dirty="0"/>
          </a:p>
        </p:txBody>
      </p:sp>
    </p:spTree>
    <p:extLst>
      <p:ext uri="{BB962C8B-B14F-4D97-AF65-F5344CB8AC3E}">
        <p14:creationId xmlns:p14="http://schemas.microsoft.com/office/powerpoint/2010/main" val="727773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b="1" dirty="0"/>
              <a:t>89%</a:t>
            </a:r>
            <a:r>
              <a:rPr lang="en-US" b="1" baseline="0" dirty="0"/>
              <a:t> of recruiters or hiring companies were conducting video/virtual interviews. Candidates have to get used to video. </a:t>
            </a:r>
            <a:endParaRPr lang="en-US" b="1" dirty="0"/>
          </a:p>
          <a:p>
            <a:endParaRPr lang="en-US" b="1" dirty="0"/>
          </a:p>
          <a:p>
            <a:r>
              <a:rPr lang="en-US" b="1" dirty="0"/>
              <a:t> Demonstrate</a:t>
            </a:r>
            <a:r>
              <a:rPr lang="en-US" b="1" baseline="0" dirty="0"/>
              <a:t> flexibility. </a:t>
            </a:r>
            <a:endParaRPr lang="en-US" dirty="0"/>
          </a:p>
          <a:p>
            <a:r>
              <a:rPr lang="en-US" dirty="0">
                <a:hlinkClick r:id="rId3"/>
              </a:rPr>
              <a:t>https://www.youtube.com/watch?v=otucGHP1FTo&amp;t=78s</a:t>
            </a:r>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15</a:t>
            </a:fld>
            <a:endParaRPr lang="en-US" dirty="0"/>
          </a:p>
        </p:txBody>
      </p:sp>
    </p:spTree>
    <p:extLst>
      <p:ext uri="{BB962C8B-B14F-4D97-AF65-F5344CB8AC3E}">
        <p14:creationId xmlns:p14="http://schemas.microsoft.com/office/powerpoint/2010/main" val="1795909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90000"/>
              </a:lnSpc>
            </a:pPr>
            <a:r>
              <a:rPr lang="en-US" sz="1200" b="1" i="1" u="sng" dirty="0"/>
              <a:t>Speaker’s Notes</a:t>
            </a:r>
          </a:p>
          <a:p>
            <a:pPr algn="l">
              <a:lnSpc>
                <a:spcPct val="90000"/>
              </a:lnSpc>
            </a:pPr>
            <a:r>
              <a:rPr lang="en-US" sz="1200" b="0" i="0" u="none" dirty="0"/>
              <a:t>Cover</a:t>
            </a:r>
            <a:r>
              <a:rPr lang="en-US" sz="1200" b="0" i="0" u="none" baseline="0" dirty="0"/>
              <a:t> the bullets and then go into additional information below.</a:t>
            </a:r>
            <a:endParaRPr lang="en-US" sz="1200" b="0" i="0" u="none" dirty="0"/>
          </a:p>
          <a:p>
            <a:pPr algn="ctr">
              <a:lnSpc>
                <a:spcPct val="90000"/>
              </a:lnSpc>
            </a:pPr>
            <a:endParaRPr lang="en-US" altLang="en-US" sz="1200" dirty="0"/>
          </a:p>
          <a:p>
            <a:pPr>
              <a:lnSpc>
                <a:spcPct val="90000"/>
              </a:lnSpc>
            </a:pPr>
            <a:endParaRPr lang="en-US" altLang="en-US" sz="1200" b="1" i="1" dirty="0"/>
          </a:p>
          <a:p>
            <a:pPr>
              <a:lnSpc>
                <a:spcPct val="90000"/>
              </a:lnSpc>
            </a:pPr>
            <a:r>
              <a:rPr lang="en-US" altLang="en-US" sz="1200" b="1" i="1" dirty="0"/>
              <a:t>Background Check</a:t>
            </a:r>
            <a:br>
              <a:rPr lang="en-US" altLang="en-US" sz="1200" i="1" dirty="0"/>
            </a:br>
            <a:r>
              <a:rPr lang="en-US" altLang="en-US" sz="1200" dirty="0"/>
              <a:t>While you are the focus of the call and the video, remember that there will be background material that the viewer will see. Think about how your webcam is set up and what can be detected behind you. Are you in sitting so that a blank wall is behind you or is there a cluttered book shelf or large painting behind you</a:t>
            </a:r>
            <a:r>
              <a:rPr lang="en-US" altLang="en-US" sz="1200" i="1" dirty="0"/>
              <a:t>?</a:t>
            </a:r>
            <a:endParaRPr lang="en-US" altLang="en-US" sz="1200" b="1" i="1" dirty="0"/>
          </a:p>
          <a:p>
            <a:pPr>
              <a:lnSpc>
                <a:spcPct val="90000"/>
              </a:lnSpc>
            </a:pPr>
            <a:r>
              <a:rPr lang="en-US" altLang="en-US" sz="1200" b="1" i="1" dirty="0"/>
              <a:t>Lighting</a:t>
            </a:r>
            <a:br>
              <a:rPr lang="en-US" altLang="en-US" sz="1200" i="1" dirty="0"/>
            </a:br>
            <a:r>
              <a:rPr lang="en-US" altLang="en-US" sz="1200" dirty="0"/>
              <a:t>Check to be sure you have enough lighting that doesn't create shadows or throw too harsh a look into your screen. </a:t>
            </a:r>
            <a:endParaRPr lang="en-US" altLang="en-US" sz="1200" b="1" dirty="0"/>
          </a:p>
          <a:p>
            <a:pPr>
              <a:lnSpc>
                <a:spcPct val="90000"/>
              </a:lnSpc>
            </a:pPr>
            <a:r>
              <a:rPr lang="en-US" altLang="en-US" sz="1200" b="1" i="1" dirty="0"/>
              <a:t>Script </a:t>
            </a:r>
            <a:br>
              <a:rPr lang="en-US" altLang="en-US" sz="1200" i="1" dirty="0"/>
            </a:br>
            <a:r>
              <a:rPr lang="en-US" altLang="en-US" sz="1200" dirty="0"/>
              <a:t>Sometimes it is easier to have a few notes written down about what you'd like to talk about or topics that you want to discuss during your call. It's easy that way to scan your notes without losing direct contact with your caller or having long silences during your interaction. Also, keep an index card or notebook as well as a pen handy so you can jot down thoughts for additional comments you'd like to add during the conversation.</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16</a:t>
            </a:fld>
            <a:endParaRPr lang="en-US" dirty="0"/>
          </a:p>
        </p:txBody>
      </p:sp>
    </p:spTree>
    <p:extLst>
      <p:ext uri="{BB962C8B-B14F-4D97-AF65-F5344CB8AC3E}">
        <p14:creationId xmlns:p14="http://schemas.microsoft.com/office/powerpoint/2010/main" val="4190021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altLang="en-US" sz="1200" dirty="0"/>
          </a:p>
          <a:p>
            <a:pPr eaLnBrk="1" hangingPunct="1">
              <a:spcBef>
                <a:spcPct val="0"/>
              </a:spcBef>
            </a:pPr>
            <a:endParaRPr lang="en-US" altLang="en-US" sz="1200" dirty="0"/>
          </a:p>
          <a:p>
            <a:pPr marL="171450" indent="-171450" eaLnBrk="1" hangingPunct="1">
              <a:spcBef>
                <a:spcPct val="0"/>
              </a:spcBef>
              <a:buFont typeface="Arial" panose="020B0604020202020204" pitchFamily="34" charset="0"/>
              <a:buChar char="•"/>
            </a:pPr>
            <a:r>
              <a:rPr lang="en-US" altLang="en-US" sz="1200" dirty="0"/>
              <a:t>Maintain eye contact with all interviewers during  a panel interview.</a:t>
            </a:r>
          </a:p>
          <a:p>
            <a:pPr marL="171450" indent="-171450" eaLnBrk="1" hangingPunct="1">
              <a:spcBef>
                <a:spcPct val="0"/>
              </a:spcBef>
              <a:buFont typeface="Arial" panose="020B0604020202020204" pitchFamily="34" charset="0"/>
              <a:buChar char="•"/>
            </a:pPr>
            <a:r>
              <a:rPr lang="en-US" altLang="en-US" sz="1200" dirty="0"/>
              <a:t> Ask relevant questions for each panelist. </a:t>
            </a:r>
          </a:p>
          <a:p>
            <a:pPr marL="171450" indent="-171450" eaLnBrk="1" hangingPunct="1">
              <a:spcBef>
                <a:spcPct val="0"/>
              </a:spcBef>
              <a:buFont typeface="Arial" panose="020B0604020202020204" pitchFamily="34" charset="0"/>
              <a:buChar char="•"/>
            </a:pPr>
            <a:r>
              <a:rPr lang="en-US" altLang="en-US" sz="1200" dirty="0"/>
              <a:t>Take notes. </a:t>
            </a:r>
          </a:p>
          <a:p>
            <a:pPr marL="171450" indent="-171450" eaLnBrk="1" hangingPunct="1">
              <a:spcBef>
                <a:spcPct val="0"/>
              </a:spcBef>
              <a:buFont typeface="Arial" panose="020B0604020202020204" pitchFamily="34" charset="0"/>
              <a:buChar char="•"/>
            </a:pPr>
            <a:r>
              <a:rPr lang="en-US" altLang="en-US" sz="1200" dirty="0"/>
              <a:t>Remember/write down names of all interviewers and send thank you notes to each individual interviewer.</a:t>
            </a:r>
          </a:p>
          <a:p>
            <a:pPr algn="ctr">
              <a:spcBef>
                <a:spcPct val="0"/>
              </a:spcBef>
            </a:pPr>
            <a:r>
              <a:rPr lang="en-US" b="1" i="1" u="sng" dirty="0"/>
              <a:t> </a:t>
            </a:r>
            <a:endParaRPr lang="en-US" altLang="en-US" b="1" dirty="0"/>
          </a:p>
          <a:p>
            <a:pPr algn="ctr">
              <a:spcBef>
                <a:spcPct val="0"/>
              </a:spcBef>
            </a:pPr>
            <a:r>
              <a:rPr lang="en-US" sz="1200" b="1" i="1" u="sng" dirty="0"/>
              <a:t>Speaker’s Notes</a:t>
            </a:r>
            <a:endParaRPr lang="en-US" altLang="en-US" sz="1200" dirty="0"/>
          </a:p>
          <a:p>
            <a:pPr eaLnBrk="1" hangingPunct="1">
              <a:spcBef>
                <a:spcPct val="0"/>
              </a:spcBef>
            </a:pPr>
            <a:endParaRPr lang="en-US" altLang="en-US" sz="1200" dirty="0"/>
          </a:p>
          <a:p>
            <a:pPr marL="171450" indent="-171450" eaLnBrk="1" hangingPunct="1">
              <a:spcBef>
                <a:spcPct val="0"/>
              </a:spcBef>
              <a:buFont typeface="Arial" panose="020B0604020202020204" pitchFamily="34" charset="0"/>
              <a:buChar char="•"/>
            </a:pPr>
            <a:r>
              <a:rPr lang="en-US" altLang="en-US" sz="1200" dirty="0"/>
              <a:t>Maintain eye contact with all interviewers during  a panel interview.</a:t>
            </a:r>
          </a:p>
          <a:p>
            <a:pPr marL="171450" indent="-171450" eaLnBrk="1" hangingPunct="1">
              <a:spcBef>
                <a:spcPct val="0"/>
              </a:spcBef>
              <a:buFont typeface="Arial" panose="020B0604020202020204" pitchFamily="34" charset="0"/>
              <a:buChar char="•"/>
            </a:pPr>
            <a:r>
              <a:rPr lang="en-US" altLang="en-US" sz="1200" dirty="0"/>
              <a:t> Ask relevant questions for each panelist. </a:t>
            </a:r>
          </a:p>
          <a:p>
            <a:pPr marL="171450" indent="-171450" eaLnBrk="1" hangingPunct="1">
              <a:spcBef>
                <a:spcPct val="0"/>
              </a:spcBef>
              <a:buFont typeface="Arial" panose="020B0604020202020204" pitchFamily="34" charset="0"/>
              <a:buChar char="•"/>
            </a:pPr>
            <a:r>
              <a:rPr lang="en-US" altLang="en-US" sz="1200" dirty="0"/>
              <a:t>Take notes. </a:t>
            </a:r>
          </a:p>
          <a:p>
            <a:pPr marL="171450" indent="-171450" eaLnBrk="1" hangingPunct="1">
              <a:spcBef>
                <a:spcPct val="0"/>
              </a:spcBef>
              <a:buFont typeface="Arial" panose="020B0604020202020204" pitchFamily="34" charset="0"/>
              <a:buChar char="•"/>
            </a:pPr>
            <a:r>
              <a:rPr lang="en-US" altLang="en-US" sz="1200" dirty="0"/>
              <a:t>Remember/write down names of all interviewers and send thank you notes to each individual interviewer.</a:t>
            </a:r>
          </a:p>
          <a:p>
            <a:pPr algn="ctr">
              <a:spcBef>
                <a:spcPct val="0"/>
              </a:spcBef>
            </a:pPr>
            <a:r>
              <a:rPr lang="en-US" b="1" i="1" u="sng" dirty="0"/>
              <a:t> </a:t>
            </a:r>
            <a:endParaRPr lang="en-US" altLang="en-US" b="1"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17</a:t>
            </a:fld>
            <a:endParaRPr lang="en-US" dirty="0"/>
          </a:p>
        </p:txBody>
      </p:sp>
    </p:spTree>
    <p:extLst>
      <p:ext uri="{BB962C8B-B14F-4D97-AF65-F5344CB8AC3E}">
        <p14:creationId xmlns:p14="http://schemas.microsoft.com/office/powerpoint/2010/main" val="569876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eaLnBrk="1" hangingPunct="1">
              <a:spcBef>
                <a:spcPct val="0"/>
              </a:spcBef>
            </a:pPr>
            <a:endParaRPr lang="en-US" altLang="en-US" sz="1200" b="1" dirty="0"/>
          </a:p>
          <a:p>
            <a:pPr fontAlgn="base"/>
            <a:r>
              <a:rPr lang="en-US" sz="1200" b="1" dirty="0"/>
              <a:t>Prepare </a:t>
            </a:r>
            <a:r>
              <a:rPr lang="en-US" sz="1200" dirty="0"/>
              <a:t>- Being ready for the interview will boost your confidence and increase your effectiveness. Find out about the organization and the job you’re applying for. This will show the interviewer you’re motivated and keenly interested in the position. Use the following suggestions to find the information you need:</a:t>
            </a:r>
          </a:p>
          <a:p>
            <a:pPr marL="171450" indent="-171450" fontAlgn="base">
              <a:buFont typeface="Arial" panose="020B0604020202020204" pitchFamily="34" charset="0"/>
              <a:buChar char="•"/>
            </a:pPr>
            <a:r>
              <a:rPr lang="en-US" sz="1200" dirty="0"/>
              <a:t>the latest annual report</a:t>
            </a:r>
          </a:p>
          <a:p>
            <a:pPr marL="171450" indent="-171450" fontAlgn="base">
              <a:buFont typeface="Arial" panose="020B0604020202020204" pitchFamily="34" charset="0"/>
              <a:buChar char="•"/>
            </a:pPr>
            <a:r>
              <a:rPr lang="en-US" sz="1200" dirty="0"/>
              <a:t>recent news releases</a:t>
            </a:r>
          </a:p>
          <a:p>
            <a:pPr marL="171450" indent="-171450" fontAlgn="base">
              <a:buFont typeface="Arial" panose="020B0604020202020204" pitchFamily="34" charset="0"/>
              <a:buChar char="•"/>
            </a:pPr>
            <a:r>
              <a:rPr lang="en-US" sz="1200" dirty="0"/>
              <a:t>the vision statement and goals</a:t>
            </a:r>
          </a:p>
          <a:p>
            <a:pPr marL="171450" indent="-171450" fontAlgn="base">
              <a:buFont typeface="Arial" panose="020B0604020202020204" pitchFamily="34" charset="0"/>
              <a:buChar char="•"/>
            </a:pPr>
            <a:endParaRPr lang="en-US" sz="1200" dirty="0"/>
          </a:p>
          <a:p>
            <a:pPr fontAlgn="base"/>
            <a:r>
              <a:rPr lang="en-US" sz="1200" b="1" dirty="0"/>
              <a:t>Practice</a:t>
            </a:r>
            <a:r>
              <a:rPr lang="en-US" sz="1200" dirty="0"/>
              <a:t> - Practicing what you’re going to say and how you’re going to say it will help you speak confidently about your skills and accomplishments. It’s a good idea not to memorize what you want to say. Instead, figure out which key points you want to focus on. Review the questions you’ve come up with and the situations you’ve described in the previous section. Decide which situations would make good responses to the questions. </a:t>
            </a:r>
          </a:p>
          <a:p>
            <a:pPr fontAlgn="base"/>
            <a:endParaRPr lang="en-US" sz="1200" dirty="0"/>
          </a:p>
          <a:p>
            <a:pPr fontAlgn="base"/>
            <a:r>
              <a:rPr lang="en-US" sz="1200" b="1" dirty="0"/>
              <a:t>Present</a:t>
            </a:r>
            <a:r>
              <a:rPr lang="en-US" sz="1200" dirty="0"/>
              <a:t> -How you present yourself in the interview—your appearance, attitude and body language—is vitally important. It’s normal to be anxious but acting as if you’re confident, even when you aren’t, can have a positive effect on both you and the interviewer. </a:t>
            </a:r>
          </a:p>
          <a:p>
            <a:pPr fontAlgn="base"/>
            <a:endParaRPr lang="en-US" sz="1200" dirty="0"/>
          </a:p>
          <a:p>
            <a:pPr fontAlgn="base"/>
            <a:r>
              <a:rPr lang="en-US" sz="1200" b="1" dirty="0"/>
              <a:t>Perception </a:t>
            </a:r>
            <a:r>
              <a:rPr lang="en-US" sz="1200" dirty="0"/>
              <a:t>- Practice answering the questions using STARS descriptions of your accomplishments. T he interview is also your opportunity to ask questions. List 3 things you want to know about the job or the organization, and practice asking questions about them.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18</a:t>
            </a:fld>
            <a:endParaRPr lang="en-US" dirty="0"/>
          </a:p>
        </p:txBody>
      </p:sp>
    </p:spTree>
    <p:extLst>
      <p:ext uri="{BB962C8B-B14F-4D97-AF65-F5344CB8AC3E}">
        <p14:creationId xmlns:p14="http://schemas.microsoft.com/office/powerpoint/2010/main" val="3490621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i="1" u="sng" dirty="0"/>
              <a:t>Speaker’s Notes</a:t>
            </a:r>
            <a:endParaRPr lang="en-US" sz="1200" dirty="0"/>
          </a:p>
          <a:p>
            <a:pPr eaLnBrk="1" hangingPunct="1"/>
            <a:endParaRPr lang="en-US" altLang="en-US" sz="1200" dirty="0"/>
          </a:p>
          <a:p>
            <a:pPr eaLnBrk="1" hangingPunct="1"/>
            <a:endParaRPr lang="en-US" altLang="en-US" sz="1200" dirty="0"/>
          </a:p>
          <a:p>
            <a:pPr eaLnBrk="1" hangingPunct="1"/>
            <a:r>
              <a:rPr lang="en-US" altLang="en-US" sz="1200" dirty="0"/>
              <a:t>Candidates should have talking points and an agenda in an interview</a:t>
            </a:r>
          </a:p>
          <a:p>
            <a:pPr eaLnBrk="1" hangingPunct="1"/>
            <a:r>
              <a:rPr lang="en-US" altLang="en-US" sz="1200" dirty="0"/>
              <a:t>Talking points should relate to what the interviewer or job description have identified as important and relative skills. </a:t>
            </a:r>
          </a:p>
          <a:p>
            <a:pPr eaLnBrk="1" hangingPunct="1"/>
            <a:r>
              <a:rPr lang="en-US" altLang="en-US" sz="1200" dirty="0"/>
              <a:t>It is important to listen to interviewer to identify what they need and what skills they are focusing on.</a:t>
            </a:r>
          </a:p>
          <a:p>
            <a:pPr eaLnBrk="1" hangingPunct="1"/>
            <a:endParaRPr lang="en-US" altLang="en-US" sz="1200" dirty="0"/>
          </a:p>
          <a:p>
            <a:pPr eaLnBrk="1" hangingPunct="1"/>
            <a:r>
              <a:rPr lang="en-US" altLang="en-US" sz="1200" dirty="0"/>
              <a:t>Have</a:t>
            </a:r>
            <a:r>
              <a:rPr lang="en-US" altLang="en-US" sz="1200" baseline="0" dirty="0"/>
              <a:t> questions ready for the end of interview and throughout the interview. </a:t>
            </a:r>
            <a:r>
              <a:rPr lang="en-US" altLang="en-US" sz="1200" dirty="0"/>
              <a:t>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19</a:t>
            </a:fld>
            <a:endParaRPr lang="en-US" dirty="0"/>
          </a:p>
        </p:txBody>
      </p:sp>
    </p:spTree>
    <p:extLst>
      <p:ext uri="{BB962C8B-B14F-4D97-AF65-F5344CB8AC3E}">
        <p14:creationId xmlns:p14="http://schemas.microsoft.com/office/powerpoint/2010/main" val="1907880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eaLnBrk="1" hangingPunct="1">
              <a:spcBef>
                <a:spcPct val="0"/>
              </a:spcBef>
            </a:pPr>
            <a:endParaRPr lang="en-US" altLang="en-US" sz="1200" dirty="0"/>
          </a:p>
          <a:p>
            <a:pPr eaLnBrk="1" hangingPunct="1">
              <a:spcBef>
                <a:spcPct val="0"/>
              </a:spcBef>
            </a:pPr>
            <a:r>
              <a:rPr lang="en-US" altLang="en-US" sz="1200" dirty="0"/>
              <a:t>These</a:t>
            </a:r>
            <a:r>
              <a:rPr lang="en-US" altLang="en-US" sz="1200" baseline="0" dirty="0"/>
              <a:t> are common questions asked during interviews but applicants don’t always succeed in answering them because they “wing it”. Practice answering these questions before every interview. </a:t>
            </a:r>
          </a:p>
          <a:p>
            <a:pPr eaLnBrk="1" hangingPunct="1">
              <a:spcBef>
                <a:spcPct val="0"/>
              </a:spcBef>
            </a:pPr>
            <a:endParaRPr lang="en-US" altLang="en-US" sz="1200" dirty="0"/>
          </a:p>
          <a:p>
            <a:pPr algn="ctr">
              <a:spcBef>
                <a:spcPct val="0"/>
              </a:spcBef>
            </a:pPr>
            <a:r>
              <a:rPr lang="en-US" sz="1200" dirty="0"/>
              <a:t> </a:t>
            </a:r>
            <a:r>
              <a:rPr lang="en-US" sz="1200" b="1" i="1" u="sng" dirty="0"/>
              <a:t>Suggestions for the Speaker</a:t>
            </a:r>
            <a:endParaRPr lang="en-US" sz="1200" dirty="0"/>
          </a:p>
          <a:p>
            <a:pPr eaLnBrk="1" hangingPunct="1">
              <a:spcBef>
                <a:spcPct val="0"/>
              </a:spcBef>
            </a:pPr>
            <a:r>
              <a:rPr lang="en-US" altLang="en-US" sz="1200" dirty="0"/>
              <a:t>If time permits, have participants practice these questions with a partner or two so they can get in some practice and feedback.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20</a:t>
            </a:fld>
            <a:endParaRPr lang="en-US" dirty="0"/>
          </a:p>
        </p:txBody>
      </p:sp>
    </p:spTree>
    <p:extLst>
      <p:ext uri="{BB962C8B-B14F-4D97-AF65-F5344CB8AC3E}">
        <p14:creationId xmlns:p14="http://schemas.microsoft.com/office/powerpoint/2010/main" val="947191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sz="1200" dirty="0"/>
          </a:p>
          <a:p>
            <a:pPr algn="ctr">
              <a:spcBef>
                <a:spcPct val="0"/>
              </a:spcBef>
            </a:pPr>
            <a:r>
              <a:rPr lang="en-US" sz="1200" b="1" i="1" u="sng" dirty="0"/>
              <a:t>Speaker’s Notes</a:t>
            </a:r>
            <a:endParaRPr lang="en-US" sz="1200" dirty="0"/>
          </a:p>
          <a:p>
            <a:r>
              <a:rPr lang="en-US" sz="1200" dirty="0"/>
              <a:t>Discuss the importance of using stories to identify how a candidate will perform their jobs.</a:t>
            </a:r>
          </a:p>
          <a:p>
            <a:r>
              <a:rPr lang="en-US" sz="1200" dirty="0"/>
              <a:t> </a:t>
            </a:r>
          </a:p>
          <a:p>
            <a:r>
              <a:rPr lang="en-US" sz="1200" dirty="0"/>
              <a:t>Creative</a:t>
            </a:r>
          </a:p>
          <a:p>
            <a:r>
              <a:rPr lang="en-US" sz="1200" dirty="0"/>
              <a:t>Innovative</a:t>
            </a:r>
          </a:p>
          <a:p>
            <a:r>
              <a:rPr lang="en-US" sz="1200" dirty="0"/>
              <a:t>Organization</a:t>
            </a:r>
          </a:p>
          <a:p>
            <a:r>
              <a:rPr lang="en-US" sz="1200" dirty="0"/>
              <a:t>Working in teams</a:t>
            </a:r>
          </a:p>
          <a:p>
            <a:r>
              <a:rPr lang="en-US" sz="1200" dirty="0"/>
              <a:t>Accountable</a:t>
            </a:r>
          </a:p>
          <a:p>
            <a:r>
              <a:rPr lang="en-US" sz="1200" dirty="0"/>
              <a:t>Problem solving</a:t>
            </a:r>
          </a:p>
          <a:p>
            <a:r>
              <a:rPr lang="en-US" sz="1200" dirty="0"/>
              <a:t>Management style</a:t>
            </a:r>
          </a:p>
          <a:p>
            <a:r>
              <a:rPr lang="en-US" sz="1200" dirty="0"/>
              <a:t>Sales performance</a:t>
            </a:r>
          </a:p>
          <a:p>
            <a:r>
              <a:rPr lang="en-US" sz="1200" dirty="0"/>
              <a:t>Strategic thinking etc.  …</a:t>
            </a:r>
          </a:p>
          <a:p>
            <a:pPr algn="ctr">
              <a:spcBef>
                <a:spcPct val="0"/>
              </a:spcBef>
            </a:pPr>
            <a:r>
              <a:rPr lang="en-US" sz="1200" dirty="0"/>
              <a:t> </a:t>
            </a:r>
            <a:r>
              <a:rPr lang="en-US" sz="1200" b="1" i="1" u="sng" dirty="0"/>
              <a:t>Suggestions for the Speaker</a:t>
            </a:r>
            <a:endParaRPr lang="en-US" sz="1200" dirty="0"/>
          </a:p>
          <a:p>
            <a:pPr eaLnBrk="1" hangingPunct="1">
              <a:spcBef>
                <a:spcPct val="0"/>
              </a:spcBef>
            </a:pPr>
            <a:endParaRPr lang="en-US" altLang="en-US" sz="1200" dirty="0"/>
          </a:p>
          <a:p>
            <a:r>
              <a:rPr lang="en-US" sz="1200" b="1" dirty="0"/>
              <a:t>Activity/ SAR Handout</a:t>
            </a:r>
            <a:r>
              <a:rPr lang="en-US" sz="1200" dirty="0"/>
              <a:t>– give the group five minutes to create a SAR story about a situation that demonstrates how they performed in the past. If time permits, have participants share with a partner. </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21</a:t>
            </a:fld>
            <a:endParaRPr lang="en-US" dirty="0"/>
          </a:p>
        </p:txBody>
      </p:sp>
    </p:spTree>
    <p:extLst>
      <p:ext uri="{BB962C8B-B14F-4D97-AF65-F5344CB8AC3E}">
        <p14:creationId xmlns:p14="http://schemas.microsoft.com/office/powerpoint/2010/main" val="525005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eaLnBrk="1" hangingPunct="1">
              <a:spcBef>
                <a:spcPct val="0"/>
              </a:spcBef>
            </a:pPr>
            <a:endParaRPr lang="en-US" altLang="en-US" sz="1200" dirty="0"/>
          </a:p>
          <a:p>
            <a:pPr eaLnBrk="1" hangingPunct="1">
              <a:spcBef>
                <a:spcPct val="0"/>
              </a:spcBef>
            </a:pPr>
            <a:r>
              <a:rPr lang="en-US" altLang="en-US" sz="1200" dirty="0"/>
              <a:t>Be aware of your body language throughout the interview. (Review bullets on slide)</a:t>
            </a:r>
          </a:p>
          <a:p>
            <a:pPr fontAlgn="base"/>
            <a:endParaRPr lang="en-US" sz="1200" dirty="0"/>
          </a:p>
          <a:p>
            <a:pPr marL="171450" indent="-171450" fontAlgn="base">
              <a:buFont typeface="Arial" panose="020B0604020202020204" pitchFamily="34" charset="0"/>
              <a:buChar char="•"/>
            </a:pPr>
            <a:r>
              <a:rPr lang="en-US" sz="1200" dirty="0"/>
              <a:t>Dress the way you expect the interviewer to dress. Be clean, neat and well groomed.</a:t>
            </a:r>
          </a:p>
          <a:p>
            <a:pPr marL="171450" indent="-171450" fontAlgn="base">
              <a:buFont typeface="Arial" panose="020B0604020202020204" pitchFamily="34" charset="0"/>
              <a:buChar char="•"/>
            </a:pPr>
            <a:r>
              <a:rPr lang="en-US" sz="1200" dirty="0"/>
              <a:t>Smile, introduce yourself and shake hands firmly with the interviewer when you meet. Stay standing until you’re offered a chair.</a:t>
            </a:r>
          </a:p>
          <a:p>
            <a:pPr marL="171450" indent="-171450" fontAlgn="base">
              <a:buFont typeface="Arial" panose="020B0604020202020204" pitchFamily="34" charset="0"/>
              <a:buChar char="•"/>
            </a:pPr>
            <a:endParaRPr lang="en-US" sz="1200" dirty="0"/>
          </a:p>
          <a:p>
            <a:pPr marL="171450" indent="-171450" fontAlgn="base">
              <a:buFont typeface="Arial" panose="020B0604020202020204" pitchFamily="34" charset="0"/>
              <a:buChar char="•"/>
            </a:pPr>
            <a:r>
              <a:rPr lang="en-US" sz="1200" dirty="0"/>
              <a:t>Sit up straight with your feet on the floor. Leaning back can make you seem uninterested, while sitting on the edge of your chair can make you seem tense.</a:t>
            </a:r>
          </a:p>
          <a:p>
            <a:pPr marL="171450" indent="-171450" fontAlgn="base">
              <a:buFont typeface="Arial" panose="020B0604020202020204" pitchFamily="34" charset="0"/>
              <a:buChar char="•"/>
            </a:pPr>
            <a:endParaRPr lang="en-US" sz="1200" dirty="0"/>
          </a:p>
          <a:p>
            <a:pPr marL="171450" indent="-171450" fontAlgn="base">
              <a:buFont typeface="Arial" panose="020B0604020202020204" pitchFamily="34" charset="0"/>
              <a:buChar char="•"/>
            </a:pPr>
            <a:r>
              <a:rPr lang="en-US" sz="1200" dirty="0"/>
              <a:t>Keep your hands still in your lap or on the arms of your chair, except when you’re making a point. Don’t cross your arms.</a:t>
            </a:r>
          </a:p>
          <a:p>
            <a:pPr marL="171450" indent="-171450" fontAlgn="base">
              <a:buFont typeface="Arial" panose="020B0604020202020204" pitchFamily="34" charset="0"/>
              <a:buChar char="•"/>
            </a:pPr>
            <a:endParaRPr lang="en-US" sz="1200" dirty="0"/>
          </a:p>
          <a:p>
            <a:pPr marL="171450" indent="-171450" fontAlgn="base">
              <a:buFont typeface="Arial" panose="020B0604020202020204" pitchFamily="34" charset="0"/>
              <a:buChar char="•"/>
            </a:pPr>
            <a:r>
              <a:rPr lang="en-US" sz="1200" dirty="0"/>
              <a:t>Make eye contact, and smile when it’s appropriate.</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22</a:t>
            </a:fld>
            <a:endParaRPr lang="en-US" dirty="0"/>
          </a:p>
        </p:txBody>
      </p:sp>
    </p:spTree>
    <p:extLst>
      <p:ext uri="{BB962C8B-B14F-4D97-AF65-F5344CB8AC3E}">
        <p14:creationId xmlns:p14="http://schemas.microsoft.com/office/powerpoint/2010/main" val="2822271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i="1" u="sng" dirty="0"/>
              <a:t>Speaker’s Notes</a:t>
            </a:r>
          </a:p>
          <a:p>
            <a:pPr algn="ctr"/>
            <a:endParaRPr lang="en-US" sz="1200" b="1" i="1" u="sng" dirty="0"/>
          </a:p>
          <a:p>
            <a:r>
              <a:rPr lang="en-US" sz="1200" dirty="0"/>
              <a:t>Be very observant during the interview. Pick up on cues from the surroundings, the interviewer etc.  Pace your speech patterns to match the interviewer. Fast or Slow</a:t>
            </a:r>
          </a:p>
          <a:p>
            <a:endParaRPr lang="en-US" altLang="en-US"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23</a:t>
            </a:fld>
            <a:endParaRPr lang="en-US" dirty="0"/>
          </a:p>
        </p:txBody>
      </p:sp>
    </p:spTree>
    <p:extLst>
      <p:ext uri="{BB962C8B-B14F-4D97-AF65-F5344CB8AC3E}">
        <p14:creationId xmlns:p14="http://schemas.microsoft.com/office/powerpoint/2010/main" val="2028519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80000"/>
              </a:lnSpc>
            </a:pPr>
            <a:r>
              <a:rPr lang="en-US" sz="1200" b="1" i="1" u="sng" dirty="0"/>
              <a:t>Speaker’s Notes</a:t>
            </a:r>
            <a:endParaRPr lang="en-US" sz="1200" dirty="0"/>
          </a:p>
          <a:p>
            <a:pPr algn="ctr">
              <a:lnSpc>
                <a:spcPct val="80000"/>
              </a:lnSpc>
              <a:buFontTx/>
              <a:buNone/>
            </a:pPr>
            <a:endParaRPr lang="en-US" altLang="en-US" sz="1200" dirty="0"/>
          </a:p>
          <a:p>
            <a:pPr>
              <a:lnSpc>
                <a:spcPct val="80000"/>
              </a:lnSpc>
              <a:buFontTx/>
              <a:buNone/>
            </a:pPr>
            <a:endParaRPr lang="en-US" altLang="en-US" sz="1200" dirty="0"/>
          </a:p>
          <a:p>
            <a:pPr>
              <a:lnSpc>
                <a:spcPct val="80000"/>
              </a:lnSpc>
              <a:buFontTx/>
              <a:buNone/>
            </a:pPr>
            <a:r>
              <a:rPr lang="en-US" altLang="en-US" sz="1200" dirty="0"/>
              <a:t>If unspoken—you still want to address any of these in your interview:</a:t>
            </a:r>
          </a:p>
          <a:p>
            <a:pPr eaLnBrk="1" hangingPunct="1">
              <a:lnSpc>
                <a:spcPct val="80000"/>
              </a:lnSpc>
              <a:spcAft>
                <a:spcPct val="30000"/>
              </a:spcAft>
            </a:pPr>
            <a:r>
              <a:rPr lang="en-US" altLang="en-US" sz="1200" dirty="0"/>
              <a:t>Taking a step down from last position/overqualified</a:t>
            </a:r>
          </a:p>
          <a:p>
            <a:pPr eaLnBrk="1" hangingPunct="1">
              <a:lnSpc>
                <a:spcPct val="80000"/>
              </a:lnSpc>
              <a:spcAft>
                <a:spcPct val="30000"/>
              </a:spcAft>
            </a:pPr>
            <a:r>
              <a:rPr lang="en-US" altLang="en-US" sz="1200" dirty="0"/>
              <a:t>Job hopping or gaps in employment</a:t>
            </a:r>
          </a:p>
          <a:p>
            <a:pPr eaLnBrk="1" hangingPunct="1">
              <a:lnSpc>
                <a:spcPct val="80000"/>
              </a:lnSpc>
              <a:spcAft>
                <a:spcPct val="30000"/>
              </a:spcAft>
            </a:pPr>
            <a:r>
              <a:rPr lang="en-US" altLang="en-US" sz="1200" dirty="0"/>
              <a:t>Lower salary</a:t>
            </a:r>
          </a:p>
          <a:p>
            <a:pPr eaLnBrk="1" hangingPunct="1">
              <a:lnSpc>
                <a:spcPct val="80000"/>
              </a:lnSpc>
              <a:spcAft>
                <a:spcPct val="30000"/>
              </a:spcAft>
            </a:pPr>
            <a:r>
              <a:rPr lang="en-US" altLang="en-US" sz="1200" dirty="0"/>
              <a:t>Moving to another city/state for the position</a:t>
            </a:r>
          </a:p>
          <a:p>
            <a:pPr eaLnBrk="1" hangingPunct="1">
              <a:lnSpc>
                <a:spcPct val="80000"/>
              </a:lnSpc>
              <a:spcAft>
                <a:spcPct val="30000"/>
              </a:spcAft>
            </a:pPr>
            <a:r>
              <a:rPr lang="en-US" altLang="en-US" sz="1200" dirty="0"/>
              <a:t>Different industry/position</a:t>
            </a:r>
          </a:p>
          <a:p>
            <a:pPr eaLnBrk="1" hangingPunct="1">
              <a:lnSpc>
                <a:spcPct val="80000"/>
              </a:lnSpc>
              <a:spcAft>
                <a:spcPct val="30000"/>
              </a:spcAft>
            </a:pPr>
            <a:r>
              <a:rPr lang="en-US" altLang="en-US" sz="1200" dirty="0"/>
              <a:t>Not enough experience</a:t>
            </a:r>
          </a:p>
          <a:p>
            <a:pPr eaLnBrk="1" hangingPunct="1">
              <a:lnSpc>
                <a:spcPct val="80000"/>
              </a:lnSpc>
              <a:spcAft>
                <a:spcPct val="30000"/>
              </a:spcAft>
            </a:pPr>
            <a:r>
              <a:rPr lang="en-US" altLang="en-US" sz="1200" dirty="0"/>
              <a:t>Too old/too young</a:t>
            </a:r>
          </a:p>
          <a:p>
            <a:pPr eaLnBrk="1" hangingPunct="1"/>
            <a:endParaRPr lang="en-US" altLang="en-US"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24</a:t>
            </a:fld>
            <a:endParaRPr lang="en-US" dirty="0"/>
          </a:p>
        </p:txBody>
      </p:sp>
    </p:spTree>
    <p:extLst>
      <p:ext uri="{BB962C8B-B14F-4D97-AF65-F5344CB8AC3E}">
        <p14:creationId xmlns:p14="http://schemas.microsoft.com/office/powerpoint/2010/main" val="1957839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algn="ctr" eaLnBrk="1" hangingPunct="1">
              <a:spcBef>
                <a:spcPct val="0"/>
              </a:spcBef>
            </a:pPr>
            <a:r>
              <a:rPr lang="en-US" altLang="en-US" sz="1200" dirty="0"/>
              <a:t> </a:t>
            </a:r>
          </a:p>
          <a:p>
            <a:pPr eaLnBrk="1" hangingPunct="1">
              <a:spcBef>
                <a:spcPct val="0"/>
              </a:spcBef>
            </a:pPr>
            <a:endParaRPr lang="en-US" altLang="en-US" sz="1200" dirty="0"/>
          </a:p>
          <a:p>
            <a:pPr marL="171450" indent="-171450" eaLnBrk="1" hangingPunct="1">
              <a:spcBef>
                <a:spcPct val="0"/>
              </a:spcBef>
              <a:buFont typeface="Arial" panose="020B0604020202020204" pitchFamily="34" charset="0"/>
              <a:buChar char="•"/>
            </a:pPr>
            <a:r>
              <a:rPr lang="en-US" altLang="en-US" sz="1200" dirty="0"/>
              <a:t>When  answering a question about </a:t>
            </a:r>
            <a:r>
              <a:rPr lang="en-US" altLang="en-US" sz="1200" baseline="0" dirty="0"/>
              <a:t> a weakness, start with your strength and how it can at times be perceived as a weakness, when used at its basement level. Then explain how you were able to bring it back to the balcony level. </a:t>
            </a:r>
          </a:p>
          <a:p>
            <a:pPr eaLnBrk="1" hangingPunct="1">
              <a:spcBef>
                <a:spcPct val="0"/>
              </a:spcBef>
            </a:pPr>
            <a:r>
              <a:rPr lang="en-US" altLang="en-US" sz="1200" baseline="0" dirty="0"/>
              <a:t> </a:t>
            </a:r>
          </a:p>
          <a:p>
            <a:pPr eaLnBrk="1" hangingPunct="1">
              <a:spcBef>
                <a:spcPct val="0"/>
              </a:spcBef>
            </a:pPr>
            <a:endParaRPr lang="en-US" altLang="en-US" sz="1200" baseline="0" dirty="0"/>
          </a:p>
          <a:p>
            <a:pPr marL="171450" indent="-171450" eaLnBrk="1" hangingPunct="1">
              <a:spcBef>
                <a:spcPct val="0"/>
              </a:spcBef>
              <a:buFont typeface="Arial" panose="020B0604020202020204" pitchFamily="34" charset="0"/>
              <a:buChar char="•"/>
            </a:pPr>
            <a:r>
              <a:rPr lang="en-US" altLang="en-US" sz="1200" baseline="0" dirty="0"/>
              <a:t>Be transparent when talking about a time you failed but also make sure how you were able to learn from it and how you grew from that experience. </a:t>
            </a:r>
          </a:p>
          <a:p>
            <a:pPr algn="ctr">
              <a:spcBef>
                <a:spcPct val="0"/>
              </a:spcBef>
            </a:pPr>
            <a:endParaRPr lang="en-US" sz="1200" dirty="0"/>
          </a:p>
          <a:p>
            <a:pPr algn="ctr">
              <a:spcBef>
                <a:spcPct val="0"/>
              </a:spcBef>
            </a:pPr>
            <a:r>
              <a:rPr lang="en-US" sz="1200" dirty="0"/>
              <a:t> </a:t>
            </a:r>
            <a:r>
              <a:rPr lang="en-US" sz="1200" b="1" i="1" u="sng" dirty="0"/>
              <a:t>Suggestions for the Speaker</a:t>
            </a:r>
            <a:endParaRPr lang="en-US" sz="1200" dirty="0"/>
          </a:p>
          <a:p>
            <a:pPr marL="171450" indent="-171450" algn="ctr" eaLnBrk="1" hangingPunct="1">
              <a:spcBef>
                <a:spcPct val="0"/>
              </a:spcBef>
              <a:buFont typeface="Arial" panose="020B0604020202020204" pitchFamily="34" charset="0"/>
              <a:buChar char="•"/>
            </a:pPr>
            <a:endParaRPr lang="en-US" altLang="en-US" sz="1200" dirty="0"/>
          </a:p>
          <a:p>
            <a:pPr>
              <a:spcBef>
                <a:spcPct val="0"/>
              </a:spcBef>
            </a:pPr>
            <a:r>
              <a:rPr lang="en-US" altLang="en-US" sz="1200" dirty="0"/>
              <a:t>Ask the class for a volunteer to answer this question and then give feedback as a group. How could they have answered that question better? Was that a good example to use?</a:t>
            </a:r>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25</a:t>
            </a:fld>
            <a:endParaRPr lang="en-US" dirty="0"/>
          </a:p>
        </p:txBody>
      </p:sp>
    </p:spTree>
    <p:extLst>
      <p:ext uri="{BB962C8B-B14F-4D97-AF65-F5344CB8AC3E}">
        <p14:creationId xmlns:p14="http://schemas.microsoft.com/office/powerpoint/2010/main" val="2518323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dirty="0"/>
              <a:t> </a:t>
            </a:r>
            <a:r>
              <a:rPr lang="en-US" sz="1200" b="1" i="1" u="sng" dirty="0"/>
              <a:t> Speaker’s Notes</a:t>
            </a:r>
            <a:endParaRPr lang="en-US" sz="1200" dirty="0"/>
          </a:p>
          <a:p>
            <a:pPr algn="ctr">
              <a:spcBef>
                <a:spcPct val="0"/>
              </a:spcBef>
            </a:pPr>
            <a:endParaRPr lang="en-US" altLang="en-US" sz="1200" dirty="0"/>
          </a:p>
          <a:p>
            <a:pPr eaLnBrk="1" hangingPunct="1">
              <a:spcBef>
                <a:spcPct val="0"/>
              </a:spcBef>
            </a:pPr>
            <a:endParaRPr lang="en-US" altLang="en-US" sz="1200" dirty="0"/>
          </a:p>
          <a:p>
            <a:pPr eaLnBrk="1" hangingPunct="1">
              <a:spcBef>
                <a:spcPct val="0"/>
              </a:spcBef>
            </a:pPr>
            <a:r>
              <a:rPr lang="en-US" altLang="en-US" sz="1200" dirty="0"/>
              <a:t>Review these questions with class. Add any additional questions that</a:t>
            </a:r>
            <a:r>
              <a:rPr lang="en-US" altLang="en-US" sz="1200" baseline="0" dirty="0"/>
              <a:t> are appropriate for the applicant to ask at the end of the interview.</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26</a:t>
            </a:fld>
            <a:endParaRPr lang="en-US" dirty="0"/>
          </a:p>
        </p:txBody>
      </p:sp>
    </p:spTree>
    <p:extLst>
      <p:ext uri="{BB962C8B-B14F-4D97-AF65-F5344CB8AC3E}">
        <p14:creationId xmlns:p14="http://schemas.microsoft.com/office/powerpoint/2010/main" val="3630850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eaLnBrk="1" hangingPunct="1">
              <a:spcBef>
                <a:spcPct val="0"/>
              </a:spcBef>
            </a:pPr>
            <a:endParaRPr lang="en-US" altLang="en-US" sz="1200" dirty="0"/>
          </a:p>
          <a:p>
            <a:pPr eaLnBrk="1" hangingPunct="1">
              <a:spcBef>
                <a:spcPct val="0"/>
              </a:spcBef>
            </a:pPr>
            <a:r>
              <a:rPr lang="en-US" altLang="en-US" sz="1200" dirty="0"/>
              <a:t>The interview doesn’t end when you finish the interview. The interview ends when you get in your car and drive away. Make sure to maintain professionalism throughout</a:t>
            </a:r>
            <a:r>
              <a:rPr lang="en-US" altLang="en-US" sz="1200" baseline="0" dirty="0"/>
              <a:t> every aspect of the interview, including arriving and departing the premises. Smile at everyone you encounter, they could be the CEO of the company. Stay confident and poised.</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27</a:t>
            </a:fld>
            <a:endParaRPr lang="en-US" dirty="0"/>
          </a:p>
        </p:txBody>
      </p:sp>
    </p:spTree>
    <p:extLst>
      <p:ext uri="{BB962C8B-B14F-4D97-AF65-F5344CB8AC3E}">
        <p14:creationId xmlns:p14="http://schemas.microsoft.com/office/powerpoint/2010/main" val="1419684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spcBef>
                <a:spcPct val="0"/>
              </a:spcBef>
            </a:pPr>
            <a:r>
              <a:rPr lang="en-US" sz="1200" b="1" i="1" u="sng" dirty="0"/>
              <a:t>Speaker’s Notes</a:t>
            </a:r>
            <a:endParaRPr lang="en-US" sz="1200" dirty="0"/>
          </a:p>
          <a:p>
            <a:pPr algn="ctr" eaLnBrk="1" hangingPunct="1">
              <a:spcBef>
                <a:spcPct val="0"/>
              </a:spcBef>
            </a:pPr>
            <a:endParaRPr lang="en-US" altLang="en-US" sz="1200" dirty="0"/>
          </a:p>
          <a:p>
            <a:pPr eaLnBrk="1" hangingPunct="1">
              <a:spcBef>
                <a:spcPct val="0"/>
              </a:spcBef>
            </a:pPr>
            <a:endParaRPr lang="en-US" altLang="en-US" sz="1200" dirty="0"/>
          </a:p>
          <a:p>
            <a:pPr eaLnBrk="1" hangingPunct="1">
              <a:spcBef>
                <a:spcPct val="0"/>
              </a:spcBef>
            </a:pPr>
            <a:r>
              <a:rPr lang="en-US" altLang="en-US" sz="1200" dirty="0"/>
              <a:t>Don’t burn</a:t>
            </a:r>
            <a:r>
              <a:rPr lang="en-US" altLang="en-US" sz="1200" baseline="0" dirty="0"/>
              <a:t> bridges after an interview. Even if you have been declined the position, send a thank you note. There may be other opportunities within that organization , and the first person selected may not work out. Always keep the door open!</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68BBC0CD-6DBB-429B-9A58-3D72EE89DC04}" type="slidenum">
              <a:rPr lang="en-US" smtClean="0"/>
              <a:t>28</a:t>
            </a:fld>
            <a:endParaRPr lang="en-US" dirty="0"/>
          </a:p>
        </p:txBody>
      </p:sp>
    </p:spTree>
    <p:extLst>
      <p:ext uri="{BB962C8B-B14F-4D97-AF65-F5344CB8AC3E}">
        <p14:creationId xmlns:p14="http://schemas.microsoft.com/office/powerpoint/2010/main" val="575255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Rectangle 17"/>
          <p:cNvSpPr/>
          <p:nvPr userDrawn="1"/>
        </p:nvSpPr>
        <p:spPr>
          <a:xfrm>
            <a:off x="1828800" y="844870"/>
            <a:ext cx="7315200" cy="4793930"/>
          </a:xfrm>
          <a:prstGeom prst="rect">
            <a:avLst/>
          </a:prstGeom>
          <a:solidFill>
            <a:srgbClr val="0052A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522785" y="3125332"/>
            <a:ext cx="4267200" cy="1108167"/>
          </a:xfrm>
        </p:spPr>
        <p:txBody>
          <a:bodyPr>
            <a:normAutofit/>
          </a:bodyPr>
          <a:lstStyle>
            <a:lvl1pPr marL="0" indent="0" algn="l">
              <a:buNone/>
              <a:defRPr sz="2400" baseline="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a:t>
            </a:r>
            <a:br>
              <a:rPr lang="en-US" dirty="0"/>
            </a:br>
            <a:r>
              <a:rPr lang="en-US" dirty="0"/>
              <a:t>subtitle if desired</a:t>
            </a:r>
          </a:p>
        </p:txBody>
      </p:sp>
      <p:sp>
        <p:nvSpPr>
          <p:cNvPr id="2" name="Title 1"/>
          <p:cNvSpPr>
            <a:spLocks noGrp="1"/>
          </p:cNvSpPr>
          <p:nvPr>
            <p:ph type="ctrTitle" hasCustomPrompt="1"/>
          </p:nvPr>
        </p:nvSpPr>
        <p:spPr>
          <a:xfrm>
            <a:off x="3505200" y="1281974"/>
            <a:ext cx="4267200" cy="1470025"/>
          </a:xfrm>
        </p:spPr>
        <p:txBody>
          <a:bodyPr>
            <a:normAutofit/>
          </a:bodyPr>
          <a:lstStyle>
            <a:lvl1pPr algn="l">
              <a:defRPr sz="4200" b="1" baseline="0">
                <a:solidFill>
                  <a:schemeClr val="bg1"/>
                </a:solidFill>
                <a:latin typeface="Arial" panose="020B0604020202020204" pitchFamily="34" charset="0"/>
                <a:cs typeface="Arial" panose="020B0604020202020204" pitchFamily="34" charset="0"/>
              </a:defRPr>
            </a:lvl1pPr>
          </a:lstStyle>
          <a:p>
            <a:r>
              <a:rPr lang="en-US" dirty="0"/>
              <a:t>Presentation Title Goes Here</a:t>
            </a:r>
          </a:p>
        </p:txBody>
      </p:sp>
      <p:sp>
        <p:nvSpPr>
          <p:cNvPr id="6" name="Text Placeholder 5"/>
          <p:cNvSpPr>
            <a:spLocks noGrp="1"/>
          </p:cNvSpPr>
          <p:nvPr>
            <p:ph type="body" sz="quarter" idx="10" hasCustomPrompt="1"/>
          </p:nvPr>
        </p:nvSpPr>
        <p:spPr>
          <a:xfrm>
            <a:off x="3543299" y="4495800"/>
            <a:ext cx="3886201" cy="845576"/>
          </a:xfrm>
        </p:spPr>
        <p:txBody>
          <a:bodyPr>
            <a:normAutofit/>
          </a:bodyPr>
          <a:lstStyle>
            <a:lvl1pPr marL="0" indent="0" algn="l">
              <a:buNone/>
              <a:defRPr sz="1600">
                <a:solidFill>
                  <a:schemeClr val="bg1"/>
                </a:solidFill>
                <a:latin typeface="Arial" panose="020B0604020202020204" pitchFamily="34" charset="0"/>
                <a:cs typeface="Arial" panose="020B0604020202020204" pitchFamily="34" charset="0"/>
              </a:defRPr>
            </a:lvl1pPr>
          </a:lstStyle>
          <a:p>
            <a:pPr lvl="0"/>
            <a:r>
              <a:rPr lang="en-US" dirty="0"/>
              <a:t>Presenter</a:t>
            </a:r>
          </a:p>
          <a:p>
            <a:pPr lvl="0"/>
            <a:r>
              <a:rPr lang="en-US" dirty="0"/>
              <a:t>Date</a:t>
            </a:r>
          </a:p>
        </p:txBody>
      </p:sp>
      <p:sp>
        <p:nvSpPr>
          <p:cNvPr id="19" name="Rectangle 18"/>
          <p:cNvSpPr/>
          <p:nvPr userDrawn="1"/>
        </p:nvSpPr>
        <p:spPr>
          <a:xfrm>
            <a:off x="0" y="685800"/>
            <a:ext cx="9144000" cy="1590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p:cNvCxnSpPr/>
          <p:nvPr userDrawn="1"/>
        </p:nvCxnSpPr>
        <p:spPr>
          <a:xfrm>
            <a:off x="-1371600" y="1371600"/>
            <a:ext cx="0" cy="41179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040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3854"/>
          <a:stretch/>
        </p:blipFill>
        <p:spPr>
          <a:xfrm>
            <a:off x="-1" y="1"/>
            <a:ext cx="9144001" cy="5867400"/>
          </a:xfrm>
          <a:prstGeom prst="rect">
            <a:avLst/>
          </a:prstGeom>
        </p:spPr>
      </p:pic>
      <p:sp>
        <p:nvSpPr>
          <p:cNvPr id="4" name="Rectangle 3"/>
          <p:cNvSpPr/>
          <p:nvPr userDrawn="1"/>
        </p:nvSpPr>
        <p:spPr>
          <a:xfrm>
            <a:off x="3639720" y="0"/>
            <a:ext cx="4724401" cy="617882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733800" y="3581400"/>
            <a:ext cx="4572000" cy="1219200"/>
          </a:xfrm>
        </p:spPr>
        <p:txBody>
          <a:bodyPr>
            <a:normAutofit/>
          </a:bodyPr>
          <a:lstStyle>
            <a:lvl1pPr marL="0" indent="0" algn="ctr">
              <a:buNone/>
              <a:defRPr sz="24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a:t>
            </a:r>
            <a:br>
              <a:rPr lang="en-US" dirty="0"/>
            </a:br>
            <a:r>
              <a:rPr lang="en-US" dirty="0"/>
              <a:t>if desired</a:t>
            </a:r>
          </a:p>
        </p:txBody>
      </p:sp>
      <p:sp>
        <p:nvSpPr>
          <p:cNvPr id="2" name="Title 1"/>
          <p:cNvSpPr>
            <a:spLocks noGrp="1"/>
          </p:cNvSpPr>
          <p:nvPr>
            <p:ph type="ctrTitle" hasCustomPrompt="1"/>
          </p:nvPr>
        </p:nvSpPr>
        <p:spPr>
          <a:xfrm>
            <a:off x="3886200" y="1573025"/>
            <a:ext cx="4267200" cy="1470025"/>
          </a:xfrm>
        </p:spPr>
        <p:txBody>
          <a:bodyPr>
            <a:normAutofit/>
          </a:bodyPr>
          <a:lstStyle>
            <a:lvl1pPr>
              <a:defRPr sz="4200" b="1" baseline="0">
                <a:latin typeface="Arial" panose="020B0604020202020204" pitchFamily="34" charset="0"/>
                <a:cs typeface="Arial" panose="020B0604020202020204" pitchFamily="34" charset="0"/>
              </a:defRPr>
            </a:lvl1pPr>
          </a:lstStyle>
          <a:p>
            <a:br>
              <a:rPr lang="en-US" dirty="0"/>
            </a:br>
            <a:r>
              <a:rPr lang="en-US" dirty="0"/>
              <a:t>Presentation Title Goes Here</a:t>
            </a:r>
          </a:p>
        </p:txBody>
      </p:sp>
      <p:sp>
        <p:nvSpPr>
          <p:cNvPr id="13" name="TextBox 12"/>
          <p:cNvSpPr txBox="1"/>
          <p:nvPr userDrawn="1"/>
        </p:nvSpPr>
        <p:spPr>
          <a:xfrm>
            <a:off x="4191000" y="153610"/>
            <a:ext cx="3657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52A1"/>
                </a:solidFill>
                <a:latin typeface="Arial" panose="020B0604020202020204" pitchFamily="34" charset="0"/>
                <a:ea typeface="Open Sans" panose="020B0606030504020204" pitchFamily="34" charset="0"/>
                <a:cs typeface="Arial" panose="020B0604020202020204" pitchFamily="34" charset="0"/>
              </a:rPr>
              <a:t>Supporting Employers Since 1937</a:t>
            </a:r>
          </a:p>
          <a:p>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1000" y="6263355"/>
            <a:ext cx="829513" cy="518445"/>
          </a:xfrm>
          <a:prstGeom prst="rect">
            <a:avLst/>
          </a:prstGeom>
        </p:spPr>
      </p:pic>
      <p:sp>
        <p:nvSpPr>
          <p:cNvPr id="10" name="TextBox 9"/>
          <p:cNvSpPr txBox="1"/>
          <p:nvPr userDrawn="1"/>
        </p:nvSpPr>
        <p:spPr>
          <a:xfrm>
            <a:off x="5257800" y="6346873"/>
            <a:ext cx="2781705" cy="400110"/>
          </a:xfrm>
          <a:prstGeom prst="rect">
            <a:avLst/>
          </a:prstGeom>
          <a:noFill/>
        </p:spPr>
        <p:txBody>
          <a:bodyPr wrap="square" rtlCol="0">
            <a:spAutoFit/>
          </a:bodyPr>
          <a:lstStyle/>
          <a:p>
            <a:pPr algn="r"/>
            <a:r>
              <a:rPr lang="en-US" sz="2000" dirty="0">
                <a:solidFill>
                  <a:schemeClr val="accent1">
                    <a:lumMod val="50000"/>
                  </a:schemeClr>
                </a:solidFill>
                <a:latin typeface="Arial" panose="020B0604020202020204" pitchFamily="34" charset="0"/>
                <a:cs typeface="Arial" panose="020B0604020202020204" pitchFamily="34" charset="0"/>
              </a:rPr>
              <a:t>2020 </a:t>
            </a:r>
            <a:r>
              <a:rPr lang="en-US" sz="2000" b="1" dirty="0">
                <a:solidFill>
                  <a:schemeClr val="accent1">
                    <a:lumMod val="50000"/>
                  </a:schemeClr>
                </a:solidFill>
                <a:latin typeface="Arial" panose="020B0604020202020204" pitchFamily="34" charset="0"/>
                <a:cs typeface="Arial" panose="020B0604020202020204" pitchFamily="34" charset="0"/>
              </a:rPr>
              <a:t>IN</a:t>
            </a:r>
          </a:p>
        </p:txBody>
      </p:sp>
    </p:spTree>
    <p:extLst>
      <p:ext uri="{BB962C8B-B14F-4D97-AF65-F5344CB8AC3E}">
        <p14:creationId xmlns:p14="http://schemas.microsoft.com/office/powerpoint/2010/main" val="3421738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3854"/>
          <a:stretch/>
        </p:blipFill>
        <p:spPr>
          <a:xfrm>
            <a:off x="-1" y="1"/>
            <a:ext cx="9144001" cy="5867400"/>
          </a:xfrm>
          <a:prstGeom prst="rect">
            <a:avLst/>
          </a:prstGeom>
        </p:spPr>
      </p:pic>
      <p:sp>
        <p:nvSpPr>
          <p:cNvPr id="4" name="Rectangle 3"/>
          <p:cNvSpPr/>
          <p:nvPr userDrawn="1"/>
        </p:nvSpPr>
        <p:spPr>
          <a:xfrm>
            <a:off x="3639720" y="0"/>
            <a:ext cx="4724401" cy="617882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733800" y="3581400"/>
            <a:ext cx="4572000" cy="1219200"/>
          </a:xfrm>
        </p:spPr>
        <p:txBody>
          <a:bodyPr>
            <a:normAutofit/>
          </a:bodyPr>
          <a:lstStyle>
            <a:lvl1pPr marL="0" indent="0" algn="ctr">
              <a:buNone/>
              <a:defRPr sz="24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a:t>
            </a:r>
            <a:br>
              <a:rPr lang="en-US" dirty="0"/>
            </a:br>
            <a:r>
              <a:rPr lang="en-US" dirty="0"/>
              <a:t>if desired</a:t>
            </a:r>
          </a:p>
        </p:txBody>
      </p:sp>
      <p:sp>
        <p:nvSpPr>
          <p:cNvPr id="2" name="Title 1"/>
          <p:cNvSpPr>
            <a:spLocks noGrp="1"/>
          </p:cNvSpPr>
          <p:nvPr>
            <p:ph type="ctrTitle" hasCustomPrompt="1"/>
          </p:nvPr>
        </p:nvSpPr>
        <p:spPr>
          <a:xfrm>
            <a:off x="3886200" y="1573025"/>
            <a:ext cx="4267200" cy="1470025"/>
          </a:xfrm>
        </p:spPr>
        <p:txBody>
          <a:bodyPr>
            <a:normAutofit/>
          </a:bodyPr>
          <a:lstStyle>
            <a:lvl1pPr>
              <a:defRPr sz="4200" b="1" baseline="0">
                <a:latin typeface="Arial" panose="020B0604020202020204" pitchFamily="34" charset="0"/>
                <a:cs typeface="Arial" panose="020B0604020202020204" pitchFamily="34" charset="0"/>
              </a:defRPr>
            </a:lvl1pPr>
          </a:lstStyle>
          <a:p>
            <a:br>
              <a:rPr lang="en-US" dirty="0"/>
            </a:br>
            <a:r>
              <a:rPr lang="en-US" dirty="0"/>
              <a:t>Presentation Title Goes Here</a:t>
            </a:r>
          </a:p>
        </p:txBody>
      </p:sp>
      <p:sp>
        <p:nvSpPr>
          <p:cNvPr id="13" name="TextBox 12"/>
          <p:cNvSpPr txBox="1"/>
          <p:nvPr userDrawn="1"/>
        </p:nvSpPr>
        <p:spPr>
          <a:xfrm>
            <a:off x="4191000" y="153610"/>
            <a:ext cx="3657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52A1"/>
                </a:solidFill>
                <a:latin typeface="Arial" panose="020B0604020202020204" pitchFamily="34" charset="0"/>
                <a:ea typeface="Open Sans" panose="020B0606030504020204" pitchFamily="34" charset="0"/>
                <a:cs typeface="Arial" panose="020B0604020202020204" pitchFamily="34" charset="0"/>
              </a:rPr>
              <a:t>Supporting Employers Since 1937</a:t>
            </a:r>
          </a:p>
          <a:p>
            <a:endParaRPr lang="en-US" dirty="0"/>
          </a:p>
        </p:txBody>
      </p:sp>
    </p:spTree>
    <p:extLst>
      <p:ext uri="{BB962C8B-B14F-4D97-AF65-F5344CB8AC3E}">
        <p14:creationId xmlns:p14="http://schemas.microsoft.com/office/powerpoint/2010/main" val="3302553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55" t="4888" r="6149" b="3431"/>
          <a:stretch/>
        </p:blipFill>
        <p:spPr>
          <a:xfrm>
            <a:off x="0" y="-871"/>
            <a:ext cx="9144000" cy="5868271"/>
          </a:xfrm>
          <a:prstGeom prst="rect">
            <a:avLst/>
          </a:prstGeom>
        </p:spPr>
      </p:pic>
      <p:sp>
        <p:nvSpPr>
          <p:cNvPr id="4" name="Rectangle 3"/>
          <p:cNvSpPr/>
          <p:nvPr userDrawn="1"/>
        </p:nvSpPr>
        <p:spPr>
          <a:xfrm>
            <a:off x="3657600" y="0"/>
            <a:ext cx="4724401" cy="617882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733800" y="3581400"/>
            <a:ext cx="4572000" cy="1219200"/>
          </a:xfrm>
        </p:spPr>
        <p:txBody>
          <a:bodyPr>
            <a:normAutofit/>
          </a:bodyPr>
          <a:lstStyle>
            <a:lvl1pPr marL="0" indent="0" algn="ctr">
              <a:buNone/>
              <a:defRPr sz="24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a:t>
            </a:r>
            <a:br>
              <a:rPr lang="en-US" dirty="0"/>
            </a:br>
            <a:r>
              <a:rPr lang="en-US" dirty="0"/>
              <a:t>if desired</a:t>
            </a:r>
          </a:p>
        </p:txBody>
      </p:sp>
      <p:sp>
        <p:nvSpPr>
          <p:cNvPr id="2" name="Title 1"/>
          <p:cNvSpPr>
            <a:spLocks noGrp="1"/>
          </p:cNvSpPr>
          <p:nvPr>
            <p:ph type="ctrTitle" hasCustomPrompt="1"/>
          </p:nvPr>
        </p:nvSpPr>
        <p:spPr>
          <a:xfrm>
            <a:off x="3886200" y="1573025"/>
            <a:ext cx="4267200" cy="1470025"/>
          </a:xfrm>
        </p:spPr>
        <p:txBody>
          <a:bodyPr>
            <a:normAutofit/>
          </a:bodyPr>
          <a:lstStyle>
            <a:lvl1pPr>
              <a:defRPr sz="4200" b="1" baseline="0">
                <a:latin typeface="Arial" panose="020B0604020202020204" pitchFamily="34" charset="0"/>
                <a:cs typeface="Arial" panose="020B0604020202020204" pitchFamily="34" charset="0"/>
              </a:defRPr>
            </a:lvl1pPr>
          </a:lstStyle>
          <a:p>
            <a:br>
              <a:rPr lang="en-US" dirty="0"/>
            </a:br>
            <a:r>
              <a:rPr lang="en-US" dirty="0"/>
              <a:t>Presentation Title Goes Here</a:t>
            </a:r>
          </a:p>
        </p:txBody>
      </p:sp>
      <p:sp>
        <p:nvSpPr>
          <p:cNvPr id="13" name="TextBox 12"/>
          <p:cNvSpPr txBox="1"/>
          <p:nvPr userDrawn="1"/>
        </p:nvSpPr>
        <p:spPr>
          <a:xfrm>
            <a:off x="4191000" y="153610"/>
            <a:ext cx="3657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52A1"/>
                </a:solidFill>
                <a:latin typeface="Arial" panose="020B0604020202020204" pitchFamily="34" charset="0"/>
                <a:ea typeface="Open Sans" panose="020B0606030504020204" pitchFamily="34" charset="0"/>
                <a:cs typeface="Arial" panose="020B0604020202020204" pitchFamily="34" charset="0"/>
              </a:rPr>
              <a:t>Supporting Employers Since 1937</a:t>
            </a:r>
          </a:p>
          <a:p>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7200" y="6198732"/>
            <a:ext cx="829513" cy="518445"/>
          </a:xfrm>
          <a:prstGeom prst="rect">
            <a:avLst/>
          </a:prstGeom>
        </p:spPr>
      </p:pic>
      <p:sp>
        <p:nvSpPr>
          <p:cNvPr id="14" name="TextBox 13"/>
          <p:cNvSpPr txBox="1"/>
          <p:nvPr userDrawn="1"/>
        </p:nvSpPr>
        <p:spPr>
          <a:xfrm>
            <a:off x="5334000" y="6282250"/>
            <a:ext cx="2781705" cy="400110"/>
          </a:xfrm>
          <a:prstGeom prst="rect">
            <a:avLst/>
          </a:prstGeom>
          <a:noFill/>
        </p:spPr>
        <p:txBody>
          <a:bodyPr wrap="square" rtlCol="0">
            <a:spAutoFit/>
          </a:bodyPr>
          <a:lstStyle/>
          <a:p>
            <a:pPr algn="r"/>
            <a:r>
              <a:rPr lang="en-US" sz="2000" dirty="0">
                <a:solidFill>
                  <a:schemeClr val="accent1">
                    <a:lumMod val="50000"/>
                  </a:schemeClr>
                </a:solidFill>
                <a:latin typeface="Arial" panose="020B0604020202020204" pitchFamily="34" charset="0"/>
                <a:cs typeface="Arial" panose="020B0604020202020204" pitchFamily="34" charset="0"/>
              </a:rPr>
              <a:t>2020 </a:t>
            </a:r>
            <a:r>
              <a:rPr lang="en-US" sz="2000" b="1" dirty="0">
                <a:solidFill>
                  <a:schemeClr val="accent1">
                    <a:lumMod val="50000"/>
                  </a:schemeClr>
                </a:solidFill>
                <a:latin typeface="Arial" panose="020B0604020202020204" pitchFamily="34" charset="0"/>
                <a:cs typeface="Arial" panose="020B0604020202020204" pitchFamily="34" charset="0"/>
              </a:rPr>
              <a:t>IN</a:t>
            </a:r>
          </a:p>
        </p:txBody>
      </p:sp>
    </p:spTree>
    <p:extLst>
      <p:ext uri="{BB962C8B-B14F-4D97-AF65-F5344CB8AC3E}">
        <p14:creationId xmlns:p14="http://schemas.microsoft.com/office/powerpoint/2010/main" val="2002464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55" t="4888" r="6149" b="3431"/>
          <a:stretch/>
        </p:blipFill>
        <p:spPr>
          <a:xfrm>
            <a:off x="0" y="-871"/>
            <a:ext cx="9144000" cy="5868271"/>
          </a:xfrm>
          <a:prstGeom prst="rect">
            <a:avLst/>
          </a:prstGeom>
        </p:spPr>
      </p:pic>
      <p:sp>
        <p:nvSpPr>
          <p:cNvPr id="4" name="Rectangle 3"/>
          <p:cNvSpPr/>
          <p:nvPr userDrawn="1"/>
        </p:nvSpPr>
        <p:spPr>
          <a:xfrm>
            <a:off x="3657600" y="0"/>
            <a:ext cx="4724401" cy="617882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733800" y="3581400"/>
            <a:ext cx="4572000" cy="1219200"/>
          </a:xfrm>
        </p:spPr>
        <p:txBody>
          <a:bodyPr>
            <a:normAutofit/>
          </a:bodyPr>
          <a:lstStyle>
            <a:lvl1pPr marL="0" indent="0" algn="ctr">
              <a:buNone/>
              <a:defRPr sz="24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a:t>
            </a:r>
            <a:br>
              <a:rPr lang="en-US" dirty="0"/>
            </a:br>
            <a:r>
              <a:rPr lang="en-US" dirty="0"/>
              <a:t>if desired</a:t>
            </a:r>
          </a:p>
        </p:txBody>
      </p:sp>
      <p:sp>
        <p:nvSpPr>
          <p:cNvPr id="2" name="Title 1"/>
          <p:cNvSpPr>
            <a:spLocks noGrp="1"/>
          </p:cNvSpPr>
          <p:nvPr>
            <p:ph type="ctrTitle" hasCustomPrompt="1"/>
          </p:nvPr>
        </p:nvSpPr>
        <p:spPr>
          <a:xfrm>
            <a:off x="3886200" y="1573025"/>
            <a:ext cx="4267200" cy="1470025"/>
          </a:xfrm>
        </p:spPr>
        <p:txBody>
          <a:bodyPr>
            <a:normAutofit/>
          </a:bodyPr>
          <a:lstStyle>
            <a:lvl1pPr>
              <a:defRPr sz="4200" b="1" baseline="0">
                <a:latin typeface="Arial" panose="020B0604020202020204" pitchFamily="34" charset="0"/>
                <a:cs typeface="Arial" panose="020B0604020202020204" pitchFamily="34" charset="0"/>
              </a:defRPr>
            </a:lvl1pPr>
          </a:lstStyle>
          <a:p>
            <a:br>
              <a:rPr lang="en-US" dirty="0"/>
            </a:br>
            <a:r>
              <a:rPr lang="en-US" dirty="0"/>
              <a:t>Presentation Title Goes Here</a:t>
            </a:r>
          </a:p>
        </p:txBody>
      </p:sp>
      <p:sp>
        <p:nvSpPr>
          <p:cNvPr id="13" name="TextBox 12"/>
          <p:cNvSpPr txBox="1"/>
          <p:nvPr userDrawn="1"/>
        </p:nvSpPr>
        <p:spPr>
          <a:xfrm>
            <a:off x="4191000" y="153610"/>
            <a:ext cx="3657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52A1"/>
                </a:solidFill>
                <a:latin typeface="Arial" panose="020B0604020202020204" pitchFamily="34" charset="0"/>
                <a:ea typeface="Open Sans" panose="020B0606030504020204" pitchFamily="34" charset="0"/>
                <a:cs typeface="Arial" panose="020B0604020202020204" pitchFamily="34" charset="0"/>
              </a:rPr>
              <a:t>Supporting Employers Since 1937</a:t>
            </a:r>
          </a:p>
          <a:p>
            <a:endParaRPr lang="en-US" dirty="0"/>
          </a:p>
        </p:txBody>
      </p:sp>
    </p:spTree>
    <p:extLst>
      <p:ext uri="{BB962C8B-B14F-4D97-AF65-F5344CB8AC3E}">
        <p14:creationId xmlns:p14="http://schemas.microsoft.com/office/powerpoint/2010/main" val="302375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4" name="Rectangle 3"/>
          <p:cNvSpPr/>
          <p:nvPr userDrawn="1"/>
        </p:nvSpPr>
        <p:spPr>
          <a:xfrm>
            <a:off x="3639720" y="0"/>
            <a:ext cx="4724401" cy="617882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hasCustomPrompt="1"/>
          </p:nvPr>
        </p:nvSpPr>
        <p:spPr>
          <a:xfrm>
            <a:off x="3733800" y="3581400"/>
            <a:ext cx="4572000" cy="1219200"/>
          </a:xfrm>
        </p:spPr>
        <p:txBody>
          <a:bodyPr>
            <a:normAutofit/>
          </a:bodyPr>
          <a:lstStyle>
            <a:lvl1pPr marL="0" indent="0" algn="ctr">
              <a:buNone/>
              <a:defRPr sz="24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Add a descriptive subtitle </a:t>
            </a:r>
            <a:br>
              <a:rPr lang="en-US" dirty="0"/>
            </a:br>
            <a:r>
              <a:rPr lang="en-US" dirty="0"/>
              <a:t>if desired</a:t>
            </a:r>
          </a:p>
        </p:txBody>
      </p:sp>
      <p:sp>
        <p:nvSpPr>
          <p:cNvPr id="2" name="Title 1"/>
          <p:cNvSpPr>
            <a:spLocks noGrp="1"/>
          </p:cNvSpPr>
          <p:nvPr>
            <p:ph type="ctrTitle" hasCustomPrompt="1"/>
          </p:nvPr>
        </p:nvSpPr>
        <p:spPr>
          <a:xfrm>
            <a:off x="3886200" y="1573025"/>
            <a:ext cx="4267200" cy="1470025"/>
          </a:xfrm>
        </p:spPr>
        <p:txBody>
          <a:bodyPr>
            <a:normAutofit/>
          </a:bodyPr>
          <a:lstStyle>
            <a:lvl1pPr>
              <a:defRPr sz="4200" b="1" baseline="0">
                <a:latin typeface="Arial" panose="020B0604020202020204" pitchFamily="34" charset="0"/>
                <a:cs typeface="Arial" panose="020B0604020202020204" pitchFamily="34" charset="0"/>
              </a:defRPr>
            </a:lvl1pPr>
          </a:lstStyle>
          <a:p>
            <a:br>
              <a:rPr lang="en-US" dirty="0"/>
            </a:br>
            <a:r>
              <a:rPr lang="en-US" dirty="0"/>
              <a:t>Presentation Title Goes Here</a:t>
            </a:r>
          </a:p>
        </p:txBody>
      </p:sp>
      <p:sp>
        <p:nvSpPr>
          <p:cNvPr id="13" name="TextBox 12"/>
          <p:cNvSpPr txBox="1"/>
          <p:nvPr userDrawn="1"/>
        </p:nvSpPr>
        <p:spPr>
          <a:xfrm>
            <a:off x="4191000" y="153610"/>
            <a:ext cx="3657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52A1"/>
                </a:solidFill>
                <a:latin typeface="Arial" panose="020B0604020202020204" pitchFamily="34" charset="0"/>
                <a:ea typeface="Open Sans" panose="020B0606030504020204" pitchFamily="34" charset="0"/>
                <a:cs typeface="Arial" panose="020B0604020202020204" pitchFamily="34" charset="0"/>
              </a:rPr>
              <a:t>Supporting Employers Since 1937</a:t>
            </a:r>
          </a:p>
          <a:p>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3499" y="4988083"/>
            <a:ext cx="912463" cy="570290"/>
          </a:xfrm>
          <a:prstGeom prst="rect">
            <a:avLst/>
          </a:prstGeom>
        </p:spPr>
      </p:pic>
      <p:sp>
        <p:nvSpPr>
          <p:cNvPr id="10" name="TextBox 9"/>
          <p:cNvSpPr txBox="1"/>
          <p:nvPr userDrawn="1"/>
        </p:nvSpPr>
        <p:spPr>
          <a:xfrm>
            <a:off x="4271543" y="5102383"/>
            <a:ext cx="3059876" cy="400110"/>
          </a:xfrm>
          <a:prstGeom prst="rect">
            <a:avLst/>
          </a:prstGeom>
          <a:noFill/>
        </p:spPr>
        <p:txBody>
          <a:bodyPr wrap="square" rtlCol="0">
            <a:spAutoFit/>
          </a:bodyPr>
          <a:lstStyle/>
          <a:p>
            <a:r>
              <a:rPr lang="en-US" sz="2000" dirty="0">
                <a:solidFill>
                  <a:schemeClr val="accent1">
                    <a:lumMod val="50000"/>
                  </a:schemeClr>
                </a:solidFill>
                <a:latin typeface="Arial" panose="020B0604020202020204" pitchFamily="34" charset="0"/>
                <a:cs typeface="Arial" panose="020B0604020202020204" pitchFamily="34" charset="0"/>
              </a:rPr>
              <a:t>BRINGING 2020 </a:t>
            </a:r>
            <a:r>
              <a:rPr lang="en-US" sz="2000" b="1" dirty="0">
                <a:solidFill>
                  <a:schemeClr val="accent1">
                    <a:lumMod val="50000"/>
                  </a:schemeClr>
                </a:solidFill>
                <a:latin typeface="Arial" panose="020B0604020202020204" pitchFamily="34" charset="0"/>
                <a:cs typeface="Arial" panose="020B0604020202020204" pitchFamily="34" charset="0"/>
              </a:rPr>
              <a:t>IN</a:t>
            </a:r>
          </a:p>
        </p:txBody>
      </p:sp>
    </p:spTree>
    <p:extLst>
      <p:ext uri="{BB962C8B-B14F-4D97-AF65-F5344CB8AC3E}">
        <p14:creationId xmlns:p14="http://schemas.microsoft.com/office/powerpoint/2010/main" val="1339280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b="0">
                <a:solidFill>
                  <a:schemeClr val="bg1"/>
                </a:solidFill>
                <a:latin typeface="Arial" panose="020B0604020202020204" pitchFamily="34" charset="0"/>
                <a:cs typeface="Arial" panose="020B0604020202020204" pitchFamily="34" charset="0"/>
              </a:defRPr>
            </a:lvl1pPr>
          </a:lstStyle>
          <a:p>
            <a:r>
              <a:rPr lang="en-US" dirty="0"/>
              <a:t>CEA Introduction &amp; Disclaimer</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1509" y="4678589"/>
            <a:ext cx="2755490" cy="1141915"/>
          </a:xfrm>
          <a:prstGeom prst="rect">
            <a:avLst/>
          </a:prstGeom>
        </p:spPr>
      </p:pic>
      <p:sp>
        <p:nvSpPr>
          <p:cNvPr id="10" name="TextBox 9"/>
          <p:cNvSpPr txBox="1"/>
          <p:nvPr userDrawn="1"/>
        </p:nvSpPr>
        <p:spPr>
          <a:xfrm>
            <a:off x="890516" y="1635152"/>
            <a:ext cx="8229600" cy="1200329"/>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Providing support for employers since 1937</a:t>
            </a:r>
          </a:p>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Available over the phone, online, or onsite</a:t>
            </a:r>
          </a:p>
          <a:p>
            <a:pPr marL="342900" lvl="0" indent="-342900">
              <a:buFont typeface="Arial" panose="020B0604020202020204" pitchFamily="34" charset="0"/>
              <a:buChar char="•"/>
            </a:pPr>
            <a:r>
              <a:rPr lang="en-US" sz="2400" dirty="0">
                <a:solidFill>
                  <a:srgbClr val="0052A1"/>
                </a:solidFill>
                <a:latin typeface="Arial" panose="020B0604020202020204" pitchFamily="34" charset="0"/>
                <a:ea typeface="Open Sans" panose="020B0606030504020204" pitchFamily="34" charset="0"/>
                <a:cs typeface="Arial" panose="020B0604020202020204" pitchFamily="34" charset="0"/>
              </a:rPr>
              <a:t>Subject Matter Experts</a:t>
            </a:r>
            <a:endParaRPr lang="en-US" dirty="0"/>
          </a:p>
        </p:txBody>
      </p:sp>
      <p:sp>
        <p:nvSpPr>
          <p:cNvPr id="11" name="TextBox 10"/>
          <p:cNvSpPr txBox="1"/>
          <p:nvPr userDrawn="1"/>
        </p:nvSpPr>
        <p:spPr>
          <a:xfrm>
            <a:off x="890516" y="3124200"/>
            <a:ext cx="7010400" cy="1246495"/>
          </a:xfrm>
          <a:prstGeom prst="rect">
            <a:avLst/>
          </a:prstGeom>
          <a:noFill/>
        </p:spPr>
        <p:txBody>
          <a:bodyPr wrap="square" rtlCol="0">
            <a:spAutoFit/>
          </a:bodyPr>
          <a:lstStyle/>
          <a:p>
            <a:pPr lvl="0" algn="ctr"/>
            <a:r>
              <a:rPr lang="en-US" sz="24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This presentation should not be relied upon as legal advice. Consult an attorney about any </a:t>
            </a:r>
            <a:br>
              <a:rPr lang="en-US" sz="24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br>
            <a:r>
              <a:rPr lang="en-US" sz="24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issues of legal significance to you.</a:t>
            </a:r>
          </a:p>
        </p:txBody>
      </p:sp>
    </p:spTree>
    <p:extLst>
      <p:ext uri="{BB962C8B-B14F-4D97-AF65-F5344CB8AC3E}">
        <p14:creationId xmlns:p14="http://schemas.microsoft.com/office/powerpoint/2010/main" val="3906382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04800" y="274638"/>
            <a:ext cx="8610600" cy="1143000"/>
          </a:xfrm>
        </p:spPr>
        <p:txBody>
          <a:bodyPr/>
          <a:lstStyle>
            <a:lvl1pPr>
              <a:defRPr baseline="0">
                <a:solidFill>
                  <a:schemeClr val="bg1"/>
                </a:solidFill>
                <a:latin typeface="Arial" panose="020B0604020202020204" pitchFamily="34" charset="0"/>
                <a:cs typeface="Arial" panose="020B0604020202020204" pitchFamily="34" charset="0"/>
              </a:defRPr>
            </a:lvl1pPr>
          </a:lstStyle>
          <a:p>
            <a:r>
              <a:rPr lang="en-US" dirty="0"/>
              <a:t>Stuff Our Lawyers Make Us Say</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1600" y="2317737"/>
            <a:ext cx="1646622" cy="2602069"/>
          </a:xfrm>
          <a:prstGeom prst="rect">
            <a:avLst/>
          </a:prstGeom>
        </p:spPr>
      </p:pic>
      <p:sp>
        <p:nvSpPr>
          <p:cNvPr id="3" name="TextBox 2"/>
          <p:cNvSpPr txBox="1"/>
          <p:nvPr userDrawn="1"/>
        </p:nvSpPr>
        <p:spPr>
          <a:xfrm>
            <a:off x="3886200" y="2472303"/>
            <a:ext cx="4800600" cy="22929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u="none"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This presentation should not be relied upon as legal advice. Consult an attorney about any issues of legal significance to you &amp; your company.</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378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1</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86254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2</a:t>
            </a:r>
          </a:p>
        </p:txBody>
      </p:sp>
      <p:sp>
        <p:nvSpPr>
          <p:cNvPr id="3" name="Content Placeholder 2"/>
          <p:cNvSpPr>
            <a:spLocks noGrp="1"/>
          </p:cNvSpPr>
          <p:nvPr>
            <p:ph sz="half" idx="1" hasCustomPrompt="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200" y="1600200"/>
            <a:ext cx="4038600" cy="4525963"/>
          </a:xfrm>
        </p:spPr>
        <p:txBody>
          <a:bodyPr/>
          <a:lstStyle>
            <a:lvl1pPr>
              <a:defRPr sz="2800" baseline="0">
                <a:latin typeface="Arial" panose="020B0604020202020204" pitchFamily="34" charset="0"/>
                <a:cs typeface="Arial" panose="020B0604020202020204" pitchFamily="34" charset="0"/>
              </a:defRPr>
            </a:lvl1pPr>
            <a:lvl2pPr>
              <a:defRPr sz="2400" baseline="0">
                <a:latin typeface="Arial" panose="020B0604020202020204" pitchFamily="34" charset="0"/>
                <a:cs typeface="Arial" panose="020B0604020202020204"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Images or more text can go over here</a:t>
            </a:r>
          </a:p>
          <a:p>
            <a:pPr lvl="1"/>
            <a:r>
              <a:rPr lang="en-US" dirty="0"/>
              <a:t>You can also put the text here and use the other side for images</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91809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3</a:t>
            </a:r>
          </a:p>
        </p:txBody>
      </p:sp>
      <p:sp>
        <p:nvSpPr>
          <p:cNvPr id="3" name="Content Placeholder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9" name="Picture Placeholder 8"/>
          <p:cNvSpPr>
            <a:spLocks noGrp="1"/>
          </p:cNvSpPr>
          <p:nvPr>
            <p:ph type="pic" sz="quarter" idx="13"/>
          </p:nvPr>
        </p:nvSpPr>
        <p:spPr>
          <a:xfrm>
            <a:off x="4724400" y="1600200"/>
            <a:ext cx="4191000" cy="3352800"/>
          </a:xfrm>
        </p:spPr>
        <p:txBody>
          <a:bodyPr/>
          <a:lstStyle/>
          <a:p>
            <a:endParaRPr lang="en-US" dirty="0"/>
          </a:p>
        </p:txBody>
      </p:sp>
    </p:spTree>
    <p:extLst>
      <p:ext uri="{BB962C8B-B14F-4D97-AF65-F5344CB8AC3E}">
        <p14:creationId xmlns:p14="http://schemas.microsoft.com/office/powerpoint/2010/main" val="3739089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Rectangle 7"/>
          <p:cNvSpPr/>
          <p:nvPr userDrawn="1"/>
        </p:nvSpPr>
        <p:spPr>
          <a:xfrm>
            <a:off x="0" y="0"/>
            <a:ext cx="9144000" cy="1447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4</a:t>
            </a:r>
          </a:p>
        </p:txBody>
      </p:sp>
      <p:sp>
        <p:nvSpPr>
          <p:cNvPr id="4" name="Content Placeholder 3"/>
          <p:cNvSpPr>
            <a:spLocks noGrp="1"/>
          </p:cNvSpPr>
          <p:nvPr>
            <p:ph sz="half" idx="2" hasCustomPrompt="1"/>
          </p:nvPr>
        </p:nvSpPr>
        <p:spPr>
          <a:xfrm>
            <a:off x="4648200" y="1600200"/>
            <a:ext cx="4038600" cy="4525963"/>
          </a:xfrm>
        </p:spPr>
        <p:txBody>
          <a:bodyPr/>
          <a:lstStyle>
            <a:lvl1pPr>
              <a:defRPr sz="2800" baseline="0">
                <a:latin typeface="Arial" panose="020B0604020202020204" pitchFamily="34" charset="0"/>
                <a:cs typeface="Arial" panose="020B0604020202020204" pitchFamily="34" charset="0"/>
              </a:defRPr>
            </a:lvl1pPr>
            <a:lvl2pPr>
              <a:defRPr sz="2400" baseline="0">
                <a:latin typeface="Arial" panose="020B0604020202020204" pitchFamily="34" charset="0"/>
                <a:cs typeface="Arial" panose="020B0604020202020204"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Images or more text can go over here</a:t>
            </a:r>
          </a:p>
          <a:p>
            <a:pPr lvl="1"/>
            <a:r>
              <a:rPr lang="en-US" dirty="0"/>
              <a:t>You can also put the text here and use the other side for images</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9" name="Picture Placeholder 8"/>
          <p:cNvSpPr>
            <a:spLocks noGrp="1"/>
          </p:cNvSpPr>
          <p:nvPr>
            <p:ph type="pic" sz="quarter" idx="13"/>
          </p:nvPr>
        </p:nvSpPr>
        <p:spPr>
          <a:xfrm>
            <a:off x="304800" y="1600200"/>
            <a:ext cx="4038600" cy="3429000"/>
          </a:xfrm>
        </p:spPr>
        <p:txBody>
          <a:bodyPr/>
          <a:lstStyle/>
          <a:p>
            <a:endParaRPr lang="en-US" dirty="0"/>
          </a:p>
        </p:txBody>
      </p:sp>
    </p:spTree>
    <p:extLst>
      <p:ext uri="{BB962C8B-B14F-4D97-AF65-F5344CB8AC3E}">
        <p14:creationId xmlns:p14="http://schemas.microsoft.com/office/powerpoint/2010/main" val="3279404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15240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Slide Option 6</a:t>
            </a: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910150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Rectangle 7"/>
          <p:cNvSpPr/>
          <p:nvPr userDrawn="1"/>
        </p:nvSpPr>
        <p:spPr>
          <a:xfrm>
            <a:off x="0" y="-1"/>
            <a:ext cx="4724400" cy="5867401"/>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457200" y="609600"/>
            <a:ext cx="3505200" cy="1250950"/>
          </a:xfrm>
        </p:spPr>
        <p:txBody>
          <a:bodyPr anchor="b">
            <a:noAutofit/>
          </a:bodyPr>
          <a:lstStyle>
            <a:lvl1pPr algn="l">
              <a:defRPr sz="3200" b="1" baseline="0">
                <a:solidFill>
                  <a:schemeClr val="bg1"/>
                </a:solidFill>
                <a:latin typeface="Arial" panose="020B0604020202020204" pitchFamily="34" charset="0"/>
                <a:cs typeface="Arial" panose="020B0604020202020204" pitchFamily="34" charset="0"/>
              </a:defRPr>
            </a:lvl1pPr>
          </a:lstStyle>
          <a:p>
            <a:r>
              <a:rPr lang="en-US" dirty="0"/>
              <a:t>Divider Slide – </a:t>
            </a:r>
            <a:br>
              <a:rPr lang="en-US" dirty="0"/>
            </a:br>
            <a:r>
              <a:rPr lang="en-US" dirty="0"/>
              <a:t>Title Goes Here</a:t>
            </a:r>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021926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9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257800" y="1155569"/>
            <a:ext cx="3581400"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Introduction-Transition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2563"/>
          <a:stretch/>
        </p:blipFill>
        <p:spPr>
          <a:xfrm>
            <a:off x="0" y="0"/>
            <a:ext cx="4593984" cy="5792755"/>
          </a:xfrm>
          <a:prstGeom prst="rect">
            <a:avLst/>
          </a:prstGeom>
        </p:spPr>
      </p:pic>
    </p:spTree>
    <p:extLst>
      <p:ext uri="{BB962C8B-B14F-4D97-AF65-F5344CB8AC3E}">
        <p14:creationId xmlns:p14="http://schemas.microsoft.com/office/powerpoint/2010/main" val="1302860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2532"/>
          <a:stretch/>
        </p:blipFill>
        <p:spPr>
          <a:xfrm>
            <a:off x="0" y="0"/>
            <a:ext cx="4651664" cy="5867400"/>
          </a:xfrm>
          <a:prstGeom prst="rect">
            <a:avLst/>
          </a:prstGeom>
        </p:spPr>
      </p:pic>
    </p:spTree>
    <p:extLst>
      <p:ext uri="{BB962C8B-B14F-4D97-AF65-F5344CB8AC3E}">
        <p14:creationId xmlns:p14="http://schemas.microsoft.com/office/powerpoint/2010/main" val="2763889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3334" t="950" r="6667" b="4104"/>
          <a:stretch/>
        </p:blipFill>
        <p:spPr>
          <a:xfrm>
            <a:off x="0" y="0"/>
            <a:ext cx="4572000" cy="5791200"/>
          </a:xfrm>
          <a:prstGeom prst="rect">
            <a:avLst/>
          </a:prstGeom>
        </p:spPr>
      </p:pic>
      <p:sp>
        <p:nvSpPr>
          <p:cNvPr id="8" name="Rectangle 7"/>
          <p:cNvSpPr/>
          <p:nvPr userDrawn="1"/>
        </p:nvSpPr>
        <p:spPr>
          <a:xfrm>
            <a:off x="0" y="-1"/>
            <a:ext cx="4572000" cy="5791201"/>
          </a:xfrm>
          <a:prstGeom prst="rect">
            <a:avLst/>
          </a:prstGeom>
          <a:solidFill>
            <a:srgbClr val="0052A1">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775157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3457" r="27412"/>
          <a:stretch/>
        </p:blipFill>
        <p:spPr>
          <a:xfrm>
            <a:off x="1" y="-1"/>
            <a:ext cx="4571999" cy="5791201"/>
          </a:xfrm>
          <a:prstGeom prst="rect">
            <a:avLst/>
          </a:prstGeom>
        </p:spPr>
      </p:pic>
      <p:sp>
        <p:nvSpPr>
          <p:cNvPr id="8" name="Rectangle 7"/>
          <p:cNvSpPr/>
          <p:nvPr userDrawn="1"/>
        </p:nvSpPr>
        <p:spPr>
          <a:xfrm>
            <a:off x="0" y="-1"/>
            <a:ext cx="4572000" cy="5791201"/>
          </a:xfrm>
          <a:prstGeom prst="rect">
            <a:avLst/>
          </a:prstGeom>
          <a:solidFill>
            <a:srgbClr val="0052A1">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150021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2532"/>
          <a:stretch/>
        </p:blipFill>
        <p:spPr>
          <a:xfrm>
            <a:off x="0" y="0"/>
            <a:ext cx="4651664" cy="5867400"/>
          </a:xfrm>
          <a:prstGeom prst="rect">
            <a:avLst/>
          </a:prstGeom>
        </p:spPr>
      </p:pic>
    </p:spTree>
    <p:extLst>
      <p:ext uri="{BB962C8B-B14F-4D97-AF65-F5344CB8AC3E}">
        <p14:creationId xmlns:p14="http://schemas.microsoft.com/office/powerpoint/2010/main" val="1129396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2532"/>
          <a:stretch/>
        </p:blipFill>
        <p:spPr>
          <a:xfrm>
            <a:off x="0" y="0"/>
            <a:ext cx="4651664" cy="5867400"/>
          </a:xfrm>
          <a:prstGeom prst="rect">
            <a:avLst/>
          </a:prstGeom>
        </p:spPr>
      </p:pic>
    </p:spTree>
    <p:extLst>
      <p:ext uri="{BB962C8B-B14F-4D97-AF65-F5344CB8AC3E}">
        <p14:creationId xmlns:p14="http://schemas.microsoft.com/office/powerpoint/2010/main" val="2974053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7544" r="31140"/>
          <a:stretch/>
        </p:blipFill>
        <p:spPr>
          <a:xfrm>
            <a:off x="-1" y="0"/>
            <a:ext cx="4572001" cy="5791200"/>
          </a:xfrm>
          <a:prstGeom prst="rect">
            <a:avLst/>
          </a:prstGeom>
        </p:spPr>
      </p:pic>
      <p:sp>
        <p:nvSpPr>
          <p:cNvPr id="8" name="Rectangle 7"/>
          <p:cNvSpPr/>
          <p:nvPr userDrawn="1"/>
        </p:nvSpPr>
        <p:spPr>
          <a:xfrm>
            <a:off x="0" y="-1"/>
            <a:ext cx="4572000" cy="5791201"/>
          </a:xfrm>
          <a:prstGeom prst="rect">
            <a:avLst/>
          </a:prstGeom>
          <a:solidFill>
            <a:srgbClr val="0052A1">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345630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2528"/>
          <a:stretch/>
        </p:blipFill>
        <p:spPr>
          <a:xfrm>
            <a:off x="0" y="0"/>
            <a:ext cx="4658874" cy="5876731"/>
          </a:xfrm>
          <a:prstGeom prst="rect">
            <a:avLst/>
          </a:prstGeom>
        </p:spPr>
      </p:pic>
    </p:spTree>
    <p:extLst>
      <p:ext uri="{BB962C8B-B14F-4D97-AF65-F5344CB8AC3E}">
        <p14:creationId xmlns:p14="http://schemas.microsoft.com/office/powerpoint/2010/main" val="36683799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3018"/>
          <a:stretch/>
        </p:blipFill>
        <p:spPr>
          <a:xfrm>
            <a:off x="0" y="-15240"/>
            <a:ext cx="4674971" cy="5867400"/>
          </a:xfrm>
          <a:prstGeom prst="rect">
            <a:avLst/>
          </a:prstGeom>
        </p:spPr>
      </p:pic>
    </p:spTree>
    <p:extLst>
      <p:ext uri="{BB962C8B-B14F-4D97-AF65-F5344CB8AC3E}">
        <p14:creationId xmlns:p14="http://schemas.microsoft.com/office/powerpoint/2010/main" val="283997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23684" r="28948"/>
          <a:stretch/>
        </p:blipFill>
        <p:spPr>
          <a:xfrm>
            <a:off x="0" y="0"/>
            <a:ext cx="4572000" cy="5791200"/>
          </a:xfrm>
          <a:prstGeom prst="rect">
            <a:avLst/>
          </a:prstGeom>
        </p:spPr>
      </p:pic>
      <p:sp>
        <p:nvSpPr>
          <p:cNvPr id="8" name="Rectangle 7"/>
          <p:cNvSpPr/>
          <p:nvPr userDrawn="1"/>
        </p:nvSpPr>
        <p:spPr>
          <a:xfrm>
            <a:off x="0" y="-1"/>
            <a:ext cx="4572000" cy="5791201"/>
          </a:xfrm>
          <a:prstGeom prst="rect">
            <a:avLst/>
          </a:prstGeom>
          <a:solidFill>
            <a:srgbClr val="0052A1">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0258981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Content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9474" r="7894"/>
          <a:stretch/>
        </p:blipFill>
        <p:spPr>
          <a:xfrm>
            <a:off x="0" y="-1"/>
            <a:ext cx="4572000" cy="5791201"/>
          </a:xfrm>
          <a:prstGeom prst="rect">
            <a:avLst/>
          </a:prstGeom>
        </p:spPr>
      </p:pic>
      <p:sp>
        <p:nvSpPr>
          <p:cNvPr id="8" name="Rectangle 7"/>
          <p:cNvSpPr/>
          <p:nvPr userDrawn="1"/>
        </p:nvSpPr>
        <p:spPr>
          <a:xfrm>
            <a:off x="0" y="-1"/>
            <a:ext cx="4572000" cy="5791201"/>
          </a:xfrm>
          <a:prstGeom prst="rect">
            <a:avLst/>
          </a:prstGeom>
          <a:solidFill>
            <a:srgbClr val="0052A1">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hasCustomPrompt="1"/>
          </p:nvPr>
        </p:nvSpPr>
        <p:spPr>
          <a:xfrm>
            <a:off x="5410200" y="1860550"/>
            <a:ext cx="2902974" cy="1448595"/>
          </a:xfrm>
        </p:spPr>
        <p:txBody>
          <a:bodyPr/>
          <a:lstStyle>
            <a:lvl1pPr marL="0" indent="0">
              <a:buNone/>
              <a:defRPr sz="32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402752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4224"/>
          <a:stretch/>
        </p:blipFill>
        <p:spPr>
          <a:xfrm>
            <a:off x="0" y="1"/>
            <a:ext cx="4732327" cy="5867400"/>
          </a:xfrm>
          <a:prstGeom prst="rect">
            <a:avLst/>
          </a:prstGeom>
        </p:spPr>
      </p:pic>
      <p:sp>
        <p:nvSpPr>
          <p:cNvPr id="3" name="Content Placeholder 2"/>
          <p:cNvSpPr>
            <a:spLocks noGrp="1"/>
          </p:cNvSpPr>
          <p:nvPr>
            <p:ph idx="1" hasCustomPrompt="1"/>
          </p:nvPr>
        </p:nvSpPr>
        <p:spPr>
          <a:xfrm>
            <a:off x="5105400" y="21336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683192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4304"/>
          <a:stretch/>
        </p:blipFill>
        <p:spPr>
          <a:xfrm>
            <a:off x="-14472" y="4917"/>
            <a:ext cx="4732327" cy="5862484"/>
          </a:xfrm>
          <a:prstGeom prst="rect">
            <a:avLst/>
          </a:prstGeom>
        </p:spPr>
      </p:pic>
      <p:sp>
        <p:nvSpPr>
          <p:cNvPr id="3" name="Content Placeholder 2"/>
          <p:cNvSpPr>
            <a:spLocks noGrp="1"/>
          </p:cNvSpPr>
          <p:nvPr>
            <p:ph idx="1" hasCustomPrompt="1"/>
          </p:nvPr>
        </p:nvSpPr>
        <p:spPr>
          <a:xfrm>
            <a:off x="5372681" y="18288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368043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4341"/>
          <a:stretch/>
        </p:blipFill>
        <p:spPr>
          <a:xfrm>
            <a:off x="0" y="2457"/>
            <a:ext cx="4782428" cy="5864944"/>
          </a:xfrm>
          <a:prstGeom prst="rect">
            <a:avLst/>
          </a:prstGeom>
        </p:spPr>
      </p:pic>
      <p:sp>
        <p:nvSpPr>
          <p:cNvPr id="3" name="Content Placeholder 2"/>
          <p:cNvSpPr>
            <a:spLocks noGrp="1"/>
          </p:cNvSpPr>
          <p:nvPr>
            <p:ph idx="1" hasCustomPrompt="1"/>
          </p:nvPr>
        </p:nvSpPr>
        <p:spPr>
          <a:xfrm>
            <a:off x="5257800" y="19812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6699259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4219"/>
          <a:stretch/>
        </p:blipFill>
        <p:spPr>
          <a:xfrm>
            <a:off x="0" y="-7373"/>
            <a:ext cx="4738022" cy="5874774"/>
          </a:xfrm>
          <a:prstGeom prst="rect">
            <a:avLst/>
          </a:prstGeom>
        </p:spPr>
      </p:pic>
      <p:sp>
        <p:nvSpPr>
          <p:cNvPr id="3" name="Content Placeholder 2"/>
          <p:cNvSpPr>
            <a:spLocks noGrp="1"/>
          </p:cNvSpPr>
          <p:nvPr>
            <p:ph idx="1" hasCustomPrompt="1"/>
          </p:nvPr>
        </p:nvSpPr>
        <p:spPr>
          <a:xfrm>
            <a:off x="5105400" y="19812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583923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3983"/>
          <a:stretch/>
        </p:blipFill>
        <p:spPr>
          <a:xfrm>
            <a:off x="0" y="-14747"/>
            <a:ext cx="4732325" cy="5882148"/>
          </a:xfrm>
          <a:prstGeom prst="rect">
            <a:avLst/>
          </a:prstGeom>
        </p:spPr>
      </p:pic>
      <p:sp>
        <p:nvSpPr>
          <p:cNvPr id="3" name="Content Placeholder 2"/>
          <p:cNvSpPr>
            <a:spLocks noGrp="1"/>
          </p:cNvSpPr>
          <p:nvPr>
            <p:ph idx="1" hasCustomPrompt="1"/>
          </p:nvPr>
        </p:nvSpPr>
        <p:spPr>
          <a:xfrm>
            <a:off x="5189525" y="19050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42252025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3992"/>
          <a:stretch/>
        </p:blipFill>
        <p:spPr>
          <a:xfrm>
            <a:off x="0" y="1"/>
            <a:ext cx="4720933" cy="5867400"/>
          </a:xfrm>
          <a:prstGeom prst="rect">
            <a:avLst/>
          </a:prstGeom>
        </p:spPr>
      </p:pic>
      <p:sp>
        <p:nvSpPr>
          <p:cNvPr id="3" name="Content Placeholder 2"/>
          <p:cNvSpPr>
            <a:spLocks noGrp="1"/>
          </p:cNvSpPr>
          <p:nvPr>
            <p:ph idx="1" hasCustomPrompt="1"/>
          </p:nvPr>
        </p:nvSpPr>
        <p:spPr>
          <a:xfrm>
            <a:off x="5029200" y="20574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955361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3992"/>
          <a:stretch/>
        </p:blipFill>
        <p:spPr>
          <a:xfrm>
            <a:off x="0" y="1"/>
            <a:ext cx="4720933" cy="5867400"/>
          </a:xfrm>
          <a:prstGeom prst="rect">
            <a:avLst/>
          </a:prstGeom>
        </p:spPr>
      </p:pic>
      <p:sp>
        <p:nvSpPr>
          <p:cNvPr id="3" name="Content Placeholder 2"/>
          <p:cNvSpPr>
            <a:spLocks noGrp="1"/>
          </p:cNvSpPr>
          <p:nvPr>
            <p:ph idx="1" hasCustomPrompt="1"/>
          </p:nvPr>
        </p:nvSpPr>
        <p:spPr>
          <a:xfrm>
            <a:off x="5029200" y="19812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0322577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3993"/>
          <a:stretch/>
        </p:blipFill>
        <p:spPr>
          <a:xfrm>
            <a:off x="0" y="1"/>
            <a:ext cx="4720933" cy="5867399"/>
          </a:xfrm>
          <a:prstGeom prst="rect">
            <a:avLst/>
          </a:prstGeom>
        </p:spPr>
      </p:pic>
      <p:sp>
        <p:nvSpPr>
          <p:cNvPr id="3" name="Content Placeholder 2"/>
          <p:cNvSpPr>
            <a:spLocks noGrp="1"/>
          </p:cNvSpPr>
          <p:nvPr>
            <p:ph idx="1" hasCustomPrompt="1"/>
          </p:nvPr>
        </p:nvSpPr>
        <p:spPr>
          <a:xfrm>
            <a:off x="5029200" y="1905000"/>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2711159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Content with Ca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3992"/>
          <a:stretch/>
        </p:blipFill>
        <p:spPr>
          <a:xfrm>
            <a:off x="0" y="1"/>
            <a:ext cx="4720933" cy="5867400"/>
          </a:xfrm>
          <a:prstGeom prst="rect">
            <a:avLst/>
          </a:prstGeom>
        </p:spPr>
      </p:pic>
      <p:sp>
        <p:nvSpPr>
          <p:cNvPr id="3" name="Content Placeholder 2"/>
          <p:cNvSpPr>
            <a:spLocks noGrp="1"/>
          </p:cNvSpPr>
          <p:nvPr>
            <p:ph idx="1" hasCustomPrompt="1"/>
          </p:nvPr>
        </p:nvSpPr>
        <p:spPr>
          <a:xfrm>
            <a:off x="5257800" y="1641231"/>
            <a:ext cx="3283974" cy="1448595"/>
          </a:xfrm>
        </p:spPr>
        <p:txBody>
          <a:bodyPr>
            <a:normAutofit/>
          </a:bodyPr>
          <a:lstStyle>
            <a:lvl1pPr marL="0" indent="0">
              <a:buNone/>
              <a:defRPr sz="3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Transition text if needed</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16049622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8_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3992"/>
          <a:stretch/>
        </p:blipFill>
        <p:spPr>
          <a:xfrm>
            <a:off x="0" y="1"/>
            <a:ext cx="4720933" cy="5867400"/>
          </a:xfrm>
          <a:prstGeom prst="rect">
            <a:avLst/>
          </a:prstGeom>
        </p:spPr>
      </p:pic>
      <p:sp>
        <p:nvSpPr>
          <p:cNvPr id="3" name="Content Placeholder 2"/>
          <p:cNvSpPr>
            <a:spLocks noGrp="1"/>
          </p:cNvSpPr>
          <p:nvPr>
            <p:ph idx="1" hasCustomPrompt="1"/>
          </p:nvPr>
        </p:nvSpPr>
        <p:spPr>
          <a:xfrm>
            <a:off x="5105400" y="228601"/>
            <a:ext cx="3283974" cy="2743200"/>
          </a:xfrm>
        </p:spPr>
        <p:txBody>
          <a:bodyPr>
            <a:normAutofit/>
          </a:bodyPr>
          <a:lstStyle>
            <a:lvl1pPr marL="0" indent="0">
              <a:buNone/>
              <a:defRPr sz="2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Upcoming Webinars:</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8" name="Content Placeholder 2"/>
          <p:cNvSpPr>
            <a:spLocks noGrp="1"/>
          </p:cNvSpPr>
          <p:nvPr>
            <p:ph idx="13" hasCustomPrompt="1"/>
          </p:nvPr>
        </p:nvSpPr>
        <p:spPr>
          <a:xfrm>
            <a:off x="5105400" y="3209203"/>
            <a:ext cx="3283974" cy="2682412"/>
          </a:xfrm>
        </p:spPr>
        <p:txBody>
          <a:bodyPr>
            <a:normAutofit/>
          </a:bodyPr>
          <a:lstStyle>
            <a:lvl1pPr marL="0" indent="0">
              <a:buNone/>
              <a:defRPr sz="2000" baseline="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Upcoming Workshops:</a:t>
            </a:r>
          </a:p>
        </p:txBody>
      </p:sp>
    </p:spTree>
    <p:extLst>
      <p:ext uri="{BB962C8B-B14F-4D97-AF65-F5344CB8AC3E}">
        <p14:creationId xmlns:p14="http://schemas.microsoft.com/office/powerpoint/2010/main" val="2351685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9" name="Rectangle 8"/>
          <p:cNvSpPr/>
          <p:nvPr userDrawn="1"/>
        </p:nvSpPr>
        <p:spPr>
          <a:xfrm>
            <a:off x="0" y="3460405"/>
            <a:ext cx="3505200" cy="2438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0"/>
            <a:ext cx="3505200" cy="37338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249360" y="273050"/>
            <a:ext cx="3008313" cy="1174750"/>
          </a:xfrm>
        </p:spPr>
        <p:txBody>
          <a:bodyPr anchor="b"/>
          <a:lstStyle>
            <a:lvl1pPr algn="l">
              <a:defRPr sz="2000" b="1">
                <a:solidFill>
                  <a:schemeClr val="bg1"/>
                </a:solidFill>
                <a:latin typeface="Arial" panose="020B0604020202020204" pitchFamily="34" charset="0"/>
                <a:cs typeface="Arial" panose="020B0604020202020204" pitchFamily="34" charset="0"/>
              </a:defRPr>
            </a:lvl1pPr>
          </a:lstStyle>
          <a:p>
            <a:r>
              <a:rPr lang="en-US" dirty="0"/>
              <a:t>Slide Option 9 – Title here</a:t>
            </a:r>
          </a:p>
        </p:txBody>
      </p:sp>
      <p:sp>
        <p:nvSpPr>
          <p:cNvPr id="3" name="Content Placeholder 2"/>
          <p:cNvSpPr>
            <a:spLocks noGrp="1"/>
          </p:cNvSpPr>
          <p:nvPr>
            <p:ph idx="1"/>
          </p:nvPr>
        </p:nvSpPr>
        <p:spPr>
          <a:xfrm>
            <a:off x="3753642" y="273050"/>
            <a:ext cx="4933157" cy="562575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248443" y="4177611"/>
            <a:ext cx="3008313" cy="1003989"/>
          </a:xfrm>
        </p:spPr>
        <p:txBody>
          <a:bodyPr/>
          <a:lstStyle>
            <a:lvl1pPr marL="0" indent="0">
              <a:buNone/>
              <a:defRPr sz="1400" baseline="0">
                <a:solidFill>
                  <a:schemeClr val="bg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Text Can Go Here </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Tree>
    <p:extLst>
      <p:ext uri="{BB962C8B-B14F-4D97-AF65-F5344CB8AC3E}">
        <p14:creationId xmlns:p14="http://schemas.microsoft.com/office/powerpoint/2010/main" val="34806962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05000" y="511125"/>
            <a:ext cx="6858000" cy="860476"/>
          </a:xfrm>
        </p:spPr>
        <p:txBody>
          <a:bodyPr>
            <a:normAutofit/>
          </a:bodyPr>
          <a:lstStyle>
            <a:lvl1pPr>
              <a:defRPr sz="4500" b="1">
                <a:latin typeface="Arial" panose="020B0604020202020204" pitchFamily="34" charset="0"/>
                <a:cs typeface="Arial" panose="020B0604020202020204" pitchFamily="34" charset="0"/>
              </a:defRPr>
            </a:lvl1pPr>
          </a:lstStyle>
          <a:p>
            <a:r>
              <a:rPr lang="en-US" dirty="0"/>
              <a:t>Thank you!</a:t>
            </a:r>
          </a:p>
        </p:txBody>
      </p:sp>
      <p:sp>
        <p:nvSpPr>
          <p:cNvPr id="3" name="Subtitle 2"/>
          <p:cNvSpPr>
            <a:spLocks noGrp="1"/>
          </p:cNvSpPr>
          <p:nvPr>
            <p:ph type="subTitle" idx="1" hasCustomPrompt="1"/>
          </p:nvPr>
        </p:nvSpPr>
        <p:spPr>
          <a:xfrm>
            <a:off x="2971800" y="2514600"/>
            <a:ext cx="5715000" cy="533400"/>
          </a:xfrm>
        </p:spPr>
        <p:txBody>
          <a:bodyPr>
            <a:normAutofit/>
          </a:bodyPr>
          <a:lstStyle>
            <a:lvl1pPr marL="0" indent="0" algn="l">
              <a:buNone/>
              <a:defRPr sz="3000" baseline="0">
                <a:solidFill>
                  <a:srgbClr val="0052A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HRCI:</a:t>
            </a:r>
          </a:p>
          <a:p>
            <a:endParaRPr lang="en-US" dirty="0"/>
          </a:p>
        </p:txBody>
      </p:sp>
      <p:sp>
        <p:nvSpPr>
          <p:cNvPr id="9" name="Subtitle 2"/>
          <p:cNvSpPr txBox="1">
            <a:spLocks/>
          </p:cNvSpPr>
          <p:nvPr userDrawn="1"/>
        </p:nvSpPr>
        <p:spPr>
          <a:xfrm>
            <a:off x="1978357" y="4914899"/>
            <a:ext cx="6858000" cy="99059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rgbClr val="0052A1"/>
                </a:solidFill>
                <a:latin typeface="Arial" panose="020B0604020202020204" pitchFamily="34" charset="0"/>
                <a:cs typeface="Arial" panose="020B0604020202020204" pitchFamily="34" charset="0"/>
              </a:rPr>
              <a:t>For more information</a:t>
            </a:r>
            <a:r>
              <a:rPr lang="en-US" sz="2000" baseline="0" dirty="0">
                <a:solidFill>
                  <a:srgbClr val="0052A1"/>
                </a:solidFill>
                <a:latin typeface="Arial" panose="020B0604020202020204" pitchFamily="34" charset="0"/>
                <a:cs typeface="Arial" panose="020B0604020202020204" pitchFamily="34" charset="0"/>
              </a:rPr>
              <a:t>:</a:t>
            </a:r>
            <a:br>
              <a:rPr lang="en-US" sz="2000" baseline="0" dirty="0">
                <a:solidFill>
                  <a:srgbClr val="0052A1"/>
                </a:solidFill>
                <a:latin typeface="Arial" panose="020B0604020202020204" pitchFamily="34" charset="0"/>
                <a:cs typeface="Arial" panose="020B0604020202020204" pitchFamily="34" charset="0"/>
              </a:rPr>
            </a:br>
            <a:r>
              <a:rPr lang="en-US" sz="2000" dirty="0">
                <a:solidFill>
                  <a:srgbClr val="0052A1"/>
                </a:solidFill>
                <a:latin typeface="Arial" panose="020B0604020202020204" pitchFamily="34" charset="0"/>
                <a:cs typeface="Arial" panose="020B0604020202020204" pitchFamily="34" charset="0"/>
              </a:rPr>
              <a:t> </a:t>
            </a:r>
            <a:r>
              <a:rPr lang="en-US" sz="2000" b="1" dirty="0">
                <a:solidFill>
                  <a:srgbClr val="0052A1"/>
                </a:solidFill>
                <a:latin typeface="Arial" panose="020B0604020202020204" pitchFamily="34" charset="0"/>
                <a:cs typeface="Arial" panose="020B0604020202020204" pitchFamily="34" charset="0"/>
              </a:rPr>
              <a:t>CEAinfo@employers.org</a:t>
            </a:r>
            <a:r>
              <a:rPr lang="en-US" sz="2000" dirty="0">
                <a:solidFill>
                  <a:srgbClr val="0052A1"/>
                </a:solidFill>
                <a:latin typeface="Arial" panose="020B0604020202020204" pitchFamily="34" charset="0"/>
                <a:cs typeface="Arial" panose="020B0604020202020204" pitchFamily="34" charset="0"/>
              </a:rPr>
              <a:t> </a:t>
            </a:r>
            <a:br>
              <a:rPr lang="en-US" sz="2000" dirty="0">
                <a:solidFill>
                  <a:srgbClr val="0052A1"/>
                </a:solidFill>
                <a:latin typeface="Arial" panose="020B0604020202020204" pitchFamily="34" charset="0"/>
                <a:cs typeface="Arial" panose="020B0604020202020204" pitchFamily="34" charset="0"/>
              </a:rPr>
            </a:br>
            <a:r>
              <a:rPr lang="en-US" sz="2400" b="1" dirty="0">
                <a:solidFill>
                  <a:srgbClr val="0052A1"/>
                </a:solidFill>
                <a:latin typeface="Arial" panose="020B0604020202020204" pitchFamily="34" charset="0"/>
                <a:cs typeface="Arial" panose="020B0604020202020204" pitchFamily="34" charset="0"/>
              </a:rPr>
              <a:t>800.399.5331</a:t>
            </a:r>
          </a:p>
        </p:txBody>
      </p:sp>
      <p:sp>
        <p:nvSpPr>
          <p:cNvPr id="6" name="Rectangle 5"/>
          <p:cNvSpPr/>
          <p:nvPr userDrawn="1"/>
        </p:nvSpPr>
        <p:spPr>
          <a:xfrm>
            <a:off x="0" y="0"/>
            <a:ext cx="1600200" cy="59436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00" y="2438400"/>
            <a:ext cx="838200" cy="838200"/>
          </a:xfrm>
          <a:prstGeom prst="rect">
            <a:avLst/>
          </a:prstGeom>
        </p:spPr>
      </p:pic>
      <p:sp>
        <p:nvSpPr>
          <p:cNvPr id="10" name="Subtitle 2"/>
          <p:cNvSpPr txBox="1">
            <a:spLocks/>
          </p:cNvSpPr>
          <p:nvPr userDrawn="1"/>
        </p:nvSpPr>
        <p:spPr>
          <a:xfrm>
            <a:off x="2971800" y="3048000"/>
            <a:ext cx="5715000" cy="460887"/>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000" kern="1200" baseline="0">
                <a:solidFill>
                  <a:srgbClr val="0052A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000"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The use of this seal confirms that this activity has met HR Certification Institute’s (HRCI) criteria for recertification.</a:t>
            </a:r>
          </a:p>
        </p:txBody>
      </p:sp>
      <p:sp>
        <p:nvSpPr>
          <p:cNvPr id="12" name="Subtitle 2"/>
          <p:cNvSpPr txBox="1">
            <a:spLocks/>
          </p:cNvSpPr>
          <p:nvPr userDrawn="1"/>
        </p:nvSpPr>
        <p:spPr>
          <a:xfrm>
            <a:off x="2971800" y="4114800"/>
            <a:ext cx="5715000" cy="460887"/>
          </a:xfrm>
          <a:prstGeom prst="rect">
            <a:avLst/>
          </a:prstGeom>
        </p:spPr>
        <p:txBody>
          <a:bodyPr vert="horz" lIns="91440" tIns="45720" rIns="91440" bIns="45720" rtlCol="0">
            <a:normAutofit fontScale="32500" lnSpcReduction="20000"/>
          </a:bodyPr>
          <a:lstStyle>
            <a:lvl1pPr marL="0" indent="0" algn="l" defTabSz="914400" rtl="0" eaLnBrk="1" latinLnBrk="0" hangingPunct="1">
              <a:spcBef>
                <a:spcPct val="20000"/>
              </a:spcBef>
              <a:buFont typeface="Arial" panose="020B0604020202020204" pitchFamily="34" charset="0"/>
              <a:buNone/>
              <a:defRPr sz="3000" kern="1200" baseline="0">
                <a:solidFill>
                  <a:srgbClr val="0052A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000" kern="1200" baseline="0" dirty="0">
                <a:solidFill>
                  <a:srgbClr val="0052A1"/>
                </a:solidFill>
                <a:latin typeface="Arial" panose="020B0604020202020204" pitchFamily="34" charset="0"/>
                <a:ea typeface="Open Sans" panose="020B0606030504020204" pitchFamily="34" charset="0"/>
                <a:cs typeface="Arial" panose="020B0604020202020204" pitchFamily="34" charset="0"/>
              </a:rPr>
              <a:t>CEA is recognized by SHRM to offer Professional Development Credits (PDCs) for the SHRM-CPSM or SHRM-SCP. For more information about certification or recertification, please visit shrmcertification.org.</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85794" y="3657600"/>
            <a:ext cx="933606" cy="706899"/>
          </a:xfrm>
          <a:prstGeom prst="rect">
            <a:avLst/>
          </a:prstGeom>
        </p:spPr>
      </p:pic>
      <p:sp>
        <p:nvSpPr>
          <p:cNvPr id="13" name="Title 1"/>
          <p:cNvSpPr txBox="1">
            <a:spLocks/>
          </p:cNvSpPr>
          <p:nvPr userDrawn="1"/>
        </p:nvSpPr>
        <p:spPr>
          <a:xfrm>
            <a:off x="1943100" y="1425524"/>
            <a:ext cx="6858000" cy="8604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500" kern="1200">
                <a:solidFill>
                  <a:srgbClr val="0052A1"/>
                </a:solidFill>
                <a:latin typeface="Raleway SemiBold" panose="020B0703030101060003" pitchFamily="34" charset="0"/>
                <a:ea typeface="+mj-ea"/>
                <a:cs typeface="+mj-cs"/>
              </a:defRPr>
            </a:lvl1pPr>
          </a:lstStyle>
          <a:p>
            <a:r>
              <a:rPr lang="en-US" sz="2400" dirty="0">
                <a:latin typeface="Arial" panose="020B0604020202020204" pitchFamily="34" charset="0"/>
                <a:cs typeface="Arial" panose="020B0604020202020204" pitchFamily="34" charset="0"/>
              </a:rPr>
              <a:t>Please fill</a:t>
            </a:r>
            <a:r>
              <a:rPr lang="en-US" sz="2400" baseline="0" dirty="0">
                <a:latin typeface="Arial" panose="020B0604020202020204" pitchFamily="34" charset="0"/>
                <a:cs typeface="Arial" panose="020B0604020202020204" pitchFamily="34" charset="0"/>
              </a:rPr>
              <a:t> out your evaluations.</a:t>
            </a:r>
            <a:endParaRPr lang="en-US" sz="2400" dirty="0">
              <a:latin typeface="Arial" panose="020B0604020202020204" pitchFamily="34" charset="0"/>
              <a:cs typeface="Arial" panose="020B0604020202020204" pitchFamily="34" charset="0"/>
            </a:endParaRPr>
          </a:p>
        </p:txBody>
      </p:sp>
      <p:sp>
        <p:nvSpPr>
          <p:cNvPr id="14" name="Text Placeholder 13"/>
          <p:cNvSpPr>
            <a:spLocks noGrp="1"/>
          </p:cNvSpPr>
          <p:nvPr>
            <p:ph type="body" sz="quarter" idx="10" hasCustomPrompt="1"/>
          </p:nvPr>
        </p:nvSpPr>
        <p:spPr>
          <a:xfrm>
            <a:off x="2971800" y="3581400"/>
            <a:ext cx="5715000" cy="533400"/>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SHRM:</a:t>
            </a:r>
          </a:p>
        </p:txBody>
      </p:sp>
    </p:spTree>
    <p:extLst>
      <p:ext uri="{BB962C8B-B14F-4D97-AF65-F5344CB8AC3E}">
        <p14:creationId xmlns:p14="http://schemas.microsoft.com/office/powerpoint/2010/main" val="160849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28800" y="523193"/>
            <a:ext cx="6858000" cy="860476"/>
          </a:xfrm>
        </p:spPr>
        <p:txBody>
          <a:bodyPr>
            <a:normAutofit/>
          </a:bodyPr>
          <a:lstStyle>
            <a:lvl1pPr>
              <a:defRPr sz="4500" b="1">
                <a:latin typeface="Arial" panose="020B0604020202020204" pitchFamily="34" charset="0"/>
                <a:cs typeface="Arial" panose="020B0604020202020204" pitchFamily="34" charset="0"/>
              </a:defRPr>
            </a:lvl1pPr>
          </a:lstStyle>
          <a:p>
            <a:r>
              <a:rPr lang="en-US" dirty="0"/>
              <a:t>Thank you!</a:t>
            </a:r>
          </a:p>
        </p:txBody>
      </p:sp>
      <p:sp>
        <p:nvSpPr>
          <p:cNvPr id="9" name="Subtitle 2"/>
          <p:cNvSpPr txBox="1">
            <a:spLocks/>
          </p:cNvSpPr>
          <p:nvPr userDrawn="1"/>
        </p:nvSpPr>
        <p:spPr>
          <a:xfrm>
            <a:off x="1828800" y="2118625"/>
            <a:ext cx="6858000" cy="99059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800" dirty="0">
                <a:solidFill>
                  <a:srgbClr val="0052A1"/>
                </a:solidFill>
                <a:latin typeface="Arial" panose="020B0604020202020204" pitchFamily="34" charset="0"/>
                <a:cs typeface="Arial" panose="020B0604020202020204" pitchFamily="34" charset="0"/>
              </a:rPr>
              <a:t>For more information, reach out to </a:t>
            </a:r>
            <a:r>
              <a:rPr lang="en-US" sz="2800" b="1" dirty="0">
                <a:solidFill>
                  <a:srgbClr val="0052A1"/>
                </a:solidFill>
                <a:latin typeface="Arial" panose="020B0604020202020204" pitchFamily="34" charset="0"/>
                <a:cs typeface="Arial" panose="020B0604020202020204" pitchFamily="34" charset="0"/>
              </a:rPr>
              <a:t>CEAinfo@employers.org</a:t>
            </a:r>
            <a:r>
              <a:rPr lang="en-US" sz="2800" dirty="0">
                <a:solidFill>
                  <a:srgbClr val="0052A1"/>
                </a:solidFill>
                <a:latin typeface="Arial" panose="020B0604020202020204" pitchFamily="34" charset="0"/>
                <a:cs typeface="Arial" panose="020B0604020202020204" pitchFamily="34" charset="0"/>
              </a:rPr>
              <a:t> </a:t>
            </a:r>
            <a:br>
              <a:rPr lang="en-US" sz="2800" dirty="0">
                <a:solidFill>
                  <a:srgbClr val="0052A1"/>
                </a:solidFill>
                <a:latin typeface="Arial" panose="020B0604020202020204" pitchFamily="34" charset="0"/>
                <a:cs typeface="Arial" panose="020B0604020202020204" pitchFamily="34" charset="0"/>
              </a:rPr>
            </a:br>
            <a:r>
              <a:rPr lang="en-US" sz="2800" dirty="0">
                <a:solidFill>
                  <a:srgbClr val="0052A1"/>
                </a:solidFill>
                <a:latin typeface="Arial" panose="020B0604020202020204" pitchFamily="34" charset="0"/>
                <a:cs typeface="Arial" panose="020B0604020202020204" pitchFamily="34" charset="0"/>
              </a:rPr>
              <a:t>or call </a:t>
            </a:r>
            <a:br>
              <a:rPr lang="en-US" sz="2800" dirty="0">
                <a:solidFill>
                  <a:srgbClr val="0052A1"/>
                </a:solidFill>
                <a:latin typeface="Arial" panose="020B0604020202020204" pitchFamily="34" charset="0"/>
                <a:cs typeface="Arial" panose="020B0604020202020204" pitchFamily="34" charset="0"/>
              </a:rPr>
            </a:br>
            <a:r>
              <a:rPr lang="en-US" sz="2800" b="1" dirty="0">
                <a:solidFill>
                  <a:srgbClr val="0052A1"/>
                </a:solidFill>
                <a:latin typeface="Arial" panose="020B0604020202020204" pitchFamily="34" charset="0"/>
                <a:cs typeface="Arial" panose="020B0604020202020204" pitchFamily="34" charset="0"/>
              </a:rPr>
              <a:t>800.399.5331</a:t>
            </a:r>
          </a:p>
        </p:txBody>
      </p:sp>
      <p:sp>
        <p:nvSpPr>
          <p:cNvPr id="6" name="Rectangle 5"/>
          <p:cNvSpPr/>
          <p:nvPr userDrawn="1"/>
        </p:nvSpPr>
        <p:spPr>
          <a:xfrm>
            <a:off x="0" y="0"/>
            <a:ext cx="1600200" cy="59436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1378956"/>
            <a:ext cx="9144000" cy="1590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Tree>
    <p:extLst>
      <p:ext uri="{BB962C8B-B14F-4D97-AF65-F5344CB8AC3E}">
        <p14:creationId xmlns:p14="http://schemas.microsoft.com/office/powerpoint/2010/main" val="17434732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8397" b="14214"/>
          <a:stretch/>
        </p:blipFill>
        <p:spPr>
          <a:xfrm>
            <a:off x="-1" y="1"/>
            <a:ext cx="9144001" cy="5715000"/>
          </a:xfrm>
          <a:prstGeom prst="rect">
            <a:avLst/>
          </a:prstGeom>
        </p:spPr>
      </p:pic>
      <p:sp>
        <p:nvSpPr>
          <p:cNvPr id="4" name="Rectangle 3"/>
          <p:cNvSpPr/>
          <p:nvPr userDrawn="1"/>
        </p:nvSpPr>
        <p:spPr>
          <a:xfrm>
            <a:off x="3657599" y="0"/>
            <a:ext cx="4724401" cy="5715001"/>
          </a:xfrm>
          <a:prstGeom prst="rect">
            <a:avLst/>
          </a:prstGeom>
          <a:solidFill>
            <a:srgbClr val="0052A1">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886200" y="1219200"/>
            <a:ext cx="4267200" cy="1470025"/>
          </a:xfrm>
        </p:spPr>
        <p:txBody>
          <a:bodyPr>
            <a:noAutofit/>
          </a:bodyPr>
          <a:lstStyle>
            <a:lvl1pPr>
              <a:defRPr sz="6600" b="1" baseline="0">
                <a:solidFill>
                  <a:schemeClr val="bg1"/>
                </a:solidFill>
                <a:latin typeface="Arial" panose="020B0604020202020204" pitchFamily="34" charset="0"/>
                <a:cs typeface="Arial" panose="020B0604020202020204" pitchFamily="34" charset="0"/>
              </a:defRPr>
            </a:lvl1pPr>
          </a:lstStyle>
          <a:p>
            <a:r>
              <a:rPr lang="en-US" dirty="0"/>
              <a:t>Thank </a:t>
            </a:r>
            <a:br>
              <a:rPr lang="en-US" dirty="0"/>
            </a:br>
            <a:r>
              <a:rPr lang="en-US" dirty="0"/>
              <a:t>You</a:t>
            </a:r>
          </a:p>
        </p:txBody>
      </p:sp>
      <p:sp>
        <p:nvSpPr>
          <p:cNvPr id="14" name="Subtitle 2"/>
          <p:cNvSpPr txBox="1">
            <a:spLocks/>
          </p:cNvSpPr>
          <p:nvPr userDrawn="1"/>
        </p:nvSpPr>
        <p:spPr>
          <a:xfrm>
            <a:off x="3733799" y="3429000"/>
            <a:ext cx="4572000" cy="1219200"/>
          </a:xfrm>
          <a:prstGeom prst="rect">
            <a:avLst/>
          </a:prstGeom>
        </p:spPr>
        <p:txBody>
          <a:bodyPr vert="horz" lIns="91440" tIns="45720" rIns="91440" bIns="45720" rtlCol="0">
            <a:normAutofit/>
          </a:bodyPr>
          <a:lstStyle>
            <a:lvl1pPr marL="0" indent="0" algn="ctr" defTabSz="914400" rtl="0" eaLnBrk="1" latinLnBrk="0" hangingPunct="1">
              <a:spcBef>
                <a:spcPct val="20000"/>
              </a:spcBef>
              <a:spcAft>
                <a:spcPts val="600"/>
              </a:spcAft>
              <a:buFont typeface="Arial" panose="020B0604020202020204" pitchFamily="34" charset="0"/>
              <a:buNone/>
              <a:defRPr sz="2400" kern="1200" baseline="0">
                <a:solidFill>
                  <a:schemeClr val="bg1"/>
                </a:solidFill>
                <a:latin typeface="Arial" panose="020B0604020202020204" pitchFamily="34" charset="0"/>
                <a:ea typeface="Open Sans" panose="020B0606030504020204" pitchFamily="34" charset="0"/>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solidFill>
                  <a:schemeClr val="bg1"/>
                </a:solidFill>
              </a:rPr>
              <a:t>For more information</a:t>
            </a:r>
            <a:r>
              <a:rPr lang="en-US" baseline="0" dirty="0">
                <a:solidFill>
                  <a:schemeClr val="bg1"/>
                </a:solidFill>
              </a:rPr>
              <a:t> email</a:t>
            </a:r>
            <a:br>
              <a:rPr lang="en-US" baseline="0" dirty="0">
                <a:solidFill>
                  <a:schemeClr val="bg1"/>
                </a:solidFill>
              </a:rPr>
            </a:br>
            <a:r>
              <a:rPr lang="en-US" b="1" dirty="0">
                <a:solidFill>
                  <a:schemeClr val="bg1"/>
                </a:solidFill>
              </a:rPr>
              <a:t>CEAinfo@employers.org</a:t>
            </a:r>
            <a:r>
              <a:rPr lang="en-US" dirty="0">
                <a:solidFill>
                  <a:schemeClr val="bg1"/>
                </a:solidFill>
              </a:rPr>
              <a:t> </a:t>
            </a:r>
            <a:br>
              <a:rPr lang="en-US" dirty="0">
                <a:solidFill>
                  <a:schemeClr val="bg1"/>
                </a:solidFill>
              </a:rPr>
            </a:br>
            <a:r>
              <a:rPr lang="en-US" dirty="0">
                <a:solidFill>
                  <a:schemeClr val="bg1"/>
                </a:solidFill>
              </a:rPr>
              <a:t>or call </a:t>
            </a:r>
            <a:r>
              <a:rPr lang="en-US" b="1" dirty="0">
                <a:solidFill>
                  <a:schemeClr val="bg1"/>
                </a:solidFill>
              </a:rPr>
              <a:t>800.399.5331</a:t>
            </a:r>
          </a:p>
        </p:txBody>
      </p:sp>
    </p:spTree>
    <p:extLst>
      <p:ext uri="{BB962C8B-B14F-4D97-AF65-F5344CB8AC3E}">
        <p14:creationId xmlns:p14="http://schemas.microsoft.com/office/powerpoint/2010/main" val="7586176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alpha val="87000"/>
          </a:schemeClr>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55" t="4888" r="6149" b="5812"/>
          <a:stretch/>
        </p:blipFill>
        <p:spPr>
          <a:xfrm>
            <a:off x="0" y="-871"/>
            <a:ext cx="9144000" cy="5715871"/>
          </a:xfrm>
          <a:prstGeom prst="rect">
            <a:avLst/>
          </a:prstGeom>
        </p:spPr>
      </p:pic>
      <p:sp>
        <p:nvSpPr>
          <p:cNvPr id="4" name="Rectangle 3"/>
          <p:cNvSpPr/>
          <p:nvPr userDrawn="1"/>
        </p:nvSpPr>
        <p:spPr>
          <a:xfrm>
            <a:off x="3657599" y="0"/>
            <a:ext cx="4724401" cy="5715001"/>
          </a:xfrm>
          <a:prstGeom prst="rect">
            <a:avLst/>
          </a:prstGeom>
          <a:solidFill>
            <a:srgbClr val="0052A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886200" y="1219200"/>
            <a:ext cx="4267200" cy="1470025"/>
          </a:xfrm>
        </p:spPr>
        <p:txBody>
          <a:bodyPr>
            <a:noAutofit/>
          </a:bodyPr>
          <a:lstStyle>
            <a:lvl1pPr>
              <a:defRPr sz="6600" b="1" baseline="0">
                <a:solidFill>
                  <a:schemeClr val="bg1"/>
                </a:solidFill>
                <a:latin typeface="Arial" panose="020B0604020202020204" pitchFamily="34" charset="0"/>
                <a:cs typeface="Arial" panose="020B0604020202020204" pitchFamily="34" charset="0"/>
              </a:defRPr>
            </a:lvl1pPr>
          </a:lstStyle>
          <a:p>
            <a:r>
              <a:rPr lang="en-US" dirty="0"/>
              <a:t>Thank </a:t>
            </a:r>
            <a:br>
              <a:rPr lang="en-US" dirty="0"/>
            </a:br>
            <a:r>
              <a:rPr lang="en-US" dirty="0"/>
              <a:t>You</a:t>
            </a:r>
          </a:p>
        </p:txBody>
      </p:sp>
      <p:sp>
        <p:nvSpPr>
          <p:cNvPr id="14" name="Subtitle 2"/>
          <p:cNvSpPr txBox="1">
            <a:spLocks/>
          </p:cNvSpPr>
          <p:nvPr userDrawn="1"/>
        </p:nvSpPr>
        <p:spPr>
          <a:xfrm>
            <a:off x="3733799" y="3429000"/>
            <a:ext cx="4572000" cy="1219200"/>
          </a:xfrm>
          <a:prstGeom prst="rect">
            <a:avLst/>
          </a:prstGeom>
        </p:spPr>
        <p:txBody>
          <a:bodyPr vert="horz" lIns="91440" tIns="45720" rIns="91440" bIns="45720" rtlCol="0">
            <a:normAutofit/>
          </a:bodyPr>
          <a:lstStyle>
            <a:lvl1pPr marL="0" indent="0" algn="ctr" defTabSz="914400" rtl="0" eaLnBrk="1" latinLnBrk="0" hangingPunct="1">
              <a:spcBef>
                <a:spcPct val="20000"/>
              </a:spcBef>
              <a:spcAft>
                <a:spcPts val="600"/>
              </a:spcAft>
              <a:buFont typeface="Arial" panose="020B0604020202020204" pitchFamily="34" charset="0"/>
              <a:buNone/>
              <a:defRPr sz="2400" kern="1200" baseline="0">
                <a:solidFill>
                  <a:schemeClr val="bg1"/>
                </a:solidFill>
                <a:latin typeface="Arial" panose="020B0604020202020204" pitchFamily="34" charset="0"/>
                <a:ea typeface="Open Sans" panose="020B0606030504020204" pitchFamily="34" charset="0"/>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2pPr>
            <a:lvl3pPr marL="914400" indent="0" algn="ctr" defTabSz="914400" rtl="0" eaLnBrk="1" latinLnBrk="0" hangingPunct="1">
              <a:spcBef>
                <a:spcPct val="20000"/>
              </a:spcBef>
              <a:buFont typeface="Wingdings" panose="05000000000000000000" pitchFamily="2" charset="2"/>
              <a:buNone/>
              <a:defRPr sz="24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3pPr>
            <a:lvl4pPr marL="1371600" indent="0" algn="ctr" defTabSz="914400" rtl="0" eaLnBrk="1" latinLnBrk="0" hangingPunct="1">
              <a:spcBef>
                <a:spcPct val="20000"/>
              </a:spcBef>
              <a:buFont typeface="Courier New" panose="02070309020205020404" pitchFamily="49" charset="0"/>
              <a:buNone/>
              <a:defRPr sz="20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Open Sans" panose="020B0606030504020204" pitchFamily="34" charset="0"/>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solidFill>
                  <a:schemeClr val="bg1"/>
                </a:solidFill>
              </a:rPr>
              <a:t>For more information</a:t>
            </a:r>
            <a:r>
              <a:rPr lang="en-US" baseline="0" dirty="0">
                <a:solidFill>
                  <a:schemeClr val="bg1"/>
                </a:solidFill>
              </a:rPr>
              <a:t> email</a:t>
            </a:r>
            <a:br>
              <a:rPr lang="en-US" baseline="0" dirty="0">
                <a:solidFill>
                  <a:schemeClr val="bg1"/>
                </a:solidFill>
              </a:rPr>
            </a:br>
            <a:r>
              <a:rPr lang="en-US" b="1" dirty="0">
                <a:solidFill>
                  <a:schemeClr val="bg1"/>
                </a:solidFill>
              </a:rPr>
              <a:t>CEAinfo@employers.org</a:t>
            </a:r>
            <a:r>
              <a:rPr lang="en-US" dirty="0">
                <a:solidFill>
                  <a:schemeClr val="bg1"/>
                </a:solidFill>
              </a:rPr>
              <a:t> </a:t>
            </a:r>
            <a:br>
              <a:rPr lang="en-US" dirty="0">
                <a:solidFill>
                  <a:schemeClr val="bg1"/>
                </a:solidFill>
              </a:rPr>
            </a:br>
            <a:r>
              <a:rPr lang="en-US" dirty="0">
                <a:solidFill>
                  <a:schemeClr val="bg1"/>
                </a:solidFill>
              </a:rPr>
              <a:t>or call </a:t>
            </a:r>
            <a:r>
              <a:rPr lang="en-US" b="1" dirty="0">
                <a:solidFill>
                  <a:schemeClr val="bg1"/>
                </a:solidFill>
              </a:rPr>
              <a:t>800.399.5331</a:t>
            </a:r>
          </a:p>
        </p:txBody>
      </p:sp>
    </p:spTree>
    <p:extLst>
      <p:ext uri="{BB962C8B-B14F-4D97-AF65-F5344CB8AC3E}">
        <p14:creationId xmlns:p14="http://schemas.microsoft.com/office/powerpoint/2010/main" val="38130658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12710" y="0"/>
            <a:ext cx="9156709" cy="15240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1136644" y="400344"/>
            <a:ext cx="6858000" cy="860476"/>
          </a:xfrm>
        </p:spPr>
        <p:txBody>
          <a:bodyPr>
            <a:normAutofit/>
          </a:bodyPr>
          <a:lstStyle>
            <a:lvl1pPr>
              <a:defRPr sz="4500" b="1" baseline="0">
                <a:solidFill>
                  <a:schemeClr val="bg1"/>
                </a:solidFill>
                <a:latin typeface="Arial" panose="020B0604020202020204" pitchFamily="34" charset="0"/>
                <a:cs typeface="Arial" panose="020B0604020202020204" pitchFamily="34" charset="0"/>
              </a:defRPr>
            </a:lvl1pPr>
          </a:lstStyle>
          <a:p>
            <a:r>
              <a:rPr lang="en-US" dirty="0"/>
              <a:t>Connect with CEA</a:t>
            </a:r>
          </a:p>
        </p:txBody>
      </p:sp>
      <p:sp>
        <p:nvSpPr>
          <p:cNvPr id="17" name="TextBox 16"/>
          <p:cNvSpPr txBox="1"/>
          <p:nvPr userDrawn="1"/>
        </p:nvSpPr>
        <p:spPr>
          <a:xfrm>
            <a:off x="4495930" y="1718020"/>
            <a:ext cx="4434384" cy="2354491"/>
          </a:xfrm>
          <a:prstGeom prst="rect">
            <a:avLst/>
          </a:prstGeom>
          <a:noFill/>
        </p:spPr>
        <p:txBody>
          <a:bodyPr wrap="square" rtlCol="0">
            <a:spAutoFit/>
          </a:bodyPr>
          <a:lstStyle/>
          <a:p>
            <a:pPr algn="ctr">
              <a:lnSpc>
                <a:spcPct val="150000"/>
              </a:lnSpc>
            </a:pPr>
            <a:r>
              <a:rPr lang="en-US" sz="1800" b="1" dirty="0">
                <a:solidFill>
                  <a:schemeClr val="accent1">
                    <a:lumMod val="50000"/>
                  </a:schemeClr>
                </a:solidFill>
                <a:latin typeface="Arial" panose="020B0604020202020204" pitchFamily="34" charset="0"/>
                <a:cs typeface="Arial" panose="020B0604020202020204" pitchFamily="34" charset="0"/>
              </a:rPr>
              <a:t>Follow</a:t>
            </a:r>
            <a:r>
              <a:rPr lang="en-US" sz="1800" b="1" baseline="0" dirty="0">
                <a:solidFill>
                  <a:schemeClr val="accent1">
                    <a:lumMod val="50000"/>
                  </a:schemeClr>
                </a:solidFill>
                <a:latin typeface="Arial" panose="020B0604020202020204" pitchFamily="34" charset="0"/>
                <a:cs typeface="Arial" panose="020B0604020202020204" pitchFamily="34" charset="0"/>
              </a:rPr>
              <a:t> us on Social Media!</a:t>
            </a:r>
            <a:br>
              <a:rPr lang="en-US" sz="1800" b="1" baseline="0" dirty="0">
                <a:solidFill>
                  <a:srgbClr val="0070C0"/>
                </a:solidFill>
                <a:latin typeface="Arial" panose="020B0604020202020204" pitchFamily="34" charset="0"/>
                <a:cs typeface="Arial" panose="020B0604020202020204" pitchFamily="34" charset="0"/>
              </a:rPr>
            </a:br>
            <a:r>
              <a:rPr lang="en-US" sz="1600" b="0" i="0" dirty="0">
                <a:solidFill>
                  <a:srgbClr val="0070C0"/>
                </a:solidFill>
                <a:latin typeface="Arial" panose="020B0604020202020204" pitchFamily="34" charset="0"/>
                <a:cs typeface="Arial" panose="020B0604020202020204" pitchFamily="34" charset="0"/>
              </a:rPr>
              <a:t>Instagram:</a:t>
            </a:r>
            <a:r>
              <a:rPr lang="en-US" sz="1600" b="0" i="0" baseline="0" dirty="0">
                <a:solidFill>
                  <a:srgbClr val="0070C0"/>
                </a:solidFill>
                <a:latin typeface="Arial" panose="020B0604020202020204" pitchFamily="34" charset="0"/>
                <a:cs typeface="Arial" panose="020B0604020202020204" pitchFamily="34" charset="0"/>
              </a:rPr>
              <a:t> </a:t>
            </a:r>
            <a:r>
              <a:rPr lang="en-US" sz="1600" b="1" baseline="0" dirty="0">
                <a:solidFill>
                  <a:srgbClr val="0070C0"/>
                </a:solidFill>
                <a:latin typeface="Arial" panose="020B0604020202020204" pitchFamily="34" charset="0"/>
                <a:cs typeface="Arial" panose="020B0604020202020204" pitchFamily="34" charset="0"/>
              </a:rPr>
              <a:t>@</a:t>
            </a:r>
            <a:r>
              <a:rPr lang="en-US" sz="1600" b="1" baseline="0" dirty="0" err="1">
                <a:solidFill>
                  <a:srgbClr val="0070C0"/>
                </a:solidFill>
                <a:latin typeface="Arial" panose="020B0604020202020204" pitchFamily="34" charset="0"/>
                <a:cs typeface="Arial" panose="020B0604020202020204" pitchFamily="34" charset="0"/>
              </a:rPr>
              <a:t>ca_employers</a:t>
            </a:r>
            <a:endParaRPr lang="en-US" sz="1600" b="1" baseline="0" dirty="0">
              <a:solidFill>
                <a:srgbClr val="0070C0"/>
              </a:solidFill>
              <a:latin typeface="Arial" panose="020B0604020202020204" pitchFamily="34" charset="0"/>
              <a:cs typeface="Arial" panose="020B0604020202020204" pitchFamily="34" charset="0"/>
            </a:endParaRPr>
          </a:p>
          <a:p>
            <a:pPr algn="ctr">
              <a:lnSpc>
                <a:spcPct val="150000"/>
              </a:lnSpc>
            </a:pPr>
            <a:r>
              <a:rPr lang="en-US" sz="1600" b="0" i="0" baseline="0" dirty="0">
                <a:solidFill>
                  <a:srgbClr val="0070C0"/>
                </a:solidFill>
                <a:latin typeface="Arial" panose="020B0604020202020204" pitchFamily="34" charset="0"/>
                <a:cs typeface="Arial" panose="020B0604020202020204" pitchFamily="34" charset="0"/>
              </a:rPr>
              <a:t>Facebook: </a:t>
            </a:r>
            <a:r>
              <a:rPr lang="en-US" sz="1600" b="1" kern="1200" dirty="0">
                <a:solidFill>
                  <a:srgbClr val="0070C0"/>
                </a:solidFill>
                <a:effectLst/>
                <a:latin typeface="Arial" panose="020B0604020202020204" pitchFamily="34" charset="0"/>
                <a:ea typeface="+mn-ea"/>
                <a:cs typeface="Arial" panose="020B0604020202020204" pitchFamily="34" charset="0"/>
              </a:rPr>
              <a:t>@</a:t>
            </a:r>
            <a:r>
              <a:rPr lang="en-US" sz="1600" b="1" kern="1200" dirty="0" err="1">
                <a:solidFill>
                  <a:srgbClr val="0070C0"/>
                </a:solidFill>
                <a:effectLst/>
                <a:latin typeface="Arial" panose="020B0604020202020204" pitchFamily="34" charset="0"/>
                <a:ea typeface="+mn-ea"/>
                <a:cs typeface="Arial" panose="020B0604020202020204" pitchFamily="34" charset="0"/>
              </a:rPr>
              <a:t>CaliforniaEA</a:t>
            </a:r>
            <a:r>
              <a:rPr lang="en-US" sz="1600" b="1" kern="1200" dirty="0">
                <a:solidFill>
                  <a:srgbClr val="0070C0"/>
                </a:solidFill>
                <a:effectLst/>
                <a:latin typeface="Arial" panose="020B0604020202020204" pitchFamily="34" charset="0"/>
                <a:ea typeface="+mn-ea"/>
                <a:cs typeface="Arial" panose="020B0604020202020204" pitchFamily="34" charset="0"/>
              </a:rPr>
              <a:t> </a:t>
            </a:r>
          </a:p>
          <a:p>
            <a:pPr algn="ctr">
              <a:lnSpc>
                <a:spcPct val="150000"/>
              </a:lnSpc>
            </a:pPr>
            <a:r>
              <a:rPr lang="en-US" sz="1600" b="0" i="0" kern="1200" dirty="0">
                <a:solidFill>
                  <a:srgbClr val="0070C0"/>
                </a:solidFill>
                <a:effectLst/>
                <a:latin typeface="Arial" panose="020B0604020202020204" pitchFamily="34" charset="0"/>
                <a:ea typeface="+mn-ea"/>
                <a:cs typeface="Arial" panose="020B0604020202020204" pitchFamily="34" charset="0"/>
              </a:rPr>
              <a:t>Twitter:</a:t>
            </a:r>
            <a:r>
              <a:rPr lang="en-US" sz="1600" b="0" i="0" kern="1200" baseline="0" dirty="0">
                <a:solidFill>
                  <a:srgbClr val="0070C0"/>
                </a:solidFill>
                <a:effectLst/>
                <a:latin typeface="Arial" panose="020B0604020202020204" pitchFamily="34" charset="0"/>
                <a:ea typeface="+mn-ea"/>
                <a:cs typeface="Arial" panose="020B0604020202020204" pitchFamily="34" charset="0"/>
              </a:rPr>
              <a:t> </a:t>
            </a:r>
            <a:r>
              <a:rPr lang="en-US" sz="1600" b="1" kern="1200" dirty="0">
                <a:solidFill>
                  <a:srgbClr val="0070C0"/>
                </a:solidFill>
                <a:effectLst/>
                <a:latin typeface="Arial" panose="020B0604020202020204" pitchFamily="34" charset="0"/>
                <a:ea typeface="+mn-ea"/>
                <a:cs typeface="Arial" panose="020B0604020202020204" pitchFamily="34" charset="0"/>
              </a:rPr>
              <a:t>@</a:t>
            </a:r>
            <a:r>
              <a:rPr lang="en-US" sz="1600" b="1" kern="1200" dirty="0" err="1">
                <a:solidFill>
                  <a:srgbClr val="0070C0"/>
                </a:solidFill>
                <a:effectLst/>
                <a:latin typeface="Arial" panose="020B0604020202020204" pitchFamily="34" charset="0"/>
                <a:ea typeface="+mn-ea"/>
                <a:cs typeface="Arial" panose="020B0604020202020204" pitchFamily="34" charset="0"/>
              </a:rPr>
              <a:t>CEAemployers</a:t>
            </a:r>
            <a:endParaRPr lang="en-US" sz="1600" b="1" kern="1200" dirty="0">
              <a:solidFill>
                <a:srgbClr val="0070C0"/>
              </a:solidFill>
              <a:effectLst/>
              <a:latin typeface="Arial" panose="020B0604020202020204" pitchFamily="34" charset="0"/>
              <a:ea typeface="+mn-ea"/>
              <a:cs typeface="Arial" panose="020B0604020202020204" pitchFamily="34" charset="0"/>
            </a:endParaRPr>
          </a:p>
          <a:p>
            <a:pPr algn="ctr">
              <a:lnSpc>
                <a:spcPct val="150000"/>
              </a:lnSpc>
            </a:pPr>
            <a:r>
              <a:rPr lang="en-US" sz="1600" b="0" kern="1200" dirty="0">
                <a:solidFill>
                  <a:srgbClr val="0070C0"/>
                </a:solidFill>
                <a:effectLst/>
                <a:latin typeface="Arial" panose="020B0604020202020204" pitchFamily="34" charset="0"/>
                <a:ea typeface="+mn-ea"/>
                <a:cs typeface="Arial" panose="020B0604020202020204" pitchFamily="34" charset="0"/>
              </a:rPr>
              <a:t>LinkedIn:</a:t>
            </a:r>
            <a:r>
              <a:rPr lang="en-US" sz="1600" b="0" kern="1200" baseline="0" dirty="0">
                <a:solidFill>
                  <a:srgbClr val="0070C0"/>
                </a:solidFill>
                <a:effectLst/>
                <a:latin typeface="Arial" panose="020B0604020202020204" pitchFamily="34" charset="0"/>
                <a:ea typeface="+mn-ea"/>
                <a:cs typeface="Arial" panose="020B0604020202020204" pitchFamily="34" charset="0"/>
              </a:rPr>
              <a:t> </a:t>
            </a:r>
            <a:r>
              <a:rPr lang="en-US" sz="1400" b="1" dirty="0">
                <a:solidFill>
                  <a:srgbClr val="0070C0"/>
                </a:solidFill>
              </a:rPr>
              <a:t>linkedin.com/company/ca-employers</a:t>
            </a:r>
            <a:endParaRPr lang="en-US" sz="1400" b="1" kern="1200" dirty="0">
              <a:solidFill>
                <a:srgbClr val="0070C0"/>
              </a:solidFill>
              <a:effectLst/>
              <a:latin typeface="Arial" panose="020B0604020202020204" pitchFamily="34" charset="0"/>
              <a:ea typeface="+mn-ea"/>
              <a:cs typeface="Arial" panose="020B0604020202020204" pitchFamily="34" charset="0"/>
            </a:endParaRPr>
          </a:p>
          <a:p>
            <a:pPr algn="ctr">
              <a:lnSpc>
                <a:spcPct val="150000"/>
              </a:lnSpc>
            </a:pPr>
            <a:endParaRPr lang="en-US" sz="1600" b="1" dirty="0">
              <a:solidFill>
                <a:srgbClr val="0070C0"/>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54881" y="3752133"/>
            <a:ext cx="2339763" cy="2339763"/>
          </a:xfrm>
          <a:prstGeom prst="rect">
            <a:avLst/>
          </a:prstGeom>
          <a:effectLst>
            <a:outerShdw blurRad="50800" dist="38100" dir="8100000" algn="tr" rotWithShape="0">
              <a:prstClr val="black">
                <a:alpha val="40000"/>
              </a:prstClr>
            </a:outerShdw>
          </a:effectLst>
        </p:spPr>
      </p:pic>
      <p:pic>
        <p:nvPicPr>
          <p:cNvPr id="13" name="Picture 12"/>
          <p:cNvPicPr>
            <a:picLocks noChangeAspect="1"/>
          </p:cNvPicPr>
          <p:nvPr userDrawn="1"/>
        </p:nvPicPr>
        <p:blipFill rotWithShape="1">
          <a:blip r:embed="rId3">
            <a:extLst>
              <a:ext uri="{28A0092B-C50C-407E-A947-70E740481C1C}">
                <a14:useLocalDpi xmlns:a14="http://schemas.microsoft.com/office/drawing/2010/main" val="0"/>
              </a:ext>
            </a:extLst>
          </a:blip>
          <a:srcRect r="20776"/>
          <a:stretch/>
        </p:blipFill>
        <p:spPr>
          <a:xfrm>
            <a:off x="1136644" y="2665537"/>
            <a:ext cx="2914260" cy="2301174"/>
          </a:xfrm>
          <a:prstGeom prst="rect">
            <a:avLst/>
          </a:prstGeom>
        </p:spPr>
      </p:pic>
      <p:pic>
        <p:nvPicPr>
          <p:cNvPr id="14" name="Picture 13"/>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00" t="23494" r="18572" b="28625"/>
          <a:stretch/>
        </p:blipFill>
        <p:spPr>
          <a:xfrm>
            <a:off x="1661887" y="5086376"/>
            <a:ext cx="1920398" cy="625247"/>
          </a:xfrm>
          <a:prstGeom prst="rect">
            <a:avLst/>
          </a:prstGeom>
        </p:spPr>
      </p:pic>
      <p:sp>
        <p:nvSpPr>
          <p:cNvPr id="15" name="TextBox 14"/>
          <p:cNvSpPr txBox="1"/>
          <p:nvPr userDrawn="1"/>
        </p:nvSpPr>
        <p:spPr>
          <a:xfrm>
            <a:off x="1002904" y="1899541"/>
            <a:ext cx="3048000" cy="646331"/>
          </a:xfrm>
          <a:prstGeom prst="rect">
            <a:avLst/>
          </a:prstGeom>
          <a:noFill/>
        </p:spPr>
        <p:txBody>
          <a:bodyPr wrap="square" rtlCol="0">
            <a:spAutoFit/>
          </a:bodyPr>
          <a:lstStyle/>
          <a:p>
            <a:pPr algn="ctr"/>
            <a:r>
              <a:rPr lang="en-US" sz="1800" b="0" dirty="0">
                <a:solidFill>
                  <a:srgbClr val="0070C0"/>
                </a:solidFill>
                <a:latin typeface="Open Sans" panose="020B0606030504020204" pitchFamily="34" charset="0"/>
                <a:ea typeface="Open Sans" panose="020B0606030504020204" pitchFamily="34" charset="0"/>
                <a:cs typeface="Open Sans" panose="020B0606030504020204" pitchFamily="34" charset="0"/>
              </a:rPr>
              <a:t>Search for our Spotify Playlist: </a:t>
            </a:r>
            <a:r>
              <a:rPr lang="en-US" sz="18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CEA Workday</a:t>
            </a:r>
          </a:p>
        </p:txBody>
      </p:sp>
      <p:cxnSp>
        <p:nvCxnSpPr>
          <p:cNvPr id="4" name="Straight Connector 3"/>
          <p:cNvCxnSpPr/>
          <p:nvPr userDrawn="1"/>
        </p:nvCxnSpPr>
        <p:spPr>
          <a:xfrm>
            <a:off x="4517955" y="1981200"/>
            <a:ext cx="0" cy="3790318"/>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0769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73456" y="1736640"/>
            <a:ext cx="3535056" cy="534283"/>
          </a:xfrm>
        </p:spPr>
        <p:txBody>
          <a:bodyPr>
            <a:normAutofit/>
          </a:bodyPr>
          <a:lstStyle>
            <a:lvl1pPr algn="l">
              <a:defRPr sz="2400" b="1" baseline="0">
                <a:solidFill>
                  <a:srgbClr val="0052A1"/>
                </a:solidFill>
                <a:latin typeface="Arial" panose="020B0604020202020204" pitchFamily="34" charset="0"/>
                <a:cs typeface="Arial" panose="020B0604020202020204" pitchFamily="34" charset="0"/>
              </a:defRPr>
            </a:lvl1pPr>
          </a:lstStyle>
          <a:p>
            <a:r>
              <a:rPr lang="en-US" dirty="0"/>
              <a:t>HR Study Courses</a:t>
            </a:r>
          </a:p>
        </p:txBody>
      </p:sp>
      <p:sp>
        <p:nvSpPr>
          <p:cNvPr id="6" name="Rectangle 5"/>
          <p:cNvSpPr/>
          <p:nvPr userDrawn="1"/>
        </p:nvSpPr>
        <p:spPr>
          <a:xfrm>
            <a:off x="-12709" y="0"/>
            <a:ext cx="1600200" cy="59436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1378956"/>
            <a:ext cx="9144000" cy="1590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p:cNvSpPr>
            <a:spLocks noChangeArrowheads="1"/>
          </p:cNvSpPr>
          <p:nvPr userDrawn="1"/>
        </p:nvSpPr>
        <p:spPr bwMode="auto">
          <a:xfrm>
            <a:off x="2173456" y="3489335"/>
            <a:ext cx="6819900" cy="32162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CEA has partnered with the Human Resource Certification Institute (HRCI) and </a:t>
            </a:r>
            <a:r>
              <a:rPr kumimoji="0" lang="en-US" altLang="en-US" sz="11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Train Me Today</a:t>
            </a:r>
            <a:r>
              <a:rPr kumimoji="0" lang="en-US" altLang="en-US" sz="1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to bring you training and certification tools to achieve HR mastery.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1" i="0" u="none" strike="noStrike" cap="none" normalizeH="0" baseline="0" dirty="0">
                <a:ln>
                  <a:noFill/>
                </a:ln>
                <a:solidFill>
                  <a:srgbClr val="3FAD4E"/>
                </a:solidFill>
                <a:effectLst/>
                <a:latin typeface="Open Sans" panose="020B0606030504020204" pitchFamily="34" charset="0"/>
                <a:cs typeface="Open Sans" panose="020B0606030504020204" pitchFamily="34" charset="0"/>
              </a:rPr>
            </a:br>
            <a:r>
              <a:rPr kumimoji="0" lang="en-US" altLang="en-US" sz="1200" b="1" i="0" u="none" strike="noStrike" cap="none" normalizeH="0" baseline="0" dirty="0">
                <a:ln>
                  <a:noFill/>
                </a:ln>
                <a:solidFill>
                  <a:schemeClr val="accent6"/>
                </a:solidFill>
                <a:effectLst/>
                <a:latin typeface="Open Sans" panose="020B0606030504020204" pitchFamily="34" charset="0"/>
                <a:cs typeface="Open Sans" panose="020B0606030504020204" pitchFamily="34" charset="0"/>
              </a:rPr>
              <a:t>Why Get Certified? </a:t>
            </a:r>
            <a:br>
              <a:rPr kumimoji="0" lang="en-US" altLang="en-US" sz="1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br>
            <a:r>
              <a:rPr kumimoji="0" lang="en-US" altLang="en-US" sz="1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In today's competitive Human Resources market, HR certification is a must. </a:t>
            </a:r>
            <a:r>
              <a:rPr kumimoji="0" lang="en-US" altLang="en-US" sz="11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Train Me Today</a:t>
            </a:r>
            <a:r>
              <a:rPr kumimoji="0" lang="en-US" altLang="en-US" sz="1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classes are designed to help you get through the exam preparation period in the time frame that works for your lifestyle. We offer live webinars, online training, and live classes.</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6"/>
                </a:solidFill>
                <a:effectLst/>
                <a:latin typeface="Open Sans" panose="020B0606030504020204" pitchFamily="34" charset="0"/>
                <a:cs typeface="Open Sans" panose="020B0606030504020204" pitchFamily="34" charset="0"/>
              </a:rPr>
              <a:t> </a:t>
            </a:r>
            <a:endParaRPr kumimoji="0" lang="en-US" altLang="en-US" sz="600" b="0" i="0" u="none" strike="noStrike" cap="none" normalizeH="0" baseline="0" dirty="0">
              <a:ln>
                <a:noFill/>
              </a:ln>
              <a:solidFill>
                <a:schemeClr val="accent6"/>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Open Sans" panose="020B0606030504020204" pitchFamily="34" charset="0"/>
                <a:cs typeface="Open Sans" panose="020B0606030504020204" pitchFamily="34" charset="0"/>
              </a:rPr>
              <a:t>HRCI Certifications</a:t>
            </a:r>
            <a:br>
              <a:rPr kumimoji="0" lang="en-US" altLang="en-US" sz="1200" b="1" i="0" u="none" strike="noStrike" cap="none" normalizeH="0" baseline="0" dirty="0">
                <a:ln>
                  <a:noFill/>
                </a:ln>
                <a:solidFill>
                  <a:schemeClr val="accent6"/>
                </a:solidFill>
                <a:effectLst/>
                <a:latin typeface="Open Sans" panose="020B0606030504020204" pitchFamily="34" charset="0"/>
                <a:cs typeface="Open Sans" panose="020B0606030504020204" pitchFamily="34" charset="0"/>
              </a:rPr>
            </a:br>
            <a:endParaRPr kumimoji="0" lang="en-US" altLang="en-US" sz="600" b="0" i="0" u="none" strike="noStrike" cap="none" normalizeH="0" baseline="0" dirty="0">
              <a:ln>
                <a:noFill/>
              </a:ln>
              <a:solidFill>
                <a:schemeClr val="accent6"/>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0052A1"/>
                </a:solidFill>
                <a:effectLst/>
                <a:latin typeface="Open Sans" panose="020B0606030504020204" pitchFamily="34" charset="0"/>
                <a:cs typeface="Open Sans" panose="020B0606030504020204" pitchFamily="34" charset="0"/>
              </a:rPr>
              <a:t>Associate Professional in Human Resources</a:t>
            </a:r>
            <a:r>
              <a:rPr kumimoji="0" lang="en-US" altLang="en-US" sz="800" b="1" i="0" u="none" strike="noStrike" cap="none" normalizeH="0" baseline="30000" dirty="0">
                <a:ln>
                  <a:noFill/>
                </a:ln>
                <a:solidFill>
                  <a:srgbClr val="0052A1"/>
                </a:solidFill>
                <a:effectLst/>
                <a:latin typeface="Open Sans" panose="020B0606030504020204" pitchFamily="34" charset="0"/>
                <a:cs typeface="Open Sans" panose="020B0606030504020204" pitchFamily="34" charset="0"/>
              </a:rPr>
              <a:t>™</a:t>
            </a:r>
            <a: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0052A1"/>
                </a:solidFill>
                <a:effectLst/>
                <a:latin typeface="Open Sans" panose="020B0606030504020204" pitchFamily="34" charset="0"/>
                <a:cs typeface="Open Sans" panose="020B0606030504020204" pitchFamily="34" charset="0"/>
              </a:rPr>
              <a:t>Professional in Human Resources</a:t>
            </a:r>
            <a:r>
              <a:rPr kumimoji="0" lang="en-US" altLang="en-US" sz="800" b="1" i="0" u="none" strike="noStrike" cap="none" normalizeH="0" baseline="30000" dirty="0">
                <a:ln>
                  <a:noFill/>
                </a:ln>
                <a:solidFill>
                  <a:srgbClr val="0052A1"/>
                </a:solidFill>
                <a:effectLst/>
                <a:latin typeface="Open Sans" panose="020B0606030504020204" pitchFamily="34" charset="0"/>
                <a:cs typeface="Open Sans" panose="020B0606030504020204" pitchFamily="34" charset="0"/>
              </a:rPr>
              <a:t>®</a:t>
            </a:r>
            <a: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a:t>
            </a:r>
            <a:b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br>
            <a:r>
              <a:rPr kumimoji="0" lang="en-US" altLang="en-US" sz="1100" b="1" i="0" u="none" strike="noStrike" cap="none" normalizeH="0" baseline="0" dirty="0">
                <a:ln>
                  <a:noFill/>
                </a:ln>
                <a:solidFill>
                  <a:srgbClr val="0052A1"/>
                </a:solidFill>
                <a:effectLst/>
                <a:latin typeface="Open Sans" panose="020B0606030504020204" pitchFamily="34" charset="0"/>
                <a:cs typeface="Open Sans" panose="020B0606030504020204" pitchFamily="34" charset="0"/>
              </a:rPr>
              <a:t>Professional in Human Resources—California</a:t>
            </a:r>
            <a:r>
              <a:rPr kumimoji="0" lang="en-US" altLang="en-US" sz="800" b="1" i="0" u="none" strike="noStrike" cap="none" normalizeH="0" baseline="30000" dirty="0">
                <a:ln>
                  <a:noFill/>
                </a:ln>
                <a:solidFill>
                  <a:srgbClr val="0052A1"/>
                </a:solidFill>
                <a:effectLst/>
                <a:latin typeface="Open Sans" panose="020B0606030504020204" pitchFamily="34" charset="0"/>
                <a:cs typeface="Open Sans" panose="020B0606030504020204" pitchFamily="34" charset="0"/>
              </a:rPr>
              <a:t>®</a:t>
            </a:r>
            <a: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a:t>
            </a:r>
            <a:b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br>
            <a:r>
              <a:rPr kumimoji="0" lang="en-US" altLang="en-US" sz="1100" b="1" i="0" u="none" strike="noStrike" cap="none" normalizeH="0" baseline="0" dirty="0">
                <a:ln>
                  <a:noFill/>
                </a:ln>
                <a:solidFill>
                  <a:srgbClr val="0052A1"/>
                </a:solidFill>
                <a:effectLst/>
                <a:latin typeface="Open Sans" panose="020B0606030504020204" pitchFamily="34" charset="0"/>
                <a:cs typeface="Open Sans" panose="020B0606030504020204" pitchFamily="34" charset="0"/>
              </a:rPr>
              <a:t>Senior Professional in Human Resources</a:t>
            </a:r>
            <a:r>
              <a:rPr kumimoji="0" lang="en-US" altLang="en-US" sz="800" b="1" i="0" u="none" strike="noStrike" cap="none" normalizeH="0" baseline="30000" dirty="0">
                <a:ln>
                  <a:noFill/>
                </a:ln>
                <a:solidFill>
                  <a:srgbClr val="0052A1"/>
                </a:solidFill>
                <a:effectLst/>
                <a:latin typeface="Open Sans" panose="020B0606030504020204" pitchFamily="34" charset="0"/>
                <a:cs typeface="Open Sans" panose="020B0606030504020204" pitchFamily="34" charset="0"/>
              </a:rPr>
              <a:t>®</a:t>
            </a:r>
            <a: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t>  </a:t>
            </a:r>
            <a:br>
              <a:rPr kumimoji="0" lang="en-US" altLang="en-US" sz="800" b="1" i="0" u="none" strike="noStrike" cap="none" normalizeH="0" baseline="0" dirty="0">
                <a:ln>
                  <a:noFill/>
                </a:ln>
                <a:solidFill>
                  <a:srgbClr val="354552"/>
                </a:solidFill>
                <a:effectLst/>
                <a:latin typeface="Open Sans" panose="020B0606030504020204" pitchFamily="34" charset="0"/>
                <a:cs typeface="Open Sans" panose="020B0606030504020204" pitchFamily="34" charset="0"/>
              </a:rPr>
            </a:br>
            <a:endParaRPr kumimoji="0" lang="en-US" altLang="en-US" sz="5100" b="0" i="0" u="none" strike="noStrike" cap="none" normalizeH="0" baseline="0" dirty="0">
              <a:ln>
                <a:noFill/>
              </a:ln>
              <a:solidFill>
                <a:srgbClr val="354552"/>
              </a:solidFill>
              <a:effectLst/>
              <a:latin typeface="Open Sans" panose="020B0606030504020204" pitchFamily="34" charset="0"/>
              <a:cs typeface="Open Sans" panose="020B0606030504020204" pitchFamily="34" charset="0"/>
            </a:endParaRPr>
          </a:p>
        </p:txBody>
      </p:sp>
      <p:pic>
        <p:nvPicPr>
          <p:cNvPr id="1026" name="Picture 2" descr="https://www.employers.org/clientuploads/downloa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0" y="2486116"/>
            <a:ext cx="1990725" cy="771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ttps://www.employers.org/clientuploads/ph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649051" y="2535218"/>
            <a:ext cx="719375" cy="719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employers.org/clientuploads/sphr.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81625" y="2544361"/>
            <a:ext cx="719375" cy="69428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www.employers.org/clientuploads/logo-aphr-color@2x.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823620" y="2535218"/>
            <a:ext cx="719375" cy="719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employers.org/clientuploads/logo-phrca-color@2x.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456194" y="2528412"/>
            <a:ext cx="719375" cy="71937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userDrawn="1"/>
        </p:nvSpPr>
        <p:spPr>
          <a:xfrm>
            <a:off x="1828800" y="393134"/>
            <a:ext cx="6858000" cy="860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baseline="0">
                <a:solidFill>
                  <a:srgbClr val="0052A1"/>
                </a:solidFill>
                <a:latin typeface="Arial" panose="020B0604020202020204" pitchFamily="34" charset="0"/>
                <a:ea typeface="+mj-ea"/>
                <a:cs typeface="Arial" panose="020B0604020202020204" pitchFamily="34" charset="0"/>
              </a:defRPr>
            </a:lvl1pPr>
          </a:lstStyle>
          <a:p>
            <a:r>
              <a:rPr lang="en-US" sz="4800" i="1" dirty="0">
                <a:latin typeface="Open Sans Semibold" panose="020B0706030804020204" pitchFamily="34" charset="0"/>
                <a:ea typeface="Open Sans Semibold" panose="020B0706030804020204" pitchFamily="34" charset="0"/>
                <a:cs typeface="Open Sans Semibold" panose="020B0706030804020204" pitchFamily="34" charset="0"/>
              </a:rPr>
              <a:t>Invest In</a:t>
            </a:r>
            <a:r>
              <a:rPr lang="en-US" sz="4800" i="1" baseline="0" dirty="0">
                <a:latin typeface="Open Sans Semibold" panose="020B0706030804020204" pitchFamily="34" charset="0"/>
                <a:ea typeface="Open Sans Semibold" panose="020B0706030804020204" pitchFamily="34" charset="0"/>
                <a:cs typeface="Open Sans Semibold" panose="020B0706030804020204" pitchFamily="34" charset="0"/>
              </a:rPr>
              <a:t> Yourself</a:t>
            </a:r>
            <a:endParaRPr lang="en-US" sz="4800" i="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28679169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6" name="Rectangle 5"/>
          <p:cNvSpPr/>
          <p:nvPr userDrawn="1"/>
        </p:nvSpPr>
        <p:spPr>
          <a:xfrm>
            <a:off x="0" y="0"/>
            <a:ext cx="1600200" cy="59436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1378956"/>
            <a:ext cx="9144000" cy="1590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nvPr>
        </p:nvSpPr>
        <p:spPr>
          <a:xfrm>
            <a:off x="1905000" y="511125"/>
            <a:ext cx="6858000" cy="860476"/>
          </a:xfrm>
        </p:spPr>
        <p:txBody>
          <a:bodyPr>
            <a:normAutofit/>
          </a:bodyPr>
          <a:lstStyle>
            <a:lvl1pPr>
              <a:defRPr sz="4500" b="1" baseline="0">
                <a:solidFill>
                  <a:srgbClr val="0052A1"/>
                </a:solidFill>
                <a:latin typeface="Arial" panose="020B0604020202020204" pitchFamily="34" charset="0"/>
                <a:cs typeface="Arial" panose="020B0604020202020204" pitchFamily="34" charset="0"/>
              </a:defRPr>
            </a:lvl1pPr>
          </a:lstStyle>
          <a:p>
            <a:r>
              <a:rPr lang="en-US" dirty="0"/>
              <a:t>Title</a:t>
            </a:r>
          </a:p>
        </p:txBody>
      </p:sp>
    </p:spTree>
    <p:extLst>
      <p:ext uri="{BB962C8B-B14F-4D97-AF65-F5344CB8AC3E}">
        <p14:creationId xmlns:p14="http://schemas.microsoft.com/office/powerpoint/2010/main" val="2142922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6" name="Rectangle 5"/>
          <p:cNvSpPr/>
          <p:nvPr userDrawn="1"/>
        </p:nvSpPr>
        <p:spPr>
          <a:xfrm>
            <a:off x="0" y="0"/>
            <a:ext cx="1600200" cy="5943600"/>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1378956"/>
            <a:ext cx="9144000" cy="15907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ctrTitle" hasCustomPrompt="1"/>
          </p:nvPr>
        </p:nvSpPr>
        <p:spPr>
          <a:xfrm>
            <a:off x="1905000" y="511125"/>
            <a:ext cx="6858000" cy="860476"/>
          </a:xfrm>
        </p:spPr>
        <p:txBody>
          <a:bodyPr>
            <a:normAutofit/>
          </a:bodyPr>
          <a:lstStyle>
            <a:lvl1pPr>
              <a:defRPr sz="4500" b="1" baseline="0">
                <a:solidFill>
                  <a:srgbClr val="0052A1"/>
                </a:solidFill>
                <a:latin typeface="Arial" panose="020B0604020202020204" pitchFamily="34" charset="0"/>
                <a:cs typeface="Arial" panose="020B0604020202020204" pitchFamily="34" charset="0"/>
              </a:defRPr>
            </a:lvl1pPr>
          </a:lstStyle>
          <a:p>
            <a:r>
              <a:rPr lang="en-US" dirty="0"/>
              <a:t>Title</a:t>
            </a:r>
          </a:p>
        </p:txBody>
      </p:sp>
    </p:spTree>
    <p:extLst>
      <p:ext uri="{BB962C8B-B14F-4D97-AF65-F5344CB8AC3E}">
        <p14:creationId xmlns:p14="http://schemas.microsoft.com/office/powerpoint/2010/main" val="41900294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0" y="2743200"/>
            <a:ext cx="3505200" cy="3429000"/>
          </a:xfrm>
          <a:prstGeom prst="rect">
            <a:avLst/>
          </a:prstGeom>
          <a:solidFill>
            <a:srgbClr val="3FA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0"/>
            <a:ext cx="3505200" cy="3522922"/>
          </a:xfrm>
          <a:prstGeom prst="rect">
            <a:avLst/>
          </a:prstGeom>
          <a:solidFill>
            <a:srgbClr val="005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457200" y="273050"/>
            <a:ext cx="3008313" cy="1174750"/>
          </a:xfrm>
        </p:spPr>
        <p:txBody>
          <a:bodyPr anchor="b"/>
          <a:lstStyle>
            <a:lvl1pPr algn="l">
              <a:defRPr sz="2000" b="1" baseline="0">
                <a:solidFill>
                  <a:schemeClr val="bg1"/>
                </a:solidFill>
                <a:latin typeface="Arial" panose="020B0604020202020204" pitchFamily="34" charset="0"/>
                <a:cs typeface="Arial" panose="020B0604020202020204" pitchFamily="34" charset="0"/>
              </a:defRPr>
            </a:lvl1pPr>
          </a:lstStyle>
          <a:p>
            <a:r>
              <a:rPr lang="en-US" dirty="0"/>
              <a:t>Title Goes Over Here – Slide Option 8</a:t>
            </a:r>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sp>
        <p:nvSpPr>
          <p:cNvPr id="5" name="Picture Placeholder 4"/>
          <p:cNvSpPr>
            <a:spLocks noGrp="1"/>
          </p:cNvSpPr>
          <p:nvPr>
            <p:ph type="pic" sz="quarter" idx="13"/>
          </p:nvPr>
        </p:nvSpPr>
        <p:spPr>
          <a:xfrm>
            <a:off x="0" y="3522663"/>
            <a:ext cx="3505200" cy="2649537"/>
          </a:xfrm>
        </p:spPr>
        <p:txBody>
          <a:bodyPr/>
          <a:lstStyle/>
          <a:p>
            <a:endParaRPr lang="en-US" dirty="0"/>
          </a:p>
        </p:txBody>
      </p:sp>
    </p:spTree>
    <p:extLst>
      <p:ext uri="{BB962C8B-B14F-4D97-AF65-F5344CB8AC3E}">
        <p14:creationId xmlns:p14="http://schemas.microsoft.com/office/powerpoint/2010/main" val="19442200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9424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4933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dirty="0"/>
              <a:t>employers.org • 800.399.5331</a:t>
            </a:r>
          </a:p>
          <a:p>
            <a:r>
              <a:rPr lang="en-US" dirty="0"/>
              <a:t>© California Employers Association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0835861-911E-439B-83BF-9D0C536A51C9}" type="slidenum">
              <a:rPr lang="en-US" smtClean="0"/>
              <a:pPr/>
              <a:t>‹#›</a:t>
            </a:fld>
            <a:endParaRPr lang="en-US" dirty="0"/>
          </a:p>
        </p:txBody>
      </p:sp>
      <p:pic>
        <p:nvPicPr>
          <p:cNvPr id="3074" name="Picture 2" descr="C:\Users\sneely\Desktop\CEA Green_Blue_Main.jpg"/>
          <p:cNvPicPr>
            <a:picLocks noChangeAspect="1" noChangeArrowheads="1"/>
          </p:cNvPicPr>
          <p:nvPr userDrawn="1"/>
        </p:nvPicPr>
        <p:blipFill>
          <a:blip r:embed="rId47" cstate="print">
            <a:extLst>
              <a:ext uri="{28A0092B-C50C-407E-A947-70E740481C1C}">
                <a14:useLocalDpi xmlns:a14="http://schemas.microsoft.com/office/drawing/2010/main" val="0"/>
              </a:ext>
            </a:extLst>
          </a:blip>
          <a:srcRect/>
          <a:stretch>
            <a:fillRect/>
          </a:stretch>
        </p:blipFill>
        <p:spPr bwMode="auto">
          <a:xfrm>
            <a:off x="228600" y="6126163"/>
            <a:ext cx="1834884" cy="57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701421"/>
      </p:ext>
    </p:extLst>
  </p:cSld>
  <p:clrMap bg1="lt1" tx1="dk1" bg2="lt2" tx2="dk2" accent1="accent1" accent2="accent2" accent3="accent3" accent4="accent4" accent5="accent5" accent6="accent6" hlink="hlink" folHlink="folHlink"/>
  <p:sldLayoutIdLst>
    <p:sldLayoutId id="2147483682" r:id="rId1"/>
    <p:sldLayoutId id="2147483685" r:id="rId2"/>
    <p:sldLayoutId id="2147483712" r:id="rId3"/>
    <p:sldLayoutId id="2147483683" r:id="rId4"/>
    <p:sldLayoutId id="2147483713" r:id="rId5"/>
    <p:sldLayoutId id="2147483706" r:id="rId6"/>
    <p:sldLayoutId id="2147483680" r:id="rId7"/>
    <p:sldLayoutId id="2147483681" r:id="rId8"/>
    <p:sldLayoutId id="2147483650" r:id="rId9"/>
    <p:sldLayoutId id="2147483652" r:id="rId10"/>
    <p:sldLayoutId id="2147483675" r:id="rId11"/>
    <p:sldLayoutId id="2147483676" r:id="rId12"/>
    <p:sldLayoutId id="2147483654" r:id="rId13"/>
    <p:sldLayoutId id="2147483658" r:id="rId14"/>
    <p:sldLayoutId id="2147483699" r:id="rId15"/>
    <p:sldLayoutId id="2147483697" r:id="rId16"/>
    <p:sldLayoutId id="2147483707" r:id="rId17"/>
    <p:sldLayoutId id="2147483708" r:id="rId18"/>
    <p:sldLayoutId id="2147483698" r:id="rId19"/>
    <p:sldLayoutId id="2147483696" r:id="rId20"/>
    <p:sldLayoutId id="2147483709" r:id="rId21"/>
    <p:sldLayoutId id="2147483700" r:id="rId22"/>
    <p:sldLayoutId id="2147483661" r:id="rId23"/>
    <p:sldLayoutId id="2147483711" r:id="rId24"/>
    <p:sldLayoutId id="2147483710" r:id="rId25"/>
    <p:sldLayoutId id="2147483695" r:id="rId26"/>
    <p:sldLayoutId id="2147483663" r:id="rId27"/>
    <p:sldLayoutId id="2147483664" r:id="rId28"/>
    <p:sldLayoutId id="2147483665" r:id="rId29"/>
    <p:sldLayoutId id="2147483666" r:id="rId30"/>
    <p:sldLayoutId id="2147483667" r:id="rId31"/>
    <p:sldLayoutId id="2147483668" r:id="rId32"/>
    <p:sldLayoutId id="2147483669" r:id="rId33"/>
    <p:sldLayoutId id="2147483671" r:id="rId34"/>
    <p:sldLayoutId id="2147483677" r:id="rId35"/>
    <p:sldLayoutId id="2147483717" r:id="rId36"/>
    <p:sldLayoutId id="2147483674" r:id="rId37"/>
    <p:sldLayoutId id="2147483686" r:id="rId38"/>
    <p:sldLayoutId id="2147483702" r:id="rId39"/>
    <p:sldLayoutId id="2147483703" r:id="rId40"/>
    <p:sldLayoutId id="2147483694" r:id="rId41"/>
    <p:sldLayoutId id="2147483705" r:id="rId42"/>
    <p:sldLayoutId id="2147483704" r:id="rId43"/>
    <p:sldLayoutId id="2147483701" r:id="rId44"/>
    <p:sldLayoutId id="2147483718" r:id="rId45"/>
  </p:sldLayoutIdLst>
  <p:hf hdr="0" dt="0"/>
  <p:txStyles>
    <p:titleStyle>
      <a:lvl1pPr algn="ctr" defTabSz="914400" rtl="0" eaLnBrk="1" latinLnBrk="0" hangingPunct="1">
        <a:spcBef>
          <a:spcPct val="0"/>
        </a:spcBef>
        <a:buNone/>
        <a:defRPr sz="4400" kern="1200">
          <a:solidFill>
            <a:srgbClr val="0052A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52A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052A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Font typeface="Wingdings" panose="05000000000000000000" pitchFamily="2" charset="2"/>
        <a:buChar char="§"/>
        <a:defRPr sz="2400" kern="1200">
          <a:solidFill>
            <a:srgbClr val="0052A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Font typeface="Courier New" panose="02070309020205020404" pitchFamily="49" charset="0"/>
        <a:buChar char="o"/>
        <a:defRPr sz="2000" kern="1200">
          <a:solidFill>
            <a:srgbClr val="0052A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52A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2" descr="C:\Users\sneely\Desktop\CEA Green_Blue_Mai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76600" y="357637"/>
            <a:ext cx="2466839" cy="77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055159"/>
      </p:ext>
    </p:extLst>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295400" y="1519365"/>
            <a:ext cx="6553200" cy="3887943"/>
          </a:xfrm>
          <a:prstGeom prst="rect">
            <a:avLst/>
          </a:prstGeom>
          <a:solidFill>
            <a:srgbClr val="0052A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ubtitle 2"/>
          <p:cNvSpPr txBox="1">
            <a:spLocks/>
          </p:cNvSpPr>
          <p:nvPr userDrawn="1"/>
        </p:nvSpPr>
        <p:spPr>
          <a:xfrm>
            <a:off x="2590800" y="3618672"/>
            <a:ext cx="3819390" cy="1108167"/>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ctr"/>
            <a:r>
              <a:rPr lang="en-US" dirty="0"/>
              <a:t>Add a descriptive </a:t>
            </a:r>
            <a:br>
              <a:rPr lang="en-US" dirty="0"/>
            </a:br>
            <a:r>
              <a:rPr lang="en-US" dirty="0"/>
              <a:t>subtitle if desired</a:t>
            </a:r>
          </a:p>
        </p:txBody>
      </p:sp>
      <p:sp>
        <p:nvSpPr>
          <p:cNvPr id="9" name="Title 1"/>
          <p:cNvSpPr txBox="1">
            <a:spLocks/>
          </p:cNvSpPr>
          <p:nvPr userDrawn="1"/>
        </p:nvSpPr>
        <p:spPr>
          <a:xfrm>
            <a:off x="2362201" y="2140634"/>
            <a:ext cx="4419600" cy="1470025"/>
          </a:xfrm>
          <a:prstGeom prst="rect">
            <a:avLst/>
          </a:prstGeom>
        </p:spPr>
        <p:txBody>
          <a:bodyPr>
            <a:normAutofit/>
          </a:bodyPr>
          <a:lstStyle>
            <a:lvl1pPr algn="l" defTabSz="914400" rtl="0" eaLnBrk="1" latinLnBrk="0" hangingPunct="1">
              <a:lnSpc>
                <a:spcPct val="90000"/>
              </a:lnSpc>
              <a:spcBef>
                <a:spcPct val="0"/>
              </a:spcBef>
              <a:buNone/>
              <a:defRPr sz="4200" b="1" kern="1200" baseline="0">
                <a:solidFill>
                  <a:schemeClr val="bg1"/>
                </a:solidFill>
                <a:latin typeface="Arial" panose="020B0604020202020204" pitchFamily="34" charset="0"/>
                <a:ea typeface="+mj-ea"/>
                <a:cs typeface="Arial" panose="020B0604020202020204" pitchFamily="34" charset="0"/>
              </a:defRPr>
            </a:lvl1pPr>
          </a:lstStyle>
          <a:p>
            <a:pPr algn="ctr"/>
            <a:r>
              <a:rPr lang="en-US" dirty="0"/>
              <a:t>Presentation Title Goes Here</a:t>
            </a:r>
          </a:p>
        </p:txBody>
      </p:sp>
      <p:sp>
        <p:nvSpPr>
          <p:cNvPr id="11" name="Rectangle 10"/>
          <p:cNvSpPr/>
          <p:nvPr userDrawn="1"/>
        </p:nvSpPr>
        <p:spPr>
          <a:xfrm>
            <a:off x="0" y="1378956"/>
            <a:ext cx="9144000" cy="15907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2" descr="C:\Users\sneely\Desktop\CEA Green_Blue_Mai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76600" y="357637"/>
            <a:ext cx="2466839" cy="77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598915"/>
      </p:ext>
    </p:extLst>
  </p:cSld>
  <p:clrMap bg1="lt1" tx1="dk1" bg2="lt2" tx2="dk2" accent1="accent1" accent2="accent2" accent3="accent3" accent4="accent4" accent5="accent5" accent6="accent6" hlink="hlink" folHlink="folHlink"/>
  <p:sldLayoutIdLst>
    <p:sldLayoutId id="21474837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46.xml"/><Relationship Id="rId4" Type="http://schemas.openxmlformats.org/officeDocument/2006/relationships/image" Target="../media/image4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0.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B3FA6E9-D851-067D-3E86-FB596B76E843}"/>
              </a:ext>
            </a:extLst>
          </p:cNvPr>
          <p:cNvSpPr>
            <a:spLocks noGrp="1"/>
          </p:cNvSpPr>
          <p:nvPr>
            <p:ph type="subTitle" idx="1"/>
          </p:nvPr>
        </p:nvSpPr>
        <p:spPr/>
        <p:txBody>
          <a:bodyPr>
            <a:normAutofit fontScale="92500"/>
          </a:bodyPr>
          <a:lstStyle/>
          <a:p>
            <a:r>
              <a:rPr lang="en-US" dirty="0"/>
              <a:t>San Bernardino County Workforce Development in partnership with Professional Edge</a:t>
            </a:r>
          </a:p>
        </p:txBody>
      </p:sp>
      <p:sp>
        <p:nvSpPr>
          <p:cNvPr id="3" name="Title 2">
            <a:extLst>
              <a:ext uri="{FF2B5EF4-FFF2-40B4-BE49-F238E27FC236}">
                <a16:creationId xmlns:a16="http://schemas.microsoft.com/office/drawing/2014/main" id="{D3D2BD78-0EFE-69D5-AB0A-01B779569D41}"/>
              </a:ext>
            </a:extLst>
          </p:cNvPr>
          <p:cNvSpPr>
            <a:spLocks noGrp="1"/>
          </p:cNvSpPr>
          <p:nvPr>
            <p:ph type="ctrTitle"/>
          </p:nvPr>
        </p:nvSpPr>
        <p:spPr>
          <a:xfrm>
            <a:off x="3886200" y="914401"/>
            <a:ext cx="4267200" cy="2128650"/>
          </a:xfrm>
        </p:spPr>
        <p:txBody>
          <a:bodyPr>
            <a:normAutofit/>
          </a:bodyPr>
          <a:lstStyle/>
          <a:p>
            <a:r>
              <a:rPr lang="en-US" dirty="0"/>
              <a:t>Interview Strategies Presentation</a:t>
            </a:r>
          </a:p>
        </p:txBody>
      </p:sp>
      <p:pic>
        <p:nvPicPr>
          <p:cNvPr id="5" name="Picture 4" descr="Graphical user interface, application&#10;&#10;Description automatically generated">
            <a:extLst>
              <a:ext uri="{FF2B5EF4-FFF2-40B4-BE49-F238E27FC236}">
                <a16:creationId xmlns:a16="http://schemas.microsoft.com/office/drawing/2014/main" id="{6EAFCC50-FD47-887C-B073-C2763C43F6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1760" y="6007608"/>
            <a:ext cx="3901440" cy="850392"/>
          </a:xfrm>
          <a:prstGeom prst="rect">
            <a:avLst/>
          </a:prstGeom>
        </p:spPr>
      </p:pic>
    </p:spTree>
    <p:extLst>
      <p:ext uri="{BB962C8B-B14F-4D97-AF65-F5344CB8AC3E}">
        <p14:creationId xmlns:p14="http://schemas.microsoft.com/office/powerpoint/2010/main" val="416204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503987"/>
            <a:ext cx="6553200" cy="3887943"/>
          </a:xfrm>
          <a:prstGeom prst="rect">
            <a:avLst/>
          </a:prstGeom>
          <a:solidFill>
            <a:srgbClr val="0052A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p:cNvSpPr txBox="1">
            <a:spLocks/>
          </p:cNvSpPr>
          <p:nvPr/>
        </p:nvSpPr>
        <p:spPr>
          <a:xfrm>
            <a:off x="1905000" y="2600536"/>
            <a:ext cx="5486400" cy="1866002"/>
          </a:xfrm>
          <a:prstGeom prst="rect">
            <a:avLst/>
          </a:prstGeom>
        </p:spPr>
        <p:txBody>
          <a:bodyPr>
            <a:normAutofit/>
          </a:bodyPr>
          <a:lstStyle>
            <a:lvl1pPr algn="l" defTabSz="914400" rtl="0" eaLnBrk="1" latinLnBrk="0" hangingPunct="1">
              <a:lnSpc>
                <a:spcPct val="90000"/>
              </a:lnSpc>
              <a:spcBef>
                <a:spcPct val="0"/>
              </a:spcBef>
              <a:buNone/>
              <a:defRPr sz="4200" b="1" kern="1200" baseline="0">
                <a:solidFill>
                  <a:schemeClr val="bg1"/>
                </a:solidFill>
                <a:latin typeface="Arial" panose="020B0604020202020204" pitchFamily="34" charset="0"/>
                <a:ea typeface="+mj-ea"/>
                <a:cs typeface="Arial" panose="020B0604020202020204" pitchFamily="34" charset="0"/>
              </a:defRPr>
            </a:lvl1pPr>
          </a:lstStyle>
          <a:p>
            <a:pPr algn="ctr"/>
            <a:r>
              <a:rPr lang="en-US" dirty="0"/>
              <a:t>Contemporary Job Interview Strategies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5563700"/>
            <a:ext cx="1427889" cy="892431"/>
          </a:xfrm>
          <a:prstGeom prst="rect">
            <a:avLst/>
          </a:prstGeom>
        </p:spPr>
      </p:pic>
      <p:sp>
        <p:nvSpPr>
          <p:cNvPr id="6" name="TextBox 5"/>
          <p:cNvSpPr txBox="1"/>
          <p:nvPr/>
        </p:nvSpPr>
        <p:spPr>
          <a:xfrm>
            <a:off x="2971800" y="5770331"/>
            <a:ext cx="1676400" cy="584775"/>
          </a:xfrm>
          <a:prstGeom prst="rect">
            <a:avLst/>
          </a:prstGeom>
          <a:noFill/>
        </p:spPr>
        <p:txBody>
          <a:bodyPr wrap="square" rtlCol="0">
            <a:spAutoFit/>
          </a:bodyPr>
          <a:lstStyle/>
          <a:p>
            <a:r>
              <a:rPr lang="en-US" sz="3200" dirty="0">
                <a:solidFill>
                  <a:schemeClr val="accent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2020 </a:t>
            </a:r>
            <a:r>
              <a:rPr lang="en-US" sz="3200" b="1" dirty="0">
                <a:solidFill>
                  <a:schemeClr val="tx2"/>
                </a:solidFill>
                <a:latin typeface="Arial" panose="020B0604020202020204" pitchFamily="34" charset="0"/>
                <a:cs typeface="Arial" panose="020B0604020202020204" pitchFamily="34" charset="0"/>
              </a:rPr>
              <a:t>IN</a:t>
            </a:r>
          </a:p>
        </p:txBody>
      </p:sp>
      <p:sp>
        <p:nvSpPr>
          <p:cNvPr id="7" name="Rectangle 6"/>
          <p:cNvSpPr/>
          <p:nvPr/>
        </p:nvSpPr>
        <p:spPr>
          <a:xfrm>
            <a:off x="0" y="1378956"/>
            <a:ext cx="9144000" cy="15907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7911" y="6148128"/>
            <a:ext cx="2266089" cy="616006"/>
          </a:xfrm>
          <a:prstGeom prst="rect">
            <a:avLst/>
          </a:prstGeom>
        </p:spPr>
      </p:pic>
    </p:spTree>
    <p:extLst>
      <p:ext uri="{BB962C8B-B14F-4D97-AF65-F5344CB8AC3E}">
        <p14:creationId xmlns:p14="http://schemas.microsoft.com/office/powerpoint/2010/main" val="23837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953000" y="609600"/>
            <a:ext cx="3810000" cy="5638800"/>
          </a:xfrm>
        </p:spPr>
        <p:txBody>
          <a:bodyPr>
            <a:noAutofit/>
          </a:bodyPr>
          <a:lstStyle/>
          <a:p>
            <a:pPr marL="457200" indent="-457200">
              <a:buFont typeface="Arial" panose="020B0604020202020204" pitchFamily="34" charset="0"/>
              <a:buChar char="•"/>
            </a:pPr>
            <a:r>
              <a:rPr lang="en-US" altLang="en-US" sz="3200" dirty="0">
                <a:latin typeface="Arial" charset="0"/>
                <a:cs typeface="Arial" charset="0"/>
              </a:rPr>
              <a:t>Purpose of the Interview</a:t>
            </a:r>
          </a:p>
          <a:p>
            <a:pPr marL="457200" indent="-457200">
              <a:buFont typeface="Arial" panose="020B0604020202020204" pitchFamily="34" charset="0"/>
              <a:buChar char="•"/>
            </a:pPr>
            <a:r>
              <a:rPr lang="en-US" altLang="en-US" sz="3200" dirty="0">
                <a:latin typeface="Arial" charset="0"/>
                <a:cs typeface="Arial" charset="0"/>
              </a:rPr>
              <a:t>Types of Interviews</a:t>
            </a:r>
          </a:p>
          <a:p>
            <a:pPr marL="457200" indent="-457200">
              <a:buFont typeface="Arial" panose="020B0604020202020204" pitchFamily="34" charset="0"/>
              <a:buChar char="•"/>
            </a:pPr>
            <a:r>
              <a:rPr lang="en-US" altLang="en-US" sz="3200" dirty="0">
                <a:latin typeface="Arial" charset="0"/>
                <a:cs typeface="Arial" charset="0"/>
              </a:rPr>
              <a:t>Interviewing Best Practices</a:t>
            </a:r>
          </a:p>
          <a:p>
            <a:pPr marL="457200" indent="-457200">
              <a:buFont typeface="Arial" panose="020B0604020202020204" pitchFamily="34" charset="0"/>
              <a:buChar char="•"/>
            </a:pPr>
            <a:r>
              <a:rPr lang="en-US" altLang="en-US" sz="3200" dirty="0">
                <a:latin typeface="Arial" charset="0"/>
                <a:cs typeface="Arial" charset="0"/>
              </a:rPr>
              <a:t>Types of Questions</a:t>
            </a:r>
          </a:p>
          <a:p>
            <a:endParaRPr lang="en-US" altLang="en-US" sz="3200" dirty="0">
              <a:latin typeface="Arial" charset="0"/>
              <a:cs typeface="Arial" charset="0"/>
            </a:endParaRPr>
          </a:p>
          <a:p>
            <a:endParaRPr lang="en-US" sz="3200" dirty="0"/>
          </a:p>
        </p:txBody>
      </p:sp>
      <p:sp>
        <p:nvSpPr>
          <p:cNvPr id="4" name="Slide Number Placeholder 3"/>
          <p:cNvSpPr>
            <a:spLocks noGrp="1"/>
          </p:cNvSpPr>
          <p:nvPr>
            <p:ph type="sldNum" sz="quarter" idx="12"/>
          </p:nvPr>
        </p:nvSpPr>
        <p:spPr/>
        <p:txBody>
          <a:bodyPr/>
          <a:lstStyle/>
          <a:p>
            <a:fld id="{20835861-911E-439B-83BF-9D0C536A51C9}" type="slidenum">
              <a:rPr lang="en-US" smtClean="0"/>
              <a:pPr/>
              <a:t>3</a:t>
            </a:fld>
            <a:endParaRPr lang="en-US" dirty="0"/>
          </a:p>
        </p:txBody>
      </p:sp>
    </p:spTree>
    <p:extLst>
      <p:ext uri="{BB962C8B-B14F-4D97-AF65-F5344CB8AC3E}">
        <p14:creationId xmlns:p14="http://schemas.microsoft.com/office/powerpoint/2010/main" val="287778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the Interview</a:t>
            </a:r>
          </a:p>
        </p:txBody>
      </p:sp>
      <p:sp>
        <p:nvSpPr>
          <p:cNvPr id="5" name="Slide Number Placeholder 4"/>
          <p:cNvSpPr>
            <a:spLocks noGrp="1"/>
          </p:cNvSpPr>
          <p:nvPr>
            <p:ph type="sldNum" sz="quarter" idx="12"/>
          </p:nvPr>
        </p:nvSpPr>
        <p:spPr/>
        <p:txBody>
          <a:bodyPr/>
          <a:lstStyle/>
          <a:p>
            <a:fld id="{20835861-911E-439B-83BF-9D0C536A51C9}" type="slidenum">
              <a:rPr lang="en-US" smtClean="0"/>
              <a:pPr/>
              <a:t>4</a:t>
            </a:fld>
            <a:endParaRPr lang="en-US" dirty="0"/>
          </a:p>
        </p:txBody>
      </p:sp>
      <p:sp>
        <p:nvSpPr>
          <p:cNvPr id="6" name="Rectangle 3"/>
          <p:cNvSpPr>
            <a:spLocks noGrp="1" noChangeArrowheads="1"/>
          </p:cNvSpPr>
          <p:nvPr>
            <p:ph idx="1"/>
          </p:nvPr>
        </p:nvSpPr>
        <p:spPr>
          <a:xfrm>
            <a:off x="457200" y="1600201"/>
            <a:ext cx="8229600" cy="3962400"/>
          </a:xfrm>
        </p:spPr>
        <p:txBody>
          <a:bodyPr/>
          <a:lstStyle/>
          <a:p>
            <a:r>
              <a:rPr lang="en-US" altLang="en-US" sz="2500" dirty="0">
                <a:latin typeface="Arial" charset="0"/>
                <a:cs typeface="Arial" charset="0"/>
              </a:rPr>
              <a:t>It is not about </a:t>
            </a:r>
            <a:r>
              <a:rPr lang="en-US" altLang="en-US" sz="2500" b="1" dirty="0">
                <a:latin typeface="Arial" charset="0"/>
                <a:cs typeface="Arial" charset="0"/>
              </a:rPr>
              <a:t>You</a:t>
            </a:r>
            <a:r>
              <a:rPr lang="en-US" altLang="en-US" sz="2500" dirty="0">
                <a:latin typeface="Arial" charset="0"/>
                <a:cs typeface="Arial" charset="0"/>
              </a:rPr>
              <a:t>. It is about </a:t>
            </a:r>
            <a:r>
              <a:rPr lang="en-US" altLang="en-US" sz="2500" u="sng" dirty="0">
                <a:latin typeface="Arial" charset="0"/>
                <a:cs typeface="Arial" charset="0"/>
              </a:rPr>
              <a:t>your value </a:t>
            </a:r>
            <a:r>
              <a:rPr lang="en-US" altLang="en-US" sz="2500" dirty="0">
                <a:latin typeface="Arial" charset="0"/>
                <a:cs typeface="Arial" charset="0"/>
              </a:rPr>
              <a:t>to the employer.</a:t>
            </a:r>
          </a:p>
          <a:p>
            <a:r>
              <a:rPr lang="en-US" altLang="en-US" sz="2500" dirty="0">
                <a:latin typeface="Arial" charset="0"/>
                <a:cs typeface="Arial" charset="0"/>
              </a:rPr>
              <a:t>Purpose of the typical job interview is to: </a:t>
            </a:r>
          </a:p>
          <a:p>
            <a:pPr lvl="1">
              <a:buFont typeface="Wingdings" panose="05000000000000000000" pitchFamily="2" charset="2"/>
              <a:buChar char="§"/>
            </a:pPr>
            <a:r>
              <a:rPr lang="en-US" altLang="en-US" sz="2500" dirty="0">
                <a:latin typeface="Arial" charset="0"/>
                <a:cs typeface="Arial" charset="0"/>
              </a:rPr>
              <a:t>More closely screen a handful of applicants</a:t>
            </a:r>
          </a:p>
          <a:p>
            <a:pPr lvl="1">
              <a:buFont typeface="Wingdings" panose="05000000000000000000" pitchFamily="2" charset="2"/>
              <a:buChar char="§"/>
            </a:pPr>
            <a:r>
              <a:rPr lang="en-US" altLang="en-US" sz="2500" dirty="0">
                <a:latin typeface="Arial" charset="0"/>
                <a:cs typeface="Arial" charset="0"/>
              </a:rPr>
              <a:t>To learn more about you, your personality, your appearance, your demeanor </a:t>
            </a:r>
          </a:p>
          <a:p>
            <a:pPr lvl="1">
              <a:buFont typeface="Wingdings" panose="05000000000000000000" pitchFamily="2" charset="2"/>
              <a:buChar char="§"/>
            </a:pPr>
            <a:r>
              <a:rPr lang="en-US" altLang="en-US" sz="2500" dirty="0">
                <a:latin typeface="Arial" charset="0"/>
                <a:cs typeface="Arial" charset="0"/>
              </a:rPr>
              <a:t>To determine your ability to answer some hard questions</a:t>
            </a:r>
          </a:p>
          <a:p>
            <a:pPr>
              <a:buFont typeface="Wingdings" panose="05000000000000000000" pitchFamily="2" charset="2"/>
              <a:buChar char="§"/>
            </a:pPr>
            <a:endParaRPr lang="en-US" altLang="en-US" dirty="0">
              <a:latin typeface="Arial" charset="0"/>
              <a:cs typeface="Arial" charset="0"/>
            </a:endParaRPr>
          </a:p>
          <a:p>
            <a:pPr>
              <a:buFont typeface="Wingdings" panose="05000000000000000000" pitchFamily="2" charset="2"/>
              <a:buChar char="§"/>
            </a:pPr>
            <a:endParaRPr lang="en-US" altLang="en-US" dirty="0">
              <a:latin typeface="Arial" charset="0"/>
              <a:cs typeface="Arial"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4800600"/>
            <a:ext cx="2181161" cy="1362075"/>
          </a:xfrm>
          <a:prstGeom prst="rect">
            <a:avLst/>
          </a:prstGeom>
        </p:spPr>
      </p:pic>
    </p:spTree>
    <p:extLst>
      <p:ext uri="{BB962C8B-B14F-4D97-AF65-F5344CB8AC3E}">
        <p14:creationId xmlns:p14="http://schemas.microsoft.com/office/powerpoint/2010/main" val="210706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down)">
                                      <p:cBhvr>
                                        <p:cTn id="15" dur="500"/>
                                        <p:tgtEl>
                                          <p:spTgt spid="6">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down)">
                                      <p:cBhvr>
                                        <p:cTn id="18" dur="500"/>
                                        <p:tgtEl>
                                          <p:spTgt spid="6">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wipe(down)">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Employers Fear</a:t>
            </a:r>
          </a:p>
        </p:txBody>
      </p:sp>
      <p:sp>
        <p:nvSpPr>
          <p:cNvPr id="5" name="Slide Number Placeholder 4"/>
          <p:cNvSpPr>
            <a:spLocks noGrp="1"/>
          </p:cNvSpPr>
          <p:nvPr>
            <p:ph type="sldNum" sz="quarter" idx="12"/>
          </p:nvPr>
        </p:nvSpPr>
        <p:spPr/>
        <p:txBody>
          <a:bodyPr/>
          <a:lstStyle/>
          <a:p>
            <a:fld id="{20835861-911E-439B-83BF-9D0C536A51C9}" type="slidenum">
              <a:rPr lang="en-US" smtClean="0"/>
              <a:pPr/>
              <a:t>5</a:t>
            </a:fld>
            <a:endParaRPr lang="en-US" dirty="0"/>
          </a:p>
        </p:txBody>
      </p:sp>
      <p:sp>
        <p:nvSpPr>
          <p:cNvPr id="7" name="Content Placeholder 6"/>
          <p:cNvSpPr>
            <a:spLocks noGrp="1"/>
          </p:cNvSpPr>
          <p:nvPr>
            <p:ph idx="1"/>
          </p:nvPr>
        </p:nvSpPr>
        <p:spPr/>
        <p:txBody>
          <a:bodyPr/>
          <a:lstStyle/>
          <a:p>
            <a:pPr marL="0" indent="0" algn="ctr">
              <a:buNone/>
            </a:pPr>
            <a:r>
              <a:rPr lang="en-US" sz="3600" b="1" dirty="0">
                <a:solidFill>
                  <a:srgbClr val="00B050"/>
                </a:solidFill>
              </a:rPr>
              <a:t>Making the wrong hiring decision!</a:t>
            </a:r>
          </a:p>
          <a:p>
            <a:endParaRPr lang="en-US" sz="3600" dirty="0">
              <a:solidFill>
                <a:srgbClr val="00B050"/>
              </a:solidFill>
            </a:endParaRPr>
          </a:p>
          <a:p>
            <a:pPr marL="0" indent="0">
              <a:buNone/>
            </a:pP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3936" y="2514600"/>
            <a:ext cx="5276127" cy="3486150"/>
          </a:xfrm>
          <a:prstGeom prst="rect">
            <a:avLst/>
          </a:prstGeom>
        </p:spPr>
      </p:pic>
    </p:spTree>
    <p:extLst>
      <p:ext uri="{BB962C8B-B14F-4D97-AF65-F5344CB8AC3E}">
        <p14:creationId xmlns:p14="http://schemas.microsoft.com/office/powerpoint/2010/main" val="2779028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2" y="1447800"/>
            <a:ext cx="3008313" cy="1174750"/>
          </a:xfrm>
        </p:spPr>
        <p:txBody>
          <a:bodyPr>
            <a:noAutofit/>
          </a:bodyPr>
          <a:lstStyle/>
          <a:p>
            <a:pPr algn="ctr"/>
            <a:r>
              <a:rPr lang="en-US" sz="3200" b="0" dirty="0"/>
              <a:t>What Employers Want From A Candidate</a:t>
            </a:r>
          </a:p>
        </p:txBody>
      </p:sp>
      <p:sp>
        <p:nvSpPr>
          <p:cNvPr id="6" name="Rectangle 3"/>
          <p:cNvSpPr>
            <a:spLocks noGrp="1" noChangeArrowheads="1"/>
          </p:cNvSpPr>
          <p:nvPr>
            <p:ph idx="1"/>
          </p:nvPr>
        </p:nvSpPr>
        <p:spPr/>
        <p:txBody>
          <a:bodyPr>
            <a:normAutofit fontScale="92500"/>
          </a:bodyPr>
          <a:lstStyle/>
          <a:p>
            <a:r>
              <a:rPr lang="en-US" altLang="en-US" sz="3600" dirty="0">
                <a:latin typeface="Arial" charset="0"/>
                <a:cs typeface="Arial" charset="0"/>
              </a:rPr>
              <a:t>Best fit for position &amp; want to work for company</a:t>
            </a:r>
          </a:p>
          <a:p>
            <a:pPr lvl="1">
              <a:buFont typeface="Wingdings" panose="05000000000000000000" pitchFamily="2" charset="2"/>
              <a:buChar char="§"/>
            </a:pPr>
            <a:r>
              <a:rPr lang="en-US" altLang="en-US" sz="3600" dirty="0">
                <a:latin typeface="Arial" charset="0"/>
                <a:cs typeface="Arial" charset="0"/>
              </a:rPr>
              <a:t>Culture</a:t>
            </a:r>
          </a:p>
          <a:p>
            <a:pPr lvl="1">
              <a:buFont typeface="Wingdings" panose="05000000000000000000" pitchFamily="2" charset="2"/>
              <a:buChar char="§"/>
            </a:pPr>
            <a:r>
              <a:rPr lang="en-US" altLang="en-US" sz="3600" dirty="0">
                <a:latin typeface="Arial" charset="0"/>
                <a:cs typeface="Arial" charset="0"/>
              </a:rPr>
              <a:t>Your skills, strengths &amp; experience</a:t>
            </a:r>
          </a:p>
          <a:p>
            <a:r>
              <a:rPr lang="en-US" altLang="en-US" sz="3600" dirty="0">
                <a:latin typeface="Arial" charset="0"/>
                <a:cs typeface="Arial" charset="0"/>
              </a:rPr>
              <a:t>Contributes &amp; takes initiative </a:t>
            </a:r>
          </a:p>
          <a:p>
            <a:r>
              <a:rPr lang="en-US" altLang="en-US" sz="3600" dirty="0">
                <a:latin typeface="Arial" charset="0"/>
                <a:cs typeface="Arial" charset="0"/>
              </a:rPr>
              <a:t>Compensation within their budget</a:t>
            </a:r>
          </a:p>
          <a:p>
            <a:endParaRPr lang="en-US" altLang="en-US" dirty="0">
              <a:latin typeface="Arial" charset="0"/>
              <a:cs typeface="Arial" charset="0"/>
            </a:endParaRPr>
          </a:p>
        </p:txBody>
      </p:sp>
      <p:sp>
        <p:nvSpPr>
          <p:cNvPr id="3" name="Text Placeholder 2"/>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00399"/>
            <a:ext cx="3505200" cy="2698405"/>
          </a:xfrm>
          <a:prstGeom prst="rect">
            <a:avLst/>
          </a:prstGeom>
        </p:spPr>
      </p:pic>
    </p:spTree>
    <p:extLst>
      <p:ext uri="{BB962C8B-B14F-4D97-AF65-F5344CB8AC3E}">
        <p14:creationId xmlns:p14="http://schemas.microsoft.com/office/powerpoint/2010/main" val="251390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786" y="1143000"/>
            <a:ext cx="3008313" cy="1174750"/>
          </a:xfrm>
        </p:spPr>
        <p:txBody>
          <a:bodyPr>
            <a:noAutofit/>
          </a:bodyPr>
          <a:lstStyle/>
          <a:p>
            <a:pPr algn="ctr"/>
            <a:r>
              <a:rPr lang="en-US" sz="3200" b="0" dirty="0"/>
              <a:t>What Employers Need In 2020</a:t>
            </a:r>
          </a:p>
        </p:txBody>
      </p:sp>
      <p:sp>
        <p:nvSpPr>
          <p:cNvPr id="3" name="Content Placeholder 2"/>
          <p:cNvSpPr>
            <a:spLocks noGrp="1"/>
          </p:cNvSpPr>
          <p:nvPr>
            <p:ph idx="1"/>
          </p:nvPr>
        </p:nvSpPr>
        <p:spPr>
          <a:xfrm>
            <a:off x="3753643" y="566057"/>
            <a:ext cx="4933157" cy="6280150"/>
          </a:xfrm>
        </p:spPr>
        <p:txBody>
          <a:bodyPr>
            <a:normAutofit/>
          </a:bodyPr>
          <a:lstStyle/>
          <a:p>
            <a:pPr marL="514350" indent="-514350">
              <a:buFont typeface="+mj-lt"/>
              <a:buAutoNum type="arabicPeriod"/>
            </a:pPr>
            <a:r>
              <a:rPr lang="en-US" dirty="0"/>
              <a:t> Adaptability</a:t>
            </a:r>
          </a:p>
          <a:p>
            <a:pPr marL="514350" indent="-514350">
              <a:buFont typeface="+mj-lt"/>
              <a:buAutoNum type="arabicPeriod"/>
            </a:pPr>
            <a:r>
              <a:rPr lang="en-US" dirty="0">
                <a:latin typeface="Arial" panose="020B0604020202020204" pitchFamily="34" charset="0"/>
                <a:cs typeface="Arial" panose="020B0604020202020204" pitchFamily="34" charset="0"/>
              </a:rPr>
              <a:t>Tech Savvy</a:t>
            </a:r>
          </a:p>
          <a:p>
            <a:pPr marL="514350" indent="-514350">
              <a:buFont typeface="+mj-lt"/>
              <a:buAutoNum type="arabicPeriod"/>
            </a:pPr>
            <a:r>
              <a:rPr lang="en-US" dirty="0"/>
              <a:t>Creativity and Innovation</a:t>
            </a:r>
          </a:p>
          <a:p>
            <a:pPr marL="514350" indent="-514350">
              <a:buFont typeface="+mj-lt"/>
              <a:buAutoNum type="arabicPeriod"/>
            </a:pPr>
            <a:r>
              <a:rPr lang="en-US" dirty="0">
                <a:latin typeface="Arial" panose="020B0604020202020204" pitchFamily="34" charset="0"/>
                <a:cs typeface="Arial" panose="020B0604020202020204" pitchFamily="34" charset="0"/>
              </a:rPr>
              <a:t>Data and digital acumen</a:t>
            </a:r>
            <a:endParaRPr lang="en-US" dirty="0"/>
          </a:p>
          <a:p>
            <a:pPr marL="514350" indent="-514350">
              <a:buFont typeface="+mj-lt"/>
              <a:buAutoNum type="arabicPeriod"/>
            </a:pPr>
            <a:r>
              <a:rPr lang="en-US" dirty="0">
                <a:latin typeface="Arial" panose="020B0604020202020204" pitchFamily="34" charset="0"/>
                <a:cs typeface="Arial" panose="020B0604020202020204" pitchFamily="34" charset="0"/>
              </a:rPr>
              <a:t>Leadership</a:t>
            </a:r>
          </a:p>
          <a:p>
            <a:pPr marL="514350" indent="-514350">
              <a:buFont typeface="+mj-lt"/>
              <a:buAutoNum type="arabicPeriod"/>
            </a:pPr>
            <a:r>
              <a:rPr lang="en-US" dirty="0"/>
              <a:t>Emotional Intelligence</a:t>
            </a:r>
            <a:endParaRPr lang="en-US" dirty="0">
              <a:latin typeface="Arial" panose="020B0604020202020204" pitchFamily="34" charset="0"/>
              <a:cs typeface="Arial" panose="020B0604020202020204" pitchFamily="34" charset="0"/>
            </a:endParaRPr>
          </a:p>
          <a:p>
            <a:pPr marL="514350" indent="-514350">
              <a:buFont typeface="+mj-lt"/>
              <a:buAutoNum type="arabicPeriod"/>
            </a:pPr>
            <a:r>
              <a:rPr lang="en-US" dirty="0">
                <a:latin typeface="Arial" panose="020B0604020202020204" pitchFamily="34" charset="0"/>
                <a:cs typeface="Arial" panose="020B0604020202020204" pitchFamily="34" charset="0"/>
              </a:rPr>
              <a:t>Commit To Lifelong  Learning    	 </a:t>
            </a:r>
          </a:p>
          <a:p>
            <a:pPr marL="0" indent="0">
              <a:buNone/>
            </a:pP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type="body" sz="half" idx="2"/>
          </p:nvPr>
        </p:nvSpPr>
        <p:spPr/>
        <p:txBody>
          <a:bodyPr/>
          <a:lstStyle/>
          <a:p>
            <a:pPr marL="0" indent="0">
              <a:buNone/>
            </a:pPr>
            <a:r>
              <a:rPr lang="en-US" b="1" dirty="0">
                <a:solidFill>
                  <a:srgbClr val="3FAD20"/>
                </a:solidFill>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20835861-911E-439B-83BF-9D0C536A51C9}" type="slidenum">
              <a:rPr lang="en-US" smtClean="0"/>
              <a:t>7</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76600"/>
            <a:ext cx="3505200" cy="2590800"/>
          </a:xfrm>
          <a:prstGeom prst="rect">
            <a:avLst/>
          </a:prstGeom>
        </p:spPr>
      </p:pic>
    </p:spTree>
    <p:extLst>
      <p:ext uri="{BB962C8B-B14F-4D97-AF65-F5344CB8AC3E}">
        <p14:creationId xmlns:p14="http://schemas.microsoft.com/office/powerpoint/2010/main" val="1269015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84" y="990600"/>
            <a:ext cx="3008313" cy="1174750"/>
          </a:xfrm>
        </p:spPr>
        <p:txBody>
          <a:bodyPr>
            <a:noAutofit/>
          </a:bodyPr>
          <a:lstStyle/>
          <a:p>
            <a:pPr algn="ctr"/>
            <a:r>
              <a:rPr lang="en-US" sz="3600" b="0" dirty="0"/>
              <a:t>Its Not </a:t>
            </a:r>
            <a:br>
              <a:rPr lang="en-US" sz="3600" b="0" dirty="0"/>
            </a:br>
            <a:r>
              <a:rPr lang="en-US" sz="3600" b="0" dirty="0"/>
              <a:t>Your Age</a:t>
            </a:r>
          </a:p>
        </p:txBody>
      </p:sp>
      <p:sp>
        <p:nvSpPr>
          <p:cNvPr id="7" name="Content Placeholder 6"/>
          <p:cNvSpPr>
            <a:spLocks noGrp="1"/>
          </p:cNvSpPr>
          <p:nvPr>
            <p:ph idx="1"/>
          </p:nvPr>
        </p:nvSpPr>
        <p:spPr/>
        <p:txBody>
          <a:bodyPr>
            <a:normAutofit/>
          </a:bodyPr>
          <a:lstStyle/>
          <a:p>
            <a:r>
              <a:rPr lang="en-US" altLang="en-US" dirty="0">
                <a:latin typeface="Arial" charset="0"/>
                <a:cs typeface="Arial" charset="0"/>
              </a:rPr>
              <a:t>Stay up to date on technology and your industry</a:t>
            </a:r>
          </a:p>
          <a:p>
            <a:r>
              <a:rPr lang="en-US" altLang="en-US" dirty="0">
                <a:latin typeface="Arial" charset="0"/>
                <a:cs typeface="Arial" charset="0"/>
              </a:rPr>
              <a:t>Understand &amp; use social media tools</a:t>
            </a:r>
          </a:p>
          <a:p>
            <a:r>
              <a:rPr lang="en-US" altLang="en-US" dirty="0">
                <a:latin typeface="Arial" charset="0"/>
                <a:cs typeface="Arial" charset="0"/>
              </a:rPr>
              <a:t>High energy &amp; passion for  your work</a:t>
            </a:r>
          </a:p>
          <a:p>
            <a:r>
              <a:rPr lang="en-US" altLang="en-US" dirty="0">
                <a:latin typeface="Arial" charset="0"/>
                <a:cs typeface="Arial" charset="0"/>
              </a:rPr>
              <a:t>Know the benefits of age diversity</a:t>
            </a:r>
          </a:p>
          <a:p>
            <a:r>
              <a:rPr lang="en-US" altLang="en-US" dirty="0">
                <a:latin typeface="Arial" charset="0"/>
                <a:cs typeface="Arial" charset="0"/>
              </a:rPr>
              <a:t>Pick the right employer</a:t>
            </a:r>
          </a:p>
          <a:p>
            <a:endParaRPr lang="en-US" altLang="en-US" dirty="0">
              <a:latin typeface="Arial" charset="0"/>
              <a:cs typeface="Arial" charset="0"/>
            </a:endParaRPr>
          </a:p>
          <a:p>
            <a:endParaRPr lang="en-US" dirty="0"/>
          </a:p>
        </p:txBody>
      </p:sp>
      <p:sp>
        <p:nvSpPr>
          <p:cNvPr id="6" name="Text Placeholder 5"/>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8</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3800"/>
            <a:ext cx="3505200" cy="2165004"/>
          </a:xfrm>
          <a:prstGeom prst="rect">
            <a:avLst/>
          </a:prstGeom>
        </p:spPr>
      </p:pic>
    </p:spTree>
    <p:extLst>
      <p:ext uri="{BB962C8B-B14F-4D97-AF65-F5344CB8AC3E}">
        <p14:creationId xmlns:p14="http://schemas.microsoft.com/office/powerpoint/2010/main" val="86759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3" y="854591"/>
            <a:ext cx="3008313" cy="1643618"/>
          </a:xfrm>
        </p:spPr>
        <p:txBody>
          <a:bodyPr>
            <a:normAutofit/>
          </a:bodyPr>
          <a:lstStyle/>
          <a:p>
            <a:pPr algn="ctr"/>
            <a:r>
              <a:rPr lang="en-US" sz="3600" b="0" dirty="0"/>
              <a:t>Interview Strategies</a:t>
            </a:r>
          </a:p>
        </p:txBody>
      </p:sp>
      <p:sp>
        <p:nvSpPr>
          <p:cNvPr id="4" name="Content Placeholder 3"/>
          <p:cNvSpPr>
            <a:spLocks noGrp="1"/>
          </p:cNvSpPr>
          <p:nvPr>
            <p:ph idx="1"/>
          </p:nvPr>
        </p:nvSpPr>
        <p:spPr>
          <a:xfrm>
            <a:off x="3765933" y="327127"/>
            <a:ext cx="4933157" cy="5625755"/>
          </a:xfrm>
        </p:spPr>
        <p:txBody>
          <a:bodyPr/>
          <a:lstStyle/>
          <a:p>
            <a:pPr>
              <a:lnSpc>
                <a:spcPct val="90000"/>
              </a:lnSpc>
            </a:pPr>
            <a:r>
              <a:rPr lang="en-US" altLang="en-US" sz="2800" dirty="0"/>
              <a:t>Greet the person at the front desk &amp; chat briefly ( if in person)</a:t>
            </a:r>
          </a:p>
          <a:p>
            <a:pPr>
              <a:lnSpc>
                <a:spcPct val="90000"/>
              </a:lnSpc>
            </a:pPr>
            <a:r>
              <a:rPr lang="en-US" altLang="en-US" sz="2800" dirty="0"/>
              <a:t>Be prepared with questions to ask</a:t>
            </a:r>
          </a:p>
          <a:p>
            <a:pPr>
              <a:lnSpc>
                <a:spcPct val="90000"/>
              </a:lnSpc>
            </a:pPr>
            <a:r>
              <a:rPr lang="en-US" altLang="en-US" sz="2800" dirty="0"/>
              <a:t>Take a breath between questions</a:t>
            </a:r>
          </a:p>
          <a:p>
            <a:pPr>
              <a:lnSpc>
                <a:spcPct val="90000"/>
              </a:lnSpc>
            </a:pPr>
            <a:r>
              <a:rPr lang="en-US" altLang="en-US" sz="2800" dirty="0"/>
              <a:t>Listen then respond with your answer or story</a:t>
            </a:r>
          </a:p>
          <a:p>
            <a:pPr>
              <a:lnSpc>
                <a:spcPct val="90000"/>
              </a:lnSpc>
            </a:pPr>
            <a:r>
              <a:rPr lang="en-US" altLang="en-US" sz="2800" dirty="0"/>
              <a:t>Ask about next steps</a:t>
            </a:r>
          </a:p>
          <a:p>
            <a:pPr>
              <a:lnSpc>
                <a:spcPct val="90000"/>
              </a:lnSpc>
            </a:pPr>
            <a:r>
              <a:rPr lang="en-US" altLang="en-US" sz="2800" dirty="0"/>
              <a:t>Send thank you to all interviewers</a:t>
            </a:r>
          </a:p>
          <a:p>
            <a:pPr>
              <a:lnSpc>
                <a:spcPct val="90000"/>
              </a:lnSpc>
            </a:pPr>
            <a:endParaRPr lang="en-US" altLang="en-US" sz="2800" dirty="0"/>
          </a:p>
          <a:p>
            <a:pPr>
              <a:lnSpc>
                <a:spcPct val="90000"/>
              </a:lnSpc>
              <a:buFont typeface="Wingdings" panose="05000000000000000000" pitchFamily="2" charset="2"/>
              <a:buChar char="Ø"/>
            </a:pPr>
            <a:endParaRPr lang="en-US" altLang="en-US" sz="2800" dirty="0">
              <a:latin typeface="+mj-lt"/>
            </a:endParaRPr>
          </a:p>
          <a:p>
            <a:pPr>
              <a:lnSpc>
                <a:spcPct val="90000"/>
              </a:lnSpc>
              <a:buFont typeface="Wingdings" panose="05000000000000000000" pitchFamily="2" charset="2"/>
              <a:buChar char="Ø"/>
            </a:pPr>
            <a:endParaRPr lang="en-US" altLang="en-US" sz="2800" dirty="0">
              <a:latin typeface="+mj-lt"/>
            </a:endParaRPr>
          </a:p>
          <a:p>
            <a:pPr marL="0" indent="0">
              <a:buNone/>
            </a:pPr>
            <a:endParaRPr lang="en-US" dirty="0"/>
          </a:p>
        </p:txBody>
      </p:sp>
      <p:sp>
        <p:nvSpPr>
          <p:cNvPr id="3" name="Text Placeholder 2"/>
          <p:cNvSpPr>
            <a:spLocks noGrp="1"/>
          </p:cNvSpPr>
          <p:nvPr>
            <p:ph type="body" sz="half" idx="2"/>
          </p:nvPr>
        </p:nvSpPr>
        <p:spPr/>
        <p:txBody>
          <a:bodyPr/>
          <a:lstStyle/>
          <a:p>
            <a:endParaRPr lang="en-US" dirty="0"/>
          </a:p>
        </p:txBody>
      </p:sp>
      <p:sp>
        <p:nvSpPr>
          <p:cNvPr id="7" name="Rectangle 6"/>
          <p:cNvSpPr/>
          <p:nvPr/>
        </p:nvSpPr>
        <p:spPr>
          <a:xfrm>
            <a:off x="248444" y="1676400"/>
            <a:ext cx="2059426" cy="369332"/>
          </a:xfrm>
          <a:prstGeom prst="rect">
            <a:avLst/>
          </a:prstGeom>
        </p:spPr>
        <p:txBody>
          <a:bodyPr wrap="square">
            <a:spAutoFit/>
          </a:bodyPr>
          <a:lstStyle/>
          <a:p>
            <a:pPr algn="ctr"/>
            <a:r>
              <a:rPr lang="en-US" dirty="0"/>
              <a:t>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33800"/>
            <a:ext cx="3505200" cy="2209800"/>
          </a:xfrm>
          <a:prstGeom prst="rect">
            <a:avLst/>
          </a:prstGeom>
        </p:spPr>
      </p:pic>
    </p:spTree>
    <p:extLst>
      <p:ext uri="{BB962C8B-B14F-4D97-AF65-F5344CB8AC3E}">
        <p14:creationId xmlns:p14="http://schemas.microsoft.com/office/powerpoint/2010/main" val="3586094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Informational Interview</a:t>
            </a:r>
          </a:p>
        </p:txBody>
      </p:sp>
      <p:sp>
        <p:nvSpPr>
          <p:cNvPr id="3" name="Content Placeholder 2"/>
          <p:cNvSpPr>
            <a:spLocks noGrp="1"/>
          </p:cNvSpPr>
          <p:nvPr>
            <p:ph idx="1"/>
          </p:nvPr>
        </p:nvSpPr>
        <p:spPr/>
        <p:txBody>
          <a:bodyPr/>
          <a:lstStyle/>
          <a:p>
            <a:pPr>
              <a:lnSpc>
                <a:spcPct val="80000"/>
              </a:lnSpc>
            </a:pPr>
            <a:r>
              <a:rPr lang="en-US" altLang="en-US" dirty="0">
                <a:latin typeface="Arial" charset="0"/>
                <a:cs typeface="Arial" charset="0"/>
              </a:rPr>
              <a:t>It is an interview conducted to collect information</a:t>
            </a:r>
          </a:p>
          <a:p>
            <a:pPr>
              <a:lnSpc>
                <a:spcPct val="80000"/>
              </a:lnSpc>
            </a:pPr>
            <a:r>
              <a:rPr lang="en-US" altLang="en-US" dirty="0">
                <a:latin typeface="Arial" charset="0"/>
                <a:cs typeface="Arial" charset="0"/>
              </a:rPr>
              <a:t>It is not a job interview</a:t>
            </a:r>
          </a:p>
          <a:p>
            <a:pPr>
              <a:lnSpc>
                <a:spcPct val="80000"/>
              </a:lnSpc>
            </a:pPr>
            <a:r>
              <a:rPr lang="en-US" altLang="en-US" dirty="0">
                <a:latin typeface="Arial" charset="0"/>
                <a:cs typeface="Arial" charset="0"/>
              </a:rPr>
              <a:t>It is a structured relationship building interaction which helps you:</a:t>
            </a:r>
          </a:p>
          <a:p>
            <a:pPr lvl="1">
              <a:lnSpc>
                <a:spcPct val="80000"/>
              </a:lnSpc>
              <a:buFont typeface="Wingdings" panose="05000000000000000000" pitchFamily="2" charset="2"/>
              <a:buChar char="§"/>
            </a:pPr>
            <a:r>
              <a:rPr lang="en-US" altLang="en-US" dirty="0">
                <a:latin typeface="Arial" charset="0"/>
                <a:cs typeface="Arial" charset="0"/>
              </a:rPr>
              <a:t>Learn about an industry</a:t>
            </a:r>
          </a:p>
          <a:p>
            <a:pPr lvl="1">
              <a:lnSpc>
                <a:spcPct val="80000"/>
              </a:lnSpc>
              <a:buFont typeface="Wingdings" panose="05000000000000000000" pitchFamily="2" charset="2"/>
              <a:buChar char="§"/>
            </a:pPr>
            <a:r>
              <a:rPr lang="en-US" altLang="en-US" dirty="0">
                <a:latin typeface="Arial" charset="0"/>
                <a:cs typeface="Arial" charset="0"/>
              </a:rPr>
              <a:t>Learn about a career</a:t>
            </a:r>
          </a:p>
          <a:p>
            <a:pPr lvl="1">
              <a:lnSpc>
                <a:spcPct val="80000"/>
              </a:lnSpc>
              <a:buFont typeface="Wingdings" panose="05000000000000000000" pitchFamily="2" charset="2"/>
              <a:buChar char="§"/>
            </a:pPr>
            <a:r>
              <a:rPr lang="en-US" altLang="en-US" dirty="0">
                <a:latin typeface="Arial" charset="0"/>
                <a:cs typeface="Arial" charset="0"/>
              </a:rPr>
              <a:t>Create a new contact for your network</a:t>
            </a:r>
          </a:p>
          <a:p>
            <a:pPr lvl="1">
              <a:lnSpc>
                <a:spcPct val="80000"/>
              </a:lnSpc>
              <a:buFont typeface="Wingdings" panose="05000000000000000000" pitchFamily="2" charset="2"/>
              <a:buChar char="§"/>
            </a:pPr>
            <a:r>
              <a:rPr lang="en-US" altLang="en-US" dirty="0">
                <a:latin typeface="Arial" charset="0"/>
                <a:cs typeface="Arial" charset="0"/>
              </a:rPr>
              <a:t>Uncover information about a company</a:t>
            </a:r>
          </a:p>
          <a:p>
            <a:pPr lvl="1">
              <a:lnSpc>
                <a:spcPct val="80000"/>
              </a:lnSpc>
              <a:buFont typeface="Wingdings" panose="05000000000000000000" pitchFamily="2" charset="2"/>
              <a:buChar char="§"/>
            </a:pPr>
            <a:r>
              <a:rPr lang="en-US" altLang="en-US" dirty="0">
                <a:latin typeface="Arial" charset="0"/>
                <a:cs typeface="Arial" charset="0"/>
              </a:rPr>
              <a:t>Gain leads for further networking</a:t>
            </a:r>
          </a:p>
          <a:p>
            <a:pPr>
              <a:buFont typeface="Wingdings" panose="05000000000000000000" pitchFamily="2" charset="2"/>
              <a:buChar char="§"/>
            </a:pPr>
            <a:endParaRPr lang="en-US" dirty="0"/>
          </a:p>
        </p:txBody>
      </p:sp>
      <p:sp>
        <p:nvSpPr>
          <p:cNvPr id="4" name="Footer Placeholder 3"/>
          <p:cNvSpPr>
            <a:spLocks noGrp="1"/>
          </p:cNvSpPr>
          <p:nvPr>
            <p:ph type="ftr" sz="quarter" idx="11"/>
          </p:nvPr>
        </p:nvSpPr>
        <p:spPr/>
        <p:txBody>
          <a:bodyPr/>
          <a:lstStyle/>
          <a:p>
            <a:r>
              <a:rPr lang="en-US" dirty="0"/>
              <a:t>employers.org • 800.399.5331</a:t>
            </a:r>
          </a:p>
        </p:txBody>
      </p:sp>
      <p:sp>
        <p:nvSpPr>
          <p:cNvPr id="5" name="Slide Number Placeholder 4"/>
          <p:cNvSpPr>
            <a:spLocks noGrp="1"/>
          </p:cNvSpPr>
          <p:nvPr>
            <p:ph type="sldNum" sz="quarter" idx="12"/>
          </p:nvPr>
        </p:nvSpPr>
        <p:spPr/>
        <p:txBody>
          <a:bodyPr/>
          <a:lstStyle/>
          <a:p>
            <a:fld id="{20835861-911E-439B-83BF-9D0C536A51C9}" type="slidenum">
              <a:rPr lang="en-US" smtClean="0"/>
              <a:pPr/>
              <a:t>10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3396498"/>
            <a:ext cx="1523035" cy="1762083"/>
          </a:xfrm>
          <a:prstGeom prst="rect">
            <a:avLst/>
          </a:prstGeom>
        </p:spPr>
      </p:pic>
    </p:spTree>
    <p:extLst>
      <p:ext uri="{BB962C8B-B14F-4D97-AF65-F5344CB8AC3E}">
        <p14:creationId xmlns:p14="http://schemas.microsoft.com/office/powerpoint/2010/main" val="783530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2" y="1066800"/>
            <a:ext cx="3008313" cy="1174750"/>
          </a:xfrm>
        </p:spPr>
        <p:txBody>
          <a:bodyPr>
            <a:noAutofit/>
          </a:bodyPr>
          <a:lstStyle/>
          <a:p>
            <a:pPr algn="ctr"/>
            <a:r>
              <a:rPr lang="en-US" sz="3600" b="0" dirty="0"/>
              <a:t>Telephone Interviews</a:t>
            </a:r>
          </a:p>
        </p:txBody>
      </p:sp>
      <p:sp>
        <p:nvSpPr>
          <p:cNvPr id="3" name="Content Placeholder 2"/>
          <p:cNvSpPr>
            <a:spLocks noGrp="1"/>
          </p:cNvSpPr>
          <p:nvPr>
            <p:ph idx="1"/>
          </p:nvPr>
        </p:nvSpPr>
        <p:spPr/>
        <p:txBody>
          <a:bodyPr/>
          <a:lstStyle/>
          <a:p>
            <a:r>
              <a:rPr lang="en-US" altLang="en-US" sz="2800" dirty="0"/>
              <a:t>Do some research prior to the phone interview </a:t>
            </a:r>
          </a:p>
          <a:p>
            <a:r>
              <a:rPr lang="en-US" altLang="en-US" sz="2800" dirty="0"/>
              <a:t>Set up a specific time  &amp; go to a quiet area so you don’t get distracted</a:t>
            </a:r>
          </a:p>
          <a:p>
            <a:r>
              <a:rPr lang="en-US" altLang="en-US" sz="2800" dirty="0"/>
              <a:t>Prepare  your own “cheat sheet” </a:t>
            </a:r>
          </a:p>
          <a:p>
            <a:r>
              <a:rPr lang="en-US" altLang="en-US" sz="2800" dirty="0"/>
              <a:t>Know Your Strengths!!!  – 3 adjectives that describe you</a:t>
            </a:r>
          </a:p>
          <a:p>
            <a:r>
              <a:rPr lang="en-US" altLang="en-US" sz="2800" dirty="0"/>
              <a:t>Slow down and take your time</a:t>
            </a:r>
          </a:p>
          <a:p>
            <a:endParaRPr lang="en-US" dirty="0"/>
          </a:p>
        </p:txBody>
      </p:sp>
      <p:sp>
        <p:nvSpPr>
          <p:cNvPr id="10" name="Text Placeholder 9"/>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3799"/>
            <a:ext cx="3505200" cy="2165005"/>
          </a:xfrm>
          <a:prstGeom prst="rect">
            <a:avLst/>
          </a:prstGeom>
        </p:spPr>
      </p:pic>
    </p:spTree>
    <p:extLst>
      <p:ext uri="{BB962C8B-B14F-4D97-AF65-F5344CB8AC3E}">
        <p14:creationId xmlns:p14="http://schemas.microsoft.com/office/powerpoint/2010/main" val="402822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94" y="974148"/>
            <a:ext cx="3008313" cy="1174750"/>
          </a:xfrm>
        </p:spPr>
        <p:txBody>
          <a:bodyPr>
            <a:normAutofit/>
          </a:bodyPr>
          <a:lstStyle/>
          <a:p>
            <a:pPr algn="ctr"/>
            <a:r>
              <a:rPr lang="en-US" sz="3200" b="0" dirty="0"/>
              <a:t>Behavioral Interviews</a:t>
            </a:r>
          </a:p>
        </p:txBody>
      </p:sp>
      <p:sp>
        <p:nvSpPr>
          <p:cNvPr id="3" name="Content Placeholder 2"/>
          <p:cNvSpPr>
            <a:spLocks noGrp="1"/>
          </p:cNvSpPr>
          <p:nvPr>
            <p:ph idx="1"/>
          </p:nvPr>
        </p:nvSpPr>
        <p:spPr/>
        <p:txBody>
          <a:bodyPr/>
          <a:lstStyle/>
          <a:p>
            <a:pPr>
              <a:buClr>
                <a:srgbClr val="0052A1"/>
              </a:buClr>
            </a:pPr>
            <a:r>
              <a:rPr lang="en-US" altLang="en-US" sz="2800" dirty="0">
                <a:sym typeface="Arial" charset="0"/>
              </a:rPr>
              <a:t>Style of interviewing that organizations use in their hiring process</a:t>
            </a:r>
          </a:p>
          <a:p>
            <a:pPr>
              <a:buClr>
                <a:srgbClr val="0052A1"/>
              </a:buClr>
            </a:pPr>
            <a:r>
              <a:rPr lang="en-US" altLang="en-US" sz="2800" dirty="0">
                <a:sym typeface="Arial" charset="0"/>
              </a:rPr>
              <a:t>The most accurate predictor of future performance is past performance in a similar situation</a:t>
            </a:r>
          </a:p>
          <a:p>
            <a:pPr>
              <a:buClr>
                <a:srgbClr val="0052A1"/>
              </a:buClr>
            </a:pPr>
            <a:r>
              <a:rPr lang="en-US" altLang="en-US" sz="2800" dirty="0">
                <a:sym typeface="Arial" charset="0"/>
              </a:rPr>
              <a:t>Focuses on experiences, behaviors, knowledge, skills and abilities that are job related</a:t>
            </a:r>
          </a:p>
          <a:p>
            <a:endParaRPr lang="en-US" dirty="0"/>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20835861-911E-439B-83BF-9D0C536A51C9}" type="slidenum">
              <a:rPr lang="en-US" smtClean="0"/>
              <a:pPr/>
              <a:t>12</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7" y="2895600"/>
            <a:ext cx="3534697" cy="3025328"/>
          </a:xfrm>
          <a:prstGeom prst="rect">
            <a:avLst/>
          </a:prstGeom>
        </p:spPr>
      </p:pic>
    </p:spTree>
    <p:extLst>
      <p:ext uri="{BB962C8B-B14F-4D97-AF65-F5344CB8AC3E}">
        <p14:creationId xmlns:p14="http://schemas.microsoft.com/office/powerpoint/2010/main" val="4137728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Top Behavioral Interview Questions</a:t>
            </a:r>
          </a:p>
        </p:txBody>
      </p:sp>
      <p:sp>
        <p:nvSpPr>
          <p:cNvPr id="7" name="Content Placeholder 6"/>
          <p:cNvSpPr>
            <a:spLocks noGrp="1"/>
          </p:cNvSpPr>
          <p:nvPr>
            <p:ph idx="1"/>
          </p:nvPr>
        </p:nvSpPr>
        <p:spPr/>
        <p:txBody>
          <a:bodyPr>
            <a:normAutofit/>
          </a:bodyPr>
          <a:lstStyle/>
          <a:p>
            <a:r>
              <a:rPr lang="en-US" sz="2000" dirty="0"/>
              <a:t>Tell me about a major mistake you made, and what you did to correct it</a:t>
            </a:r>
          </a:p>
          <a:p>
            <a:r>
              <a:rPr lang="en-US" sz="2000" dirty="0"/>
              <a:t>Have you ever had a deadline you were not able to meet? What happened? What did you do?</a:t>
            </a:r>
          </a:p>
          <a:p>
            <a:r>
              <a:rPr lang="en-US" sz="2000" dirty="0"/>
              <a:t>How have you prioritized being assigned multiple projects?</a:t>
            </a:r>
          </a:p>
          <a:p>
            <a:r>
              <a:rPr lang="en-US" sz="2000" dirty="0"/>
              <a:t>Talk about a time when you had to adapt to big changes at work</a:t>
            </a:r>
          </a:p>
          <a:p>
            <a:r>
              <a:rPr lang="en-US" sz="2000" dirty="0"/>
              <a:t>Tell me about a major setback you’ve had. How did you deal with it?</a:t>
            </a:r>
          </a:p>
          <a:p>
            <a:r>
              <a:rPr lang="en-US" sz="2000" dirty="0"/>
              <a:t>Tell me about a problem you solved in a creative way</a:t>
            </a:r>
          </a:p>
          <a:p>
            <a:r>
              <a:rPr lang="en-US" sz="2000" dirty="0"/>
              <a:t>Can you tell us about a time you took initiative on a project?</a:t>
            </a:r>
          </a:p>
          <a:p>
            <a:r>
              <a:rPr lang="en-US" sz="2000" dirty="0"/>
              <a:t>Give an example of a goal you reached, and tell me how you achieved it</a:t>
            </a:r>
          </a:p>
          <a:p>
            <a:r>
              <a:rPr lang="en-US" sz="2000" dirty="0"/>
              <a:t>How do you approach a task that you’ve never done before?</a:t>
            </a:r>
          </a:p>
        </p:txBody>
      </p:sp>
      <p:sp>
        <p:nvSpPr>
          <p:cNvPr id="5" name="Slide Number Placeholder 4"/>
          <p:cNvSpPr>
            <a:spLocks noGrp="1"/>
          </p:cNvSpPr>
          <p:nvPr>
            <p:ph type="sldNum" sz="quarter" idx="12"/>
          </p:nvPr>
        </p:nvSpPr>
        <p:spPr/>
        <p:txBody>
          <a:bodyPr/>
          <a:lstStyle/>
          <a:p>
            <a:fld id="{20835861-911E-439B-83BF-9D0C536A51C9}" type="slidenum">
              <a:rPr lang="en-US" smtClean="0"/>
              <a:pPr/>
              <a:t>13</a:t>
            </a:fld>
            <a:endParaRPr lang="en-US" dirty="0"/>
          </a:p>
        </p:txBody>
      </p:sp>
    </p:spTree>
    <p:extLst>
      <p:ext uri="{BB962C8B-B14F-4D97-AF65-F5344CB8AC3E}">
        <p14:creationId xmlns:p14="http://schemas.microsoft.com/office/powerpoint/2010/main" val="1037583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2" y="1143000"/>
            <a:ext cx="3008313" cy="1174750"/>
          </a:xfrm>
        </p:spPr>
        <p:txBody>
          <a:bodyPr>
            <a:noAutofit/>
          </a:bodyPr>
          <a:lstStyle/>
          <a:p>
            <a:pPr algn="ctr"/>
            <a:r>
              <a:rPr lang="en-US" sz="4000" b="0" dirty="0"/>
              <a:t>Video Interviews </a:t>
            </a:r>
          </a:p>
        </p:txBody>
      </p:sp>
      <p:sp>
        <p:nvSpPr>
          <p:cNvPr id="3" name="Content Placeholder 2"/>
          <p:cNvSpPr>
            <a:spLocks noGrp="1"/>
          </p:cNvSpPr>
          <p:nvPr>
            <p:ph idx="1"/>
          </p:nvPr>
        </p:nvSpPr>
        <p:spPr/>
        <p:txBody>
          <a:bodyPr>
            <a:normAutofit/>
          </a:bodyPr>
          <a:lstStyle/>
          <a:p>
            <a:pPr marL="0" indent="0">
              <a:lnSpc>
                <a:spcPct val="90000"/>
              </a:lnSpc>
              <a:buNone/>
            </a:pPr>
            <a:endParaRPr lang="en-US" altLang="en-US" sz="2800" dirty="0">
              <a:latin typeface="Arial" charset="0"/>
              <a:cs typeface="Arial" charset="0"/>
            </a:endParaRPr>
          </a:p>
          <a:p>
            <a:pPr marL="0" indent="0">
              <a:lnSpc>
                <a:spcPct val="90000"/>
              </a:lnSpc>
              <a:buNone/>
            </a:pPr>
            <a:r>
              <a:rPr lang="en-US" altLang="en-US" dirty="0">
                <a:latin typeface="Arial" charset="0"/>
                <a:cs typeface="Arial" charset="0"/>
              </a:rPr>
              <a:t>Tips for Success include:</a:t>
            </a:r>
          </a:p>
          <a:p>
            <a:pPr lvl="1">
              <a:lnSpc>
                <a:spcPct val="90000"/>
              </a:lnSpc>
              <a:buFont typeface="Arial" panose="020B0604020202020204" pitchFamily="34" charset="0"/>
              <a:buChar char="•"/>
            </a:pPr>
            <a:endParaRPr lang="en-US" altLang="en-US" dirty="0">
              <a:latin typeface="Arial" charset="0"/>
              <a:cs typeface="Arial" charset="0"/>
            </a:endParaRPr>
          </a:p>
          <a:p>
            <a:pPr lvl="1">
              <a:lnSpc>
                <a:spcPct val="90000"/>
              </a:lnSpc>
              <a:buFont typeface="Arial" panose="020B0604020202020204" pitchFamily="34" charset="0"/>
              <a:buChar char="•"/>
            </a:pPr>
            <a:r>
              <a:rPr lang="en-US" altLang="en-US" dirty="0">
                <a:latin typeface="Arial" charset="0"/>
                <a:cs typeface="Arial" charset="0"/>
              </a:rPr>
              <a:t>Equipment</a:t>
            </a:r>
          </a:p>
          <a:p>
            <a:pPr lvl="1">
              <a:lnSpc>
                <a:spcPct val="90000"/>
              </a:lnSpc>
              <a:buFont typeface="Arial" panose="020B0604020202020204" pitchFamily="34" charset="0"/>
              <a:buChar char="•"/>
            </a:pPr>
            <a:r>
              <a:rPr lang="en-US" altLang="en-US" dirty="0">
                <a:latin typeface="Arial" charset="0"/>
                <a:cs typeface="Arial" charset="0"/>
              </a:rPr>
              <a:t>Camera angle</a:t>
            </a:r>
          </a:p>
          <a:p>
            <a:pPr lvl="1">
              <a:lnSpc>
                <a:spcPct val="90000"/>
              </a:lnSpc>
              <a:buFont typeface="Arial" panose="020B0604020202020204" pitchFamily="34" charset="0"/>
              <a:buChar char="•"/>
            </a:pPr>
            <a:r>
              <a:rPr lang="en-US" altLang="en-US" dirty="0">
                <a:latin typeface="Arial" charset="0"/>
                <a:cs typeface="Arial" charset="0"/>
              </a:rPr>
              <a:t>Colors   </a:t>
            </a:r>
          </a:p>
          <a:p>
            <a:pPr lvl="1">
              <a:lnSpc>
                <a:spcPct val="90000"/>
              </a:lnSpc>
              <a:buFont typeface="Arial" panose="020B0604020202020204" pitchFamily="34" charset="0"/>
              <a:buChar char="•"/>
            </a:pPr>
            <a:r>
              <a:rPr lang="en-US" altLang="en-US" dirty="0">
                <a:latin typeface="Arial" charset="0"/>
                <a:cs typeface="Arial" charset="0"/>
              </a:rPr>
              <a:t>Hair and Make-Up</a:t>
            </a:r>
          </a:p>
          <a:p>
            <a:pPr lvl="1">
              <a:lnSpc>
                <a:spcPct val="90000"/>
              </a:lnSpc>
              <a:buFont typeface="Arial" panose="020B0604020202020204" pitchFamily="34" charset="0"/>
              <a:buChar char="•"/>
            </a:pPr>
            <a:r>
              <a:rPr lang="en-US" altLang="en-US" dirty="0">
                <a:latin typeface="Arial" charset="0"/>
                <a:cs typeface="Arial" charset="0"/>
              </a:rPr>
              <a:t>Background Check </a:t>
            </a:r>
          </a:p>
          <a:p>
            <a:pPr lvl="1">
              <a:lnSpc>
                <a:spcPct val="90000"/>
              </a:lnSpc>
              <a:buFont typeface="Arial" panose="020B0604020202020204" pitchFamily="34" charset="0"/>
              <a:buChar char="•"/>
            </a:pPr>
            <a:r>
              <a:rPr lang="en-US" altLang="en-US" dirty="0">
                <a:latin typeface="Arial" charset="0"/>
                <a:cs typeface="Arial" charset="0"/>
              </a:rPr>
              <a:t>Lighting </a:t>
            </a:r>
          </a:p>
          <a:p>
            <a:pPr lvl="1">
              <a:lnSpc>
                <a:spcPct val="90000"/>
              </a:lnSpc>
              <a:buFont typeface="Arial" panose="020B0604020202020204" pitchFamily="34" charset="0"/>
              <a:buChar char="•"/>
            </a:pPr>
            <a:r>
              <a:rPr lang="en-US" altLang="en-US" dirty="0">
                <a:latin typeface="Arial" charset="0"/>
                <a:cs typeface="Arial" charset="0"/>
              </a:rPr>
              <a:t>Sound</a:t>
            </a:r>
          </a:p>
        </p:txBody>
      </p:sp>
      <p:sp>
        <p:nvSpPr>
          <p:cNvPr id="7" name="Text Placeholder 6"/>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14</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3799"/>
            <a:ext cx="3581400" cy="2165005"/>
          </a:xfrm>
          <a:prstGeom prst="rect">
            <a:avLst/>
          </a:prstGeom>
        </p:spPr>
      </p:pic>
    </p:spTree>
    <p:extLst>
      <p:ext uri="{BB962C8B-B14F-4D97-AF65-F5344CB8AC3E}">
        <p14:creationId xmlns:p14="http://schemas.microsoft.com/office/powerpoint/2010/main" val="433264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sz="2800" dirty="0"/>
              <a:t>Interviews taking place via multiple video platforms-Zoom, Skype, GoTo Meeting</a:t>
            </a:r>
          </a:p>
          <a:p>
            <a:r>
              <a:rPr lang="en-US" sz="2800" dirty="0"/>
              <a:t>Candidates need to update video technical skills for interviews</a:t>
            </a:r>
          </a:p>
          <a:p>
            <a:r>
              <a:rPr lang="en-US" sz="2800" dirty="0"/>
              <a:t>1 in 4 Americans have attended a virtual interview since the pandemic</a:t>
            </a:r>
          </a:p>
          <a:p>
            <a:r>
              <a:rPr lang="en-US" sz="2800" dirty="0"/>
              <a:t>Increase in panel interviews</a:t>
            </a:r>
          </a:p>
        </p:txBody>
      </p:sp>
      <p:sp>
        <p:nvSpPr>
          <p:cNvPr id="10" name="Text Placeholder 9"/>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t>15</a:t>
            </a:fld>
            <a:endParaRPr lang="en-US" dirty="0"/>
          </a:p>
        </p:txBody>
      </p:sp>
      <p:pic>
        <p:nvPicPr>
          <p:cNvPr id="7" name="Picture Placeholder 6"/>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5945" r="5945"/>
          <a:stretch>
            <a:fillRect/>
          </a:stretch>
        </p:blipFill>
        <p:spPr>
          <a:xfrm>
            <a:off x="0" y="2971800"/>
            <a:ext cx="3505200" cy="2927350"/>
          </a:xfrm>
        </p:spPr>
      </p:pic>
      <p:sp>
        <p:nvSpPr>
          <p:cNvPr id="8" name="Title 1"/>
          <p:cNvSpPr txBox="1">
            <a:spLocks/>
          </p:cNvSpPr>
          <p:nvPr/>
        </p:nvSpPr>
        <p:spPr>
          <a:xfrm>
            <a:off x="276152" y="1143000"/>
            <a:ext cx="3008313" cy="1582537"/>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chemeClr val="bg1"/>
                </a:solidFill>
                <a:latin typeface="Arial" panose="020B0604020202020204" pitchFamily="34" charset="0"/>
                <a:ea typeface="+mj-ea"/>
                <a:cs typeface="Arial" panose="020B0604020202020204" pitchFamily="34" charset="0"/>
              </a:defRPr>
            </a:lvl1pPr>
          </a:lstStyle>
          <a:p>
            <a:pPr algn="ctr"/>
            <a:r>
              <a:rPr lang="en-US" sz="3600" dirty="0"/>
              <a:t>Interviews   </a:t>
            </a:r>
            <a:r>
              <a:rPr lang="en-US" sz="3600" b="0" dirty="0"/>
              <a:t>2020</a:t>
            </a:r>
            <a:br>
              <a:rPr lang="en-US" sz="3600" b="0" dirty="0"/>
            </a:br>
            <a:endParaRPr lang="en-US" sz="3600" b="0" dirty="0"/>
          </a:p>
        </p:txBody>
      </p:sp>
    </p:spTree>
    <p:extLst>
      <p:ext uri="{BB962C8B-B14F-4D97-AF65-F5344CB8AC3E}">
        <p14:creationId xmlns:p14="http://schemas.microsoft.com/office/powerpoint/2010/main" val="1830643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2" y="762000"/>
            <a:ext cx="3008313" cy="1174750"/>
          </a:xfrm>
        </p:spPr>
        <p:txBody>
          <a:bodyPr>
            <a:noAutofit/>
          </a:bodyPr>
          <a:lstStyle/>
          <a:p>
            <a:pPr algn="ctr"/>
            <a:r>
              <a:rPr lang="en-US" sz="3600" b="0" dirty="0"/>
              <a:t>Video Interviews</a:t>
            </a:r>
          </a:p>
        </p:txBody>
      </p:sp>
      <p:sp>
        <p:nvSpPr>
          <p:cNvPr id="3" name="Content Placeholder 2"/>
          <p:cNvSpPr>
            <a:spLocks noGrp="1"/>
          </p:cNvSpPr>
          <p:nvPr>
            <p:ph idx="1"/>
          </p:nvPr>
        </p:nvSpPr>
        <p:spPr/>
        <p:txBody>
          <a:bodyPr/>
          <a:lstStyle/>
          <a:p>
            <a:r>
              <a:rPr lang="en-US" altLang="en-US" sz="2800" dirty="0">
                <a:latin typeface="Arial" charset="0"/>
                <a:cs typeface="Arial" charset="0"/>
              </a:rPr>
              <a:t>Do a trial run a few days before the real interview</a:t>
            </a:r>
          </a:p>
          <a:p>
            <a:r>
              <a:rPr lang="en-US" altLang="en-US" sz="2800" dirty="0">
                <a:latin typeface="Arial" charset="0"/>
                <a:cs typeface="Arial" charset="0"/>
              </a:rPr>
              <a:t>Test out your tech</a:t>
            </a:r>
          </a:p>
          <a:p>
            <a:r>
              <a:rPr lang="en-US" altLang="en-US" sz="2800" dirty="0">
                <a:latin typeface="Arial" charset="0"/>
                <a:cs typeface="Arial" charset="0"/>
              </a:rPr>
              <a:t>Position yourself correctly &amp; look into the camera not at the picture</a:t>
            </a:r>
          </a:p>
          <a:p>
            <a:r>
              <a:rPr lang="en-US" altLang="en-US" sz="2800" dirty="0">
                <a:latin typeface="Arial" charset="0"/>
                <a:cs typeface="Arial" charset="0"/>
              </a:rPr>
              <a:t>Don’t sit too close or too far away</a:t>
            </a:r>
          </a:p>
          <a:p>
            <a:r>
              <a:rPr lang="en-US" altLang="en-US" sz="2800" dirty="0">
                <a:latin typeface="Arial" charset="0"/>
                <a:cs typeface="Arial" charset="0"/>
              </a:rPr>
              <a:t>Prep for optimal eye contact</a:t>
            </a:r>
          </a:p>
          <a:p>
            <a:r>
              <a:rPr lang="en-US" altLang="en-US" sz="2800" dirty="0">
                <a:latin typeface="Arial" charset="0"/>
                <a:cs typeface="Arial" charset="0"/>
              </a:rPr>
              <a:t>Dress to impress</a:t>
            </a:r>
          </a:p>
          <a:p>
            <a:pPr marL="0" indent="0">
              <a:buNone/>
            </a:pPr>
            <a:endParaRPr lang="en-US" altLang="en-US" sz="2800" dirty="0">
              <a:latin typeface="Arial" charset="0"/>
              <a:cs typeface="Arial" charset="0"/>
            </a:endParaRPr>
          </a:p>
          <a:p>
            <a:endParaRPr lang="en-US" dirty="0"/>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20835861-911E-439B-83BF-9D0C536A51C9}" type="slidenum">
              <a:rPr lang="en-US" smtClean="0"/>
              <a:pPr/>
              <a:t>16</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24200"/>
            <a:ext cx="3505200" cy="2774605"/>
          </a:xfrm>
          <a:prstGeom prst="rect">
            <a:avLst/>
          </a:prstGeom>
        </p:spPr>
      </p:pic>
    </p:spTree>
    <p:extLst>
      <p:ext uri="{BB962C8B-B14F-4D97-AF65-F5344CB8AC3E}">
        <p14:creationId xmlns:p14="http://schemas.microsoft.com/office/powerpoint/2010/main" val="2818404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Panel Interviews</a:t>
            </a:r>
          </a:p>
        </p:txBody>
      </p:sp>
      <p:sp>
        <p:nvSpPr>
          <p:cNvPr id="3" name="Content Placeholder 2"/>
          <p:cNvSpPr>
            <a:spLocks noGrp="1"/>
          </p:cNvSpPr>
          <p:nvPr>
            <p:ph idx="1"/>
          </p:nvPr>
        </p:nvSpPr>
        <p:spPr>
          <a:xfrm>
            <a:off x="457200" y="1752600"/>
            <a:ext cx="8229600" cy="1946919"/>
          </a:xfrm>
        </p:spPr>
        <p:txBody>
          <a:bodyPr>
            <a:normAutofit fontScale="92500"/>
          </a:bodyPr>
          <a:lstStyle/>
          <a:p>
            <a:pPr>
              <a:buClr>
                <a:srgbClr val="0052A1"/>
              </a:buClr>
            </a:pPr>
            <a:r>
              <a:rPr lang="en-US" altLang="en-US" dirty="0">
                <a:sym typeface="Arial" charset="0"/>
              </a:rPr>
              <a:t>3  or more people from different departments</a:t>
            </a:r>
          </a:p>
          <a:p>
            <a:pPr>
              <a:buClr>
                <a:srgbClr val="0052A1"/>
              </a:buClr>
            </a:pPr>
            <a:r>
              <a:rPr lang="en-US" altLang="en-US" dirty="0">
                <a:sym typeface="Arial" charset="0"/>
              </a:rPr>
              <a:t>Will be taking notes &amp; grading your answers</a:t>
            </a:r>
          </a:p>
          <a:p>
            <a:pPr>
              <a:buClr>
                <a:srgbClr val="0052A1"/>
              </a:buClr>
            </a:pPr>
            <a:r>
              <a:rPr lang="en-US" altLang="en-US" dirty="0">
                <a:sym typeface="Arial" charset="0"/>
              </a:rPr>
              <a:t>Strategies to address a panel interview</a:t>
            </a:r>
          </a:p>
          <a:p>
            <a:pPr marL="0" indent="0">
              <a:buClr>
                <a:srgbClr val="000000"/>
              </a:buClr>
              <a:buNone/>
            </a:pPr>
            <a:endParaRPr lang="en-US" altLang="en-US" sz="4800" dirty="0">
              <a:sym typeface="Arial" charset="0"/>
            </a:endParaRPr>
          </a:p>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511" y="3581400"/>
            <a:ext cx="5130800" cy="2774950"/>
          </a:xfrm>
          <a:prstGeom prst="rect">
            <a:avLst/>
          </a:prstGeom>
        </p:spPr>
      </p:pic>
    </p:spTree>
    <p:extLst>
      <p:ext uri="{BB962C8B-B14F-4D97-AF65-F5344CB8AC3E}">
        <p14:creationId xmlns:p14="http://schemas.microsoft.com/office/powerpoint/2010/main" val="3192685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 4 P’s</a:t>
            </a:r>
          </a:p>
        </p:txBody>
      </p:sp>
      <p:sp>
        <p:nvSpPr>
          <p:cNvPr id="3" name="Content Placeholder 2"/>
          <p:cNvSpPr>
            <a:spLocks noGrp="1"/>
          </p:cNvSpPr>
          <p:nvPr>
            <p:ph idx="1"/>
          </p:nvPr>
        </p:nvSpPr>
        <p:spPr>
          <a:xfrm>
            <a:off x="1028700" y="1647161"/>
            <a:ext cx="7086600" cy="4525963"/>
          </a:xfrm>
        </p:spPr>
        <p:txBody>
          <a:bodyPr>
            <a:normAutofit lnSpcReduction="10000"/>
          </a:bodyPr>
          <a:lstStyle/>
          <a:p>
            <a:pPr>
              <a:lnSpc>
                <a:spcPct val="80000"/>
              </a:lnSpc>
            </a:pPr>
            <a:r>
              <a:rPr lang="en-US" altLang="en-US" sz="2400" b="1" dirty="0"/>
              <a:t>Preparation</a:t>
            </a:r>
          </a:p>
          <a:p>
            <a:pPr lvl="1">
              <a:lnSpc>
                <a:spcPct val="80000"/>
              </a:lnSpc>
            </a:pPr>
            <a:r>
              <a:rPr lang="en-US" altLang="en-US" sz="2000" dirty="0"/>
              <a:t>Know the company &amp; position you are applying for </a:t>
            </a:r>
          </a:p>
          <a:p>
            <a:pPr>
              <a:lnSpc>
                <a:spcPct val="80000"/>
              </a:lnSpc>
            </a:pPr>
            <a:r>
              <a:rPr lang="en-US" altLang="en-US" sz="2400" b="1" dirty="0"/>
              <a:t>Practice</a:t>
            </a:r>
          </a:p>
          <a:p>
            <a:pPr lvl="1">
              <a:lnSpc>
                <a:spcPct val="80000"/>
              </a:lnSpc>
            </a:pPr>
            <a:r>
              <a:rPr lang="en-US" altLang="en-US" sz="2000" dirty="0"/>
              <a:t>Know your SAR stories </a:t>
            </a:r>
          </a:p>
          <a:p>
            <a:pPr lvl="1">
              <a:lnSpc>
                <a:spcPct val="80000"/>
              </a:lnSpc>
            </a:pPr>
            <a:r>
              <a:rPr lang="en-US" altLang="en-US" sz="2000" dirty="0"/>
              <a:t>Practice answering questions</a:t>
            </a:r>
          </a:p>
          <a:p>
            <a:pPr>
              <a:lnSpc>
                <a:spcPct val="80000"/>
              </a:lnSpc>
            </a:pPr>
            <a:r>
              <a:rPr lang="en-US" altLang="en-US" sz="2400" b="1" dirty="0"/>
              <a:t>Presentation</a:t>
            </a:r>
          </a:p>
          <a:p>
            <a:pPr lvl="1">
              <a:lnSpc>
                <a:spcPct val="80000"/>
              </a:lnSpc>
            </a:pPr>
            <a:r>
              <a:rPr lang="en-US" altLang="en-US" sz="2000" dirty="0"/>
              <a:t>Dressing appropriately </a:t>
            </a:r>
          </a:p>
          <a:p>
            <a:pPr lvl="1">
              <a:lnSpc>
                <a:spcPct val="80000"/>
              </a:lnSpc>
            </a:pPr>
            <a:r>
              <a:rPr lang="en-US" altLang="en-US" sz="2000" dirty="0"/>
              <a:t>Hand Shake </a:t>
            </a:r>
          </a:p>
          <a:p>
            <a:pPr lvl="1">
              <a:lnSpc>
                <a:spcPct val="80000"/>
              </a:lnSpc>
            </a:pPr>
            <a:r>
              <a:rPr lang="en-US" altLang="en-US" sz="2000" dirty="0"/>
              <a:t>Not being nervous </a:t>
            </a:r>
          </a:p>
          <a:p>
            <a:pPr lvl="1">
              <a:lnSpc>
                <a:spcPct val="80000"/>
              </a:lnSpc>
            </a:pPr>
            <a:r>
              <a:rPr lang="en-US" altLang="en-US" sz="2000" dirty="0"/>
              <a:t>Smiling </a:t>
            </a:r>
          </a:p>
          <a:p>
            <a:pPr lvl="1">
              <a:lnSpc>
                <a:spcPct val="80000"/>
              </a:lnSpc>
            </a:pPr>
            <a:r>
              <a:rPr lang="en-US" altLang="en-US" sz="2000" dirty="0"/>
              <a:t>Eye Contact </a:t>
            </a:r>
          </a:p>
          <a:p>
            <a:pPr>
              <a:lnSpc>
                <a:spcPct val="80000"/>
              </a:lnSpc>
            </a:pPr>
            <a:r>
              <a:rPr lang="en-US" altLang="en-US" sz="2400" b="1" dirty="0"/>
              <a:t>Perception</a:t>
            </a:r>
          </a:p>
          <a:p>
            <a:pPr lvl="1">
              <a:lnSpc>
                <a:spcPct val="80000"/>
              </a:lnSpc>
            </a:pPr>
            <a:r>
              <a:rPr lang="en-US" altLang="en-US" sz="2000" dirty="0"/>
              <a:t>Ask relevant questions</a:t>
            </a:r>
          </a:p>
          <a:p>
            <a:pPr lvl="1">
              <a:lnSpc>
                <a:spcPct val="80000"/>
              </a:lnSpc>
            </a:pPr>
            <a:r>
              <a:rPr lang="en-US" altLang="en-US" sz="2000" dirty="0"/>
              <a:t>Be aware of your surroundings</a:t>
            </a:r>
          </a:p>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18</a:t>
            </a:fld>
            <a:endParaRPr lang="en-US" dirty="0"/>
          </a:p>
        </p:txBody>
      </p:sp>
    </p:spTree>
    <p:extLst>
      <p:ext uri="{BB962C8B-B14F-4D97-AF65-F5344CB8AC3E}">
        <p14:creationId xmlns:p14="http://schemas.microsoft.com/office/powerpoint/2010/main" val="2646571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066800"/>
            <a:ext cx="3008313" cy="1174750"/>
          </a:xfrm>
        </p:spPr>
        <p:txBody>
          <a:bodyPr>
            <a:noAutofit/>
          </a:bodyPr>
          <a:lstStyle/>
          <a:p>
            <a:pPr algn="ctr"/>
            <a:r>
              <a:rPr lang="en-US" sz="3600" b="0" dirty="0"/>
              <a:t>Interview Prep</a:t>
            </a:r>
          </a:p>
        </p:txBody>
      </p:sp>
      <p:sp>
        <p:nvSpPr>
          <p:cNvPr id="3" name="Content Placeholder 2"/>
          <p:cNvSpPr>
            <a:spLocks noGrp="1"/>
          </p:cNvSpPr>
          <p:nvPr>
            <p:ph idx="1"/>
          </p:nvPr>
        </p:nvSpPr>
        <p:spPr/>
        <p:txBody>
          <a:bodyPr>
            <a:normAutofit lnSpcReduction="10000"/>
          </a:bodyPr>
          <a:lstStyle/>
          <a:p>
            <a:r>
              <a:rPr lang="en-US" altLang="en-US" sz="2800" dirty="0"/>
              <a:t>Become familiar with the company</a:t>
            </a:r>
          </a:p>
          <a:p>
            <a:r>
              <a:rPr lang="en-US" altLang="en-US" sz="2800" dirty="0"/>
              <a:t>Have an Agenda! (Talking points)</a:t>
            </a:r>
          </a:p>
          <a:p>
            <a:r>
              <a:rPr lang="en-US" altLang="en-US" sz="2800" dirty="0"/>
              <a:t> Articulate your top three job-related qualities and strengths (i.e. Supervisory exp. meet tight deadlines, strong computer skills)</a:t>
            </a:r>
          </a:p>
          <a:p>
            <a:r>
              <a:rPr lang="en-US" altLang="en-US" sz="2800" dirty="0"/>
              <a:t>Get these across no matter what!</a:t>
            </a:r>
          </a:p>
          <a:p>
            <a:r>
              <a:rPr lang="en-US" altLang="en-US" sz="2800" dirty="0"/>
              <a:t>Practice your stories and your answers</a:t>
            </a:r>
          </a:p>
          <a:p>
            <a:endParaRPr lang="en-US" dirty="0"/>
          </a:p>
        </p:txBody>
      </p:sp>
      <p:sp>
        <p:nvSpPr>
          <p:cNvPr id="6" name="Text Placeholder 5"/>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19</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3505200" cy="2552700"/>
          </a:xfrm>
          <a:prstGeom prst="rect">
            <a:avLst/>
          </a:prstGeom>
        </p:spPr>
      </p:pic>
    </p:spTree>
    <p:extLst>
      <p:ext uri="{BB962C8B-B14F-4D97-AF65-F5344CB8AC3E}">
        <p14:creationId xmlns:p14="http://schemas.microsoft.com/office/powerpoint/2010/main" val="396281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40" y="1066800"/>
            <a:ext cx="3008313" cy="1174750"/>
          </a:xfrm>
        </p:spPr>
        <p:txBody>
          <a:bodyPr>
            <a:noAutofit/>
          </a:bodyPr>
          <a:lstStyle/>
          <a:p>
            <a:r>
              <a:rPr lang="en-US" sz="3600" b="0" dirty="0"/>
              <a:t>Prepare for These Key Questions</a:t>
            </a:r>
          </a:p>
        </p:txBody>
      </p:sp>
      <p:sp>
        <p:nvSpPr>
          <p:cNvPr id="3" name="Content Placeholder 2"/>
          <p:cNvSpPr>
            <a:spLocks noGrp="1"/>
          </p:cNvSpPr>
          <p:nvPr>
            <p:ph idx="1"/>
          </p:nvPr>
        </p:nvSpPr>
        <p:spPr/>
        <p:txBody>
          <a:bodyPr/>
          <a:lstStyle/>
          <a:p>
            <a:r>
              <a:rPr lang="en-US" altLang="en-US" sz="3600" dirty="0"/>
              <a:t>Tell me about yourself</a:t>
            </a:r>
          </a:p>
          <a:p>
            <a:endParaRPr lang="en-US" altLang="en-US" sz="3600" dirty="0"/>
          </a:p>
          <a:p>
            <a:r>
              <a:rPr lang="en-US" altLang="en-US" sz="3600" dirty="0"/>
              <a:t>What makes you stand out against all the others?</a:t>
            </a:r>
          </a:p>
          <a:p>
            <a:endParaRPr lang="en-US" altLang="en-US" sz="3600" dirty="0"/>
          </a:p>
          <a:p>
            <a:r>
              <a:rPr lang="en-US" altLang="en-US" sz="3600" dirty="0"/>
              <a:t>Why should we hire </a:t>
            </a:r>
            <a:r>
              <a:rPr lang="en-US" altLang="en-US" sz="3600" u="sng" dirty="0">
                <a:solidFill>
                  <a:srgbClr val="3FAD20"/>
                </a:solidFill>
              </a:rPr>
              <a:t>YOU</a:t>
            </a:r>
            <a:r>
              <a:rPr lang="en-US" altLang="en-US" sz="3600" dirty="0"/>
              <a:t>?</a:t>
            </a:r>
          </a:p>
          <a:p>
            <a:endParaRPr lang="en-US" altLang="en-US" dirty="0">
              <a:solidFill>
                <a:schemeClr val="tx2"/>
              </a:solidFill>
            </a:endParaRPr>
          </a:p>
          <a:p>
            <a:endParaRPr lang="en-US" dirty="0"/>
          </a:p>
        </p:txBody>
      </p:sp>
      <p:sp>
        <p:nvSpPr>
          <p:cNvPr id="6" name="Text Placeholder 5"/>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20</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1400"/>
            <a:ext cx="3505200" cy="2374900"/>
          </a:xfrm>
          <a:prstGeom prst="rect">
            <a:avLst/>
          </a:prstGeom>
        </p:spPr>
      </p:pic>
    </p:spTree>
    <p:extLst>
      <p:ext uri="{BB962C8B-B14F-4D97-AF65-F5344CB8AC3E}">
        <p14:creationId xmlns:p14="http://schemas.microsoft.com/office/powerpoint/2010/main" val="1899672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 Your Stories</a:t>
            </a:r>
          </a:p>
        </p:txBody>
      </p:sp>
      <p:sp>
        <p:nvSpPr>
          <p:cNvPr id="3" name="Content Placeholder 2"/>
          <p:cNvSpPr>
            <a:spLocks noGrp="1"/>
          </p:cNvSpPr>
          <p:nvPr>
            <p:ph idx="1"/>
          </p:nvPr>
        </p:nvSpPr>
        <p:spPr>
          <a:xfrm>
            <a:off x="990600" y="1752600"/>
            <a:ext cx="7543800" cy="3657600"/>
          </a:xfrm>
        </p:spPr>
        <p:txBody>
          <a:bodyPr>
            <a:noAutofit/>
          </a:bodyPr>
          <a:lstStyle/>
          <a:p>
            <a:pPr marL="0" indent="0">
              <a:lnSpc>
                <a:spcPct val="90000"/>
              </a:lnSpc>
              <a:buNone/>
            </a:pPr>
            <a:r>
              <a:rPr lang="en-US" altLang="en-US" sz="2700" dirty="0"/>
              <a:t>Have 5 – 7 “Success Stories” &amp; apply them to the behavioral questions</a:t>
            </a:r>
          </a:p>
          <a:p>
            <a:pPr marL="0" indent="0">
              <a:lnSpc>
                <a:spcPct val="90000"/>
              </a:lnSpc>
              <a:buNone/>
            </a:pPr>
            <a:endParaRPr lang="en-US" altLang="en-US" sz="2700" b="1" dirty="0"/>
          </a:p>
          <a:p>
            <a:pPr>
              <a:lnSpc>
                <a:spcPct val="90000"/>
              </a:lnSpc>
            </a:pPr>
            <a:r>
              <a:rPr lang="en-US" altLang="en-US" sz="2700" b="1" dirty="0"/>
              <a:t>Situation - </a:t>
            </a:r>
            <a:r>
              <a:rPr lang="en-US" altLang="en-US" sz="2700" dirty="0"/>
              <a:t>Company did not have staff to answer all calls</a:t>
            </a:r>
            <a:endParaRPr lang="en-US" altLang="en-US" sz="2700" b="1" dirty="0"/>
          </a:p>
          <a:p>
            <a:pPr>
              <a:lnSpc>
                <a:spcPct val="90000"/>
              </a:lnSpc>
            </a:pPr>
            <a:r>
              <a:rPr lang="en-US" altLang="en-US" sz="2700" b="1" dirty="0"/>
              <a:t>Action - </a:t>
            </a:r>
            <a:r>
              <a:rPr lang="en-US" altLang="en-US" sz="2700" dirty="0"/>
              <a:t>I created a program to include remote agents in call flow</a:t>
            </a:r>
            <a:endParaRPr lang="en-US" altLang="en-US" sz="2700" b="1" dirty="0"/>
          </a:p>
          <a:p>
            <a:pPr>
              <a:lnSpc>
                <a:spcPct val="90000"/>
              </a:lnSpc>
            </a:pPr>
            <a:r>
              <a:rPr lang="en-US" altLang="en-US" sz="2700" b="1" dirty="0"/>
              <a:t>Result  - </a:t>
            </a:r>
            <a:r>
              <a:rPr lang="en-US" altLang="en-US" sz="2700" dirty="0"/>
              <a:t>Company was able to handle higher volume of calls &amp; sales increased by 35%</a:t>
            </a:r>
          </a:p>
          <a:p>
            <a:endParaRPr lang="en-US" sz="2800" dirty="0"/>
          </a:p>
        </p:txBody>
      </p:sp>
      <p:sp>
        <p:nvSpPr>
          <p:cNvPr id="4" name="Footer Placeholder 3"/>
          <p:cNvSpPr>
            <a:spLocks noGrp="1"/>
          </p:cNvSpPr>
          <p:nvPr>
            <p:ph type="ftr" sz="quarter" idx="11"/>
          </p:nvPr>
        </p:nvSpPr>
        <p:spPr>
          <a:xfrm>
            <a:off x="3124200" y="6356351"/>
            <a:ext cx="2895600" cy="321176"/>
          </a:xfrm>
        </p:spPr>
        <p:txBody>
          <a:bodyPr/>
          <a:lstStyle/>
          <a:p>
            <a:r>
              <a:rPr lang="en-US" dirty="0"/>
              <a:t>employers.org • 800.399.5331</a:t>
            </a:r>
          </a:p>
        </p:txBody>
      </p:sp>
      <p:sp>
        <p:nvSpPr>
          <p:cNvPr id="5" name="Slide Number Placeholder 4"/>
          <p:cNvSpPr>
            <a:spLocks noGrp="1"/>
          </p:cNvSpPr>
          <p:nvPr>
            <p:ph type="sldNum" sz="quarter" idx="12"/>
          </p:nvPr>
        </p:nvSpPr>
        <p:spPr/>
        <p:txBody>
          <a:bodyPr/>
          <a:lstStyle/>
          <a:p>
            <a:fld id="{20835861-911E-439B-83BF-9D0C536A51C9}" type="slidenum">
              <a:rPr lang="en-US" smtClean="0"/>
              <a:pPr/>
              <a:t>21</a:t>
            </a:fld>
            <a:endParaRPr lang="en-US" dirty="0"/>
          </a:p>
        </p:txBody>
      </p:sp>
    </p:spTree>
    <p:extLst>
      <p:ext uri="{BB962C8B-B14F-4D97-AF65-F5344CB8AC3E}">
        <p14:creationId xmlns:p14="http://schemas.microsoft.com/office/powerpoint/2010/main" val="2529713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0" dirty="0"/>
              <a:t>Body Check</a:t>
            </a:r>
          </a:p>
        </p:txBody>
      </p:sp>
      <p:sp>
        <p:nvSpPr>
          <p:cNvPr id="3" name="Content Placeholder 2"/>
          <p:cNvSpPr>
            <a:spLocks noGrp="1"/>
          </p:cNvSpPr>
          <p:nvPr>
            <p:ph sz="half" idx="1"/>
          </p:nvPr>
        </p:nvSpPr>
        <p:spPr/>
        <p:txBody>
          <a:bodyPr>
            <a:normAutofit lnSpcReduction="10000"/>
          </a:bodyPr>
          <a:lstStyle/>
          <a:p>
            <a:pPr marL="0" indent="0">
              <a:buNone/>
            </a:pPr>
            <a:endParaRPr lang="en-US" altLang="en-US" dirty="0"/>
          </a:p>
          <a:p>
            <a:endParaRPr lang="en-US" dirty="0"/>
          </a:p>
        </p:txBody>
      </p:sp>
      <p:sp>
        <p:nvSpPr>
          <p:cNvPr id="7" name="Content Placeholder 6"/>
          <p:cNvSpPr>
            <a:spLocks noGrp="1"/>
          </p:cNvSpPr>
          <p:nvPr>
            <p:ph sz="half" idx="2"/>
          </p:nvPr>
        </p:nvSpPr>
        <p:spPr/>
        <p:txBody>
          <a:bodyPr>
            <a:normAutofit lnSpcReduction="10000"/>
          </a:bodyPr>
          <a:lstStyle/>
          <a:p>
            <a:r>
              <a:rPr lang="en-US" altLang="en-US" dirty="0"/>
              <a:t>Your interview begins with your first contact with the organization</a:t>
            </a:r>
          </a:p>
          <a:p>
            <a:r>
              <a:rPr lang="en-US" altLang="en-US" dirty="0"/>
              <a:t>Walk with confidence</a:t>
            </a:r>
          </a:p>
          <a:p>
            <a:r>
              <a:rPr lang="en-US" altLang="en-US" dirty="0"/>
              <a:t> Watch your posture</a:t>
            </a:r>
          </a:p>
          <a:p>
            <a:r>
              <a:rPr lang="en-US" altLang="en-US" dirty="0"/>
              <a:t>Take a breath, relax &amp; maintain good eye contact </a:t>
            </a:r>
          </a:p>
          <a:p>
            <a:r>
              <a:rPr lang="en-US" altLang="en-US" dirty="0"/>
              <a:t>Hand gestures should enhance not detract</a:t>
            </a:r>
          </a:p>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22</a:t>
            </a:fld>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905000"/>
            <a:ext cx="4114800" cy="3657600"/>
          </a:xfrm>
          <a:prstGeom prst="rect">
            <a:avLst/>
          </a:prstGeom>
        </p:spPr>
      </p:pic>
    </p:spTree>
    <p:extLst>
      <p:ext uri="{BB962C8B-B14F-4D97-AF65-F5344CB8AC3E}">
        <p14:creationId xmlns:p14="http://schemas.microsoft.com/office/powerpoint/2010/main" val="313393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3" y="1143000"/>
            <a:ext cx="3008313" cy="1174750"/>
          </a:xfrm>
        </p:spPr>
        <p:txBody>
          <a:bodyPr>
            <a:noAutofit/>
          </a:bodyPr>
          <a:lstStyle/>
          <a:p>
            <a:r>
              <a:rPr lang="en-US" sz="3600" b="0" dirty="0"/>
              <a:t>Audience Dictates Style</a:t>
            </a:r>
          </a:p>
        </p:txBody>
      </p:sp>
      <p:sp>
        <p:nvSpPr>
          <p:cNvPr id="3" name="Content Placeholder 2"/>
          <p:cNvSpPr>
            <a:spLocks noGrp="1"/>
          </p:cNvSpPr>
          <p:nvPr>
            <p:ph idx="1"/>
          </p:nvPr>
        </p:nvSpPr>
        <p:spPr>
          <a:xfrm>
            <a:off x="4191000" y="273050"/>
            <a:ext cx="4495800" cy="5853113"/>
          </a:xfrm>
        </p:spPr>
        <p:txBody>
          <a:bodyPr>
            <a:normAutofit/>
          </a:bodyPr>
          <a:lstStyle/>
          <a:p>
            <a:r>
              <a:rPr lang="en-US" altLang="en-US" dirty="0">
                <a:latin typeface="Arial" charset="0"/>
                <a:cs typeface="Arial" charset="0"/>
              </a:rPr>
              <a:t>Be aware of your surroundings</a:t>
            </a:r>
          </a:p>
          <a:p>
            <a:r>
              <a:rPr lang="en-US" altLang="en-US" dirty="0">
                <a:latin typeface="Arial" charset="0"/>
                <a:cs typeface="Arial" charset="0"/>
              </a:rPr>
              <a:t>If interviewer is curt …just the facts</a:t>
            </a:r>
          </a:p>
          <a:p>
            <a:r>
              <a:rPr lang="en-US" altLang="en-US" dirty="0">
                <a:latin typeface="Arial" charset="0"/>
                <a:cs typeface="Arial" charset="0"/>
              </a:rPr>
              <a:t>Panel interviews require interaction with all interviewers … eye contact… succinct answers</a:t>
            </a:r>
          </a:p>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23</a:t>
            </a:fld>
            <a:endParaRPr lang="en-US" dirty="0"/>
          </a:p>
        </p:txBody>
      </p:sp>
      <p:pic>
        <p:nvPicPr>
          <p:cNvPr id="10" name="Picture Placeholder 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238" r="19238"/>
          <a:stretch>
            <a:fillRect/>
          </a:stretch>
        </p:blipFill>
        <p:spPr/>
      </p:pic>
    </p:spTree>
    <p:extLst>
      <p:ext uri="{BB962C8B-B14F-4D97-AF65-F5344CB8AC3E}">
        <p14:creationId xmlns:p14="http://schemas.microsoft.com/office/powerpoint/2010/main" val="4200407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Objections</a:t>
            </a:r>
          </a:p>
        </p:txBody>
      </p:sp>
      <p:sp>
        <p:nvSpPr>
          <p:cNvPr id="5" name="Slide Number Placeholder 4"/>
          <p:cNvSpPr>
            <a:spLocks noGrp="1"/>
          </p:cNvSpPr>
          <p:nvPr>
            <p:ph type="sldNum" sz="quarter" idx="12"/>
          </p:nvPr>
        </p:nvSpPr>
        <p:spPr/>
        <p:txBody>
          <a:bodyPr/>
          <a:lstStyle/>
          <a:p>
            <a:fld id="{20835861-911E-439B-83BF-9D0C536A51C9}" type="slidenum">
              <a:rPr lang="en-US" smtClean="0"/>
              <a:pPr/>
              <a:t>24</a:t>
            </a:fld>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28875" y="1752600"/>
            <a:ext cx="4286250" cy="3686175"/>
          </a:xfrm>
          <a:prstGeom prst="rect">
            <a:avLst/>
          </a:prstGeom>
        </p:spPr>
      </p:pic>
    </p:spTree>
    <p:extLst>
      <p:ext uri="{BB962C8B-B14F-4D97-AF65-F5344CB8AC3E}">
        <p14:creationId xmlns:p14="http://schemas.microsoft.com/office/powerpoint/2010/main" val="22361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Types of Questions</a:t>
            </a:r>
          </a:p>
        </p:txBody>
      </p:sp>
      <p:sp>
        <p:nvSpPr>
          <p:cNvPr id="5" name="Slide Number Placeholder 4"/>
          <p:cNvSpPr>
            <a:spLocks noGrp="1"/>
          </p:cNvSpPr>
          <p:nvPr>
            <p:ph type="sldNum" sz="quarter" idx="12"/>
          </p:nvPr>
        </p:nvSpPr>
        <p:spPr/>
        <p:txBody>
          <a:bodyPr/>
          <a:lstStyle/>
          <a:p>
            <a:fld id="{20835861-911E-439B-83BF-9D0C536A51C9}" type="slidenum">
              <a:rPr lang="en-US" smtClean="0"/>
              <a:pPr/>
              <a:t>25</a:t>
            </a:fld>
            <a:endParaRPr lang="en-US" dirty="0"/>
          </a:p>
        </p:txBody>
      </p:sp>
      <p:sp>
        <p:nvSpPr>
          <p:cNvPr id="6" name="Rectangle 3"/>
          <p:cNvSpPr txBox="1">
            <a:spLocks noGrp="1" noChangeArrowheads="1"/>
          </p:cNvSpPr>
          <p:nvPr>
            <p:ph idx="1"/>
          </p:nvPr>
        </p:nvSpPr>
        <p:spPr bwMode="auto">
          <a:xfrm>
            <a:off x="477253" y="1676400"/>
            <a:ext cx="8229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Arial" charset="0"/>
                <a:cs typeface="Arial" charset="0"/>
              </a:defRPr>
            </a:lvl1pPr>
            <a:lvl2pPr marL="742950" indent="-285750" eaLnBrk="0" hangingPunct="0">
              <a:spcBef>
                <a:spcPct val="20000"/>
              </a:spcBef>
              <a:buFont typeface="Arial" charset="0"/>
              <a:buChar char="–"/>
              <a:defRPr sz="2800">
                <a:solidFill>
                  <a:schemeClr val="tx1"/>
                </a:solidFill>
                <a:latin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cs typeface="Arial" charset="0"/>
              </a:defRPr>
            </a:lvl9pPr>
          </a:lstStyle>
          <a:p>
            <a:pPr marL="514350" indent="-514350">
              <a:buFont typeface="+mj-lt"/>
              <a:buAutoNum type="arabicPeriod"/>
            </a:pPr>
            <a:r>
              <a:rPr lang="en-US" altLang="en-US" sz="2800" dirty="0">
                <a:solidFill>
                  <a:srgbClr val="0052A1"/>
                </a:solidFill>
              </a:rPr>
              <a:t>What are your weaknesses?</a:t>
            </a:r>
          </a:p>
          <a:p>
            <a:pPr marL="514350" indent="-514350">
              <a:buFont typeface="+mj-lt"/>
              <a:buAutoNum type="arabicPeriod"/>
            </a:pPr>
            <a:r>
              <a:rPr lang="en-US" altLang="en-US" sz="2800" dirty="0">
                <a:solidFill>
                  <a:srgbClr val="0052A1"/>
                </a:solidFill>
              </a:rPr>
              <a:t>Tell me about a time you had to deal with a difficult customer/coworker/boss and how did you handle the situation?</a:t>
            </a:r>
          </a:p>
          <a:p>
            <a:pPr marL="514350" indent="-514350">
              <a:buFont typeface="+mj-lt"/>
              <a:buAutoNum type="arabicPeriod"/>
            </a:pPr>
            <a:r>
              <a:rPr lang="en-US" altLang="en-US" sz="2800" dirty="0">
                <a:solidFill>
                  <a:srgbClr val="0052A1"/>
                </a:solidFill>
              </a:rPr>
              <a:t>Tell me about a time when you failed at something and how did you handle it?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0003" y="4768516"/>
            <a:ext cx="2324100" cy="1223210"/>
          </a:xfrm>
          <a:prstGeom prst="rect">
            <a:avLst/>
          </a:prstGeom>
        </p:spPr>
      </p:pic>
    </p:spTree>
    <p:extLst>
      <p:ext uri="{BB962C8B-B14F-4D97-AF65-F5344CB8AC3E}">
        <p14:creationId xmlns:p14="http://schemas.microsoft.com/office/powerpoint/2010/main" val="578665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Questions You Should Always Ask</a:t>
            </a:r>
          </a:p>
        </p:txBody>
      </p:sp>
      <p:sp>
        <p:nvSpPr>
          <p:cNvPr id="3" name="Content Placeholder 2"/>
          <p:cNvSpPr>
            <a:spLocks noGrp="1"/>
          </p:cNvSpPr>
          <p:nvPr>
            <p:ph idx="1"/>
          </p:nvPr>
        </p:nvSpPr>
        <p:spPr/>
        <p:txBody>
          <a:bodyPr/>
          <a:lstStyle/>
          <a:p>
            <a:pPr marL="514350" indent="-514350">
              <a:buFont typeface="+mj-lt"/>
              <a:buAutoNum type="arabicPeriod"/>
            </a:pPr>
            <a:r>
              <a:rPr lang="en-US" altLang="en-US" sz="2800" dirty="0"/>
              <a:t>What skills and experience would help someone be successful in this position?</a:t>
            </a:r>
          </a:p>
          <a:p>
            <a:pPr marL="514350" indent="-514350">
              <a:buFont typeface="+mj-lt"/>
              <a:buAutoNum type="arabicPeriod"/>
            </a:pPr>
            <a:r>
              <a:rPr lang="en-US" altLang="en-US" sz="2800" dirty="0"/>
              <a:t>Do you have any questions or concerns about my ability to do this job?</a:t>
            </a:r>
          </a:p>
          <a:p>
            <a:pPr marL="514350" indent="-514350">
              <a:buFont typeface="+mj-lt"/>
              <a:buAutoNum type="arabicPeriod"/>
            </a:pPr>
            <a:r>
              <a:rPr lang="en-US" altLang="en-US" sz="2800" dirty="0"/>
              <a:t>What is your timeline and preferred way to follow up?  </a:t>
            </a:r>
          </a:p>
          <a:p>
            <a:endParaRPr lang="en-US" dirty="0"/>
          </a:p>
        </p:txBody>
      </p:sp>
      <p:sp>
        <p:nvSpPr>
          <p:cNvPr id="4" name="Footer Placeholder 3"/>
          <p:cNvSpPr>
            <a:spLocks noGrp="1"/>
          </p:cNvSpPr>
          <p:nvPr>
            <p:ph type="ftr" sz="quarter" idx="11"/>
          </p:nvPr>
        </p:nvSpPr>
        <p:spPr/>
        <p:txBody>
          <a:bodyPr/>
          <a:lstStyle/>
          <a:p>
            <a:r>
              <a:rPr lang="en-US" dirty="0"/>
              <a:t>employers.org • 800.399.5331</a:t>
            </a:r>
          </a:p>
        </p:txBody>
      </p:sp>
      <p:sp>
        <p:nvSpPr>
          <p:cNvPr id="5" name="Slide Number Placeholder 4"/>
          <p:cNvSpPr>
            <a:spLocks noGrp="1"/>
          </p:cNvSpPr>
          <p:nvPr>
            <p:ph type="sldNum" sz="quarter" idx="12"/>
          </p:nvPr>
        </p:nvSpPr>
        <p:spPr/>
        <p:txBody>
          <a:bodyPr/>
          <a:lstStyle/>
          <a:p>
            <a:fld id="{20835861-911E-439B-83BF-9D0C536A51C9}" type="slidenum">
              <a:rPr lang="en-US" smtClean="0"/>
              <a:pPr/>
              <a:t>26</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300" y="4343400"/>
            <a:ext cx="2857500" cy="1600200"/>
          </a:xfrm>
          <a:prstGeom prst="rect">
            <a:avLst/>
          </a:prstGeom>
        </p:spPr>
      </p:pic>
    </p:spTree>
    <p:extLst>
      <p:ext uri="{BB962C8B-B14F-4D97-AF65-F5344CB8AC3E}">
        <p14:creationId xmlns:p14="http://schemas.microsoft.com/office/powerpoint/2010/main" val="3355249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91" y="1143000"/>
            <a:ext cx="3008313" cy="1174750"/>
          </a:xfrm>
        </p:spPr>
        <p:txBody>
          <a:bodyPr>
            <a:noAutofit/>
          </a:bodyPr>
          <a:lstStyle/>
          <a:p>
            <a:pPr algn="ctr"/>
            <a:r>
              <a:rPr lang="en-US" sz="3600" b="0" dirty="0"/>
              <a:t>Rock the Walk</a:t>
            </a:r>
          </a:p>
        </p:txBody>
      </p:sp>
      <p:sp>
        <p:nvSpPr>
          <p:cNvPr id="3" name="Content Placeholder 2"/>
          <p:cNvSpPr>
            <a:spLocks noGrp="1"/>
          </p:cNvSpPr>
          <p:nvPr>
            <p:ph idx="1"/>
          </p:nvPr>
        </p:nvSpPr>
        <p:spPr/>
        <p:txBody>
          <a:bodyPr/>
          <a:lstStyle/>
          <a:p>
            <a:r>
              <a:rPr lang="en-US" altLang="en-US" dirty="0">
                <a:latin typeface="Arial" charset="0"/>
                <a:cs typeface="Arial" charset="0"/>
              </a:rPr>
              <a:t>Say good bye to the reception staff and thank them</a:t>
            </a:r>
          </a:p>
          <a:p>
            <a:r>
              <a:rPr lang="en-US" altLang="en-US" dirty="0">
                <a:latin typeface="Arial" charset="0"/>
                <a:cs typeface="Arial" charset="0"/>
              </a:rPr>
              <a:t>Keep smiling all the way out the door</a:t>
            </a:r>
          </a:p>
          <a:p>
            <a:r>
              <a:rPr lang="en-US" altLang="en-US" dirty="0">
                <a:latin typeface="Arial" charset="0"/>
                <a:cs typeface="Arial" charset="0"/>
              </a:rPr>
              <a:t>Walk confidently to your car, drive slowly out and when you are out of sight, laugh or cry but never before!</a:t>
            </a:r>
          </a:p>
          <a:p>
            <a:endParaRPr lang="en-US" dirty="0"/>
          </a:p>
        </p:txBody>
      </p:sp>
      <p:sp>
        <p:nvSpPr>
          <p:cNvPr id="7" name="Text Placeholder 6"/>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27</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1800"/>
            <a:ext cx="3505200" cy="2927005"/>
          </a:xfrm>
          <a:prstGeom prst="rect">
            <a:avLst/>
          </a:prstGeom>
        </p:spPr>
      </p:pic>
    </p:spTree>
    <p:extLst>
      <p:ext uri="{BB962C8B-B14F-4D97-AF65-F5344CB8AC3E}">
        <p14:creationId xmlns:p14="http://schemas.microsoft.com/office/powerpoint/2010/main" val="2861765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442" y="990600"/>
            <a:ext cx="3008313" cy="1174750"/>
          </a:xfrm>
        </p:spPr>
        <p:txBody>
          <a:bodyPr>
            <a:normAutofit/>
          </a:bodyPr>
          <a:lstStyle/>
          <a:p>
            <a:r>
              <a:rPr lang="en-US" sz="3600" b="0" dirty="0"/>
              <a:t>Talk the Talk</a:t>
            </a:r>
          </a:p>
        </p:txBody>
      </p:sp>
      <p:sp>
        <p:nvSpPr>
          <p:cNvPr id="3" name="Content Placeholder 2"/>
          <p:cNvSpPr>
            <a:spLocks noGrp="1"/>
          </p:cNvSpPr>
          <p:nvPr>
            <p:ph idx="1"/>
          </p:nvPr>
        </p:nvSpPr>
        <p:spPr>
          <a:xfrm>
            <a:off x="3795430" y="913157"/>
            <a:ext cx="4933157" cy="5625755"/>
          </a:xfrm>
        </p:spPr>
        <p:txBody>
          <a:bodyPr lIns="0"/>
          <a:lstStyle/>
          <a:p>
            <a:r>
              <a:rPr lang="en-US" altLang="en-US" dirty="0">
                <a:latin typeface="Arial" charset="0"/>
                <a:cs typeface="Arial" charset="0"/>
              </a:rPr>
              <a:t>Always send a thank you</a:t>
            </a:r>
          </a:p>
          <a:p>
            <a:r>
              <a:rPr lang="en-US" altLang="en-US" dirty="0">
                <a:latin typeface="Arial" charset="0"/>
                <a:cs typeface="Arial" charset="0"/>
              </a:rPr>
              <a:t>Demonstrate your level of professionalism and customer service</a:t>
            </a:r>
          </a:p>
          <a:p>
            <a:r>
              <a:rPr lang="en-US" altLang="en-US" dirty="0">
                <a:latin typeface="Arial" charset="0"/>
                <a:cs typeface="Arial" charset="0"/>
              </a:rPr>
              <a:t>If not now…they may keep you in mind for future opportunities</a:t>
            </a:r>
          </a:p>
          <a:p>
            <a:r>
              <a:rPr lang="en-US" altLang="en-US" dirty="0">
                <a:latin typeface="Arial" charset="0"/>
                <a:cs typeface="Arial" charset="0"/>
              </a:rPr>
              <a:t>Keep the door open</a:t>
            </a:r>
          </a:p>
          <a:p>
            <a:endParaRPr lang="en-US" dirty="0"/>
          </a:p>
        </p:txBody>
      </p:sp>
      <p:sp>
        <p:nvSpPr>
          <p:cNvPr id="6" name="Text Placeholder 5"/>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7" y="3124201"/>
            <a:ext cx="3534697" cy="2774604"/>
          </a:xfrm>
          <a:prstGeom prst="rect">
            <a:avLst/>
          </a:prstGeom>
        </p:spPr>
      </p:pic>
    </p:spTree>
    <p:extLst>
      <p:ext uri="{BB962C8B-B14F-4D97-AF65-F5344CB8AC3E}">
        <p14:creationId xmlns:p14="http://schemas.microsoft.com/office/powerpoint/2010/main" val="3942138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108" y="1219200"/>
            <a:ext cx="3008313" cy="1174750"/>
          </a:xfrm>
        </p:spPr>
        <p:txBody>
          <a:bodyPr>
            <a:noAutofit/>
          </a:bodyPr>
          <a:lstStyle/>
          <a:p>
            <a:pPr algn="ctr"/>
            <a:r>
              <a:rPr lang="en-US" sz="4000" b="0" dirty="0"/>
              <a:t>Moving Forward</a:t>
            </a:r>
          </a:p>
        </p:txBody>
      </p:sp>
      <p:sp>
        <p:nvSpPr>
          <p:cNvPr id="3" name="Content Placeholder 2"/>
          <p:cNvSpPr>
            <a:spLocks noGrp="1"/>
          </p:cNvSpPr>
          <p:nvPr>
            <p:ph idx="1"/>
          </p:nvPr>
        </p:nvSpPr>
        <p:spPr/>
        <p:txBody>
          <a:bodyPr/>
          <a:lstStyle/>
          <a:p>
            <a:r>
              <a:rPr lang="en-US" dirty="0"/>
              <a:t>Focus on the value you  bring to an organization</a:t>
            </a:r>
          </a:p>
          <a:p>
            <a:r>
              <a:rPr lang="en-US" dirty="0"/>
              <a:t>Be prepared for different types of interviews</a:t>
            </a:r>
          </a:p>
          <a:p>
            <a:r>
              <a:rPr lang="en-US" dirty="0"/>
              <a:t>Stay updated with technology </a:t>
            </a:r>
          </a:p>
          <a:p>
            <a:r>
              <a:rPr lang="en-US" dirty="0"/>
              <a:t>Utilize the four P’s</a:t>
            </a:r>
          </a:p>
          <a:p>
            <a:r>
              <a:rPr lang="en-US" dirty="0"/>
              <a:t>Know your strengths and your SAR stories</a:t>
            </a:r>
          </a:p>
          <a:p>
            <a:endParaRPr lang="en-US" dirty="0"/>
          </a:p>
          <a:p>
            <a:pPr marL="0" indent="0">
              <a:buNone/>
            </a:pPr>
            <a:endParaRPr lang="en-US" dirty="0"/>
          </a:p>
          <a:p>
            <a:endParaRPr lang="en-US" dirty="0"/>
          </a:p>
        </p:txBody>
      </p:sp>
      <p:sp>
        <p:nvSpPr>
          <p:cNvPr id="6" name="Text Placeholder 5"/>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20835861-911E-439B-83BF-9D0C536A51C9}" type="slidenum">
              <a:rPr lang="en-US" smtClean="0"/>
              <a:pPr/>
              <a:t>29</a:t>
            </a:fld>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35765"/>
            <a:ext cx="3505200" cy="2163039"/>
          </a:xfrm>
          <a:prstGeom prst="rect">
            <a:avLst/>
          </a:prstGeom>
        </p:spPr>
      </p:pic>
    </p:spTree>
    <p:extLst>
      <p:ext uri="{BB962C8B-B14F-4D97-AF65-F5344CB8AC3E}">
        <p14:creationId xmlns:p14="http://schemas.microsoft.com/office/powerpoint/2010/main" val="3193683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Thank you!</a:t>
            </a:r>
            <a:br>
              <a:rPr lang="en-US" sz="3200" dirty="0"/>
            </a:br>
            <a:endParaRPr lang="en-US" sz="2400" dirty="0"/>
          </a:p>
        </p:txBody>
      </p:sp>
    </p:spTree>
    <p:extLst>
      <p:ext uri="{BB962C8B-B14F-4D97-AF65-F5344CB8AC3E}">
        <p14:creationId xmlns:p14="http://schemas.microsoft.com/office/powerpoint/2010/main" val="1663734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E467DE-7793-2E05-EE6E-94CC3160226D}"/>
              </a:ext>
            </a:extLst>
          </p:cNvPr>
          <p:cNvSpPr txBox="1"/>
          <p:nvPr/>
        </p:nvSpPr>
        <p:spPr>
          <a:xfrm>
            <a:off x="0" y="5906869"/>
            <a:ext cx="2286000" cy="951131"/>
          </a:xfrm>
          <a:prstGeom prst="rect">
            <a:avLst/>
          </a:prstGeom>
          <a:solidFill>
            <a:schemeClr val="bg1"/>
          </a:solidFill>
        </p:spPr>
        <p:txBody>
          <a:bodyPr wrap="square" rtlCol="0">
            <a:spAutoFit/>
          </a:bodyPr>
          <a:lstStyle/>
          <a:p>
            <a:endParaRPr lang="en-US" dirty="0"/>
          </a:p>
        </p:txBody>
      </p:sp>
      <p:pic>
        <p:nvPicPr>
          <p:cNvPr id="6" name="Content Placeholder 5">
            <a:extLst>
              <a:ext uri="{FF2B5EF4-FFF2-40B4-BE49-F238E27FC236}">
                <a16:creationId xmlns:a16="http://schemas.microsoft.com/office/drawing/2014/main" id="{A0780307-CFAB-B041-CA00-9A11EFA5DB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237" y="5967938"/>
            <a:ext cx="1424563" cy="828992"/>
          </a:xfrm>
        </p:spPr>
      </p:pic>
      <p:sp>
        <p:nvSpPr>
          <p:cNvPr id="4" name="TextBox 3">
            <a:extLst>
              <a:ext uri="{FF2B5EF4-FFF2-40B4-BE49-F238E27FC236}">
                <a16:creationId xmlns:a16="http://schemas.microsoft.com/office/drawing/2014/main" id="{EFC1F89C-33B2-248A-FA7B-758943101237}"/>
              </a:ext>
            </a:extLst>
          </p:cNvPr>
          <p:cNvSpPr txBox="1"/>
          <p:nvPr/>
        </p:nvSpPr>
        <p:spPr>
          <a:xfrm>
            <a:off x="2133600" y="6059269"/>
            <a:ext cx="6781800" cy="646331"/>
          </a:xfrm>
          <a:prstGeom prst="rect">
            <a:avLst/>
          </a:prstGeom>
          <a:noFill/>
        </p:spPr>
        <p:txBody>
          <a:bodyPr wrap="square" rtlCol="0">
            <a:spAutoFit/>
          </a:bodyPr>
          <a:lstStyle/>
          <a:p>
            <a:r>
              <a:rPr lang="en-US" sz="1200" dirty="0"/>
              <a:t>This is a Title-1 financially assisted program and is an equal opportunity employer/program. Auxiliary aids and services are available upon request to individuals with disabilities, California Relay Service 711. For federal funding disclosure information, visit workforce.sbcounty.gov/</a:t>
            </a:r>
            <a:r>
              <a:rPr lang="en-US" sz="1200" dirty="0" err="1"/>
              <a:t>ffd</a:t>
            </a:r>
            <a:r>
              <a:rPr lang="en-US" sz="1200" dirty="0"/>
              <a:t>/.</a:t>
            </a:r>
          </a:p>
        </p:txBody>
      </p:sp>
    </p:spTree>
    <p:extLst>
      <p:ext uri="{BB962C8B-B14F-4D97-AF65-F5344CB8AC3E}">
        <p14:creationId xmlns:p14="http://schemas.microsoft.com/office/powerpoint/2010/main" val="563574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10859</TotalTime>
  <Words>3603</Words>
  <Application>Microsoft Office PowerPoint</Application>
  <PresentationFormat>On-screen Show (4:3)</PresentationFormat>
  <Paragraphs>413</Paragraphs>
  <Slides>31</Slides>
  <Notes>25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31</vt:i4>
      </vt:variant>
    </vt:vector>
  </HeadingPairs>
  <TitlesOfParts>
    <vt:vector size="41" baseType="lpstr">
      <vt:lpstr>Open Sans</vt:lpstr>
      <vt:lpstr>Courier New</vt:lpstr>
      <vt:lpstr>Open Sans SemiBold</vt:lpstr>
      <vt:lpstr>Calibri</vt:lpstr>
      <vt:lpstr>Wingdings</vt:lpstr>
      <vt:lpstr>Arial</vt:lpstr>
      <vt:lpstr>Open Sans Light</vt:lpstr>
      <vt:lpstr>Office Theme</vt:lpstr>
      <vt:lpstr>1_Custom Design</vt:lpstr>
      <vt:lpstr>2_Custom Design</vt:lpstr>
      <vt:lpstr>Interview Strategies Presentation</vt:lpstr>
      <vt:lpstr>PowerPoint Presentation</vt:lpstr>
      <vt:lpstr>PowerPoint Presentation</vt:lpstr>
      <vt:lpstr>Purpose of the Interview</vt:lpstr>
      <vt:lpstr>What Employers Fear</vt:lpstr>
      <vt:lpstr>What Employers Want From A Candidate</vt:lpstr>
      <vt:lpstr>What Employers Need In 2020</vt:lpstr>
      <vt:lpstr>Its Not  Your Age</vt:lpstr>
      <vt:lpstr>Interview Strategies</vt:lpstr>
      <vt:lpstr>The Informational Interview</vt:lpstr>
      <vt:lpstr>Telephone Interviews</vt:lpstr>
      <vt:lpstr>Behavioral Interviews</vt:lpstr>
      <vt:lpstr>Top Behavioral Interview Questions</vt:lpstr>
      <vt:lpstr>Video Interviews </vt:lpstr>
      <vt:lpstr>PowerPoint Presentation</vt:lpstr>
      <vt:lpstr>Video Interviews</vt:lpstr>
      <vt:lpstr>Panel Interviews</vt:lpstr>
      <vt:lpstr>Interview 4 P’s</vt:lpstr>
      <vt:lpstr>Interview Prep</vt:lpstr>
      <vt:lpstr>Prepare for These Key Questions</vt:lpstr>
      <vt:lpstr>Know Your Stories</vt:lpstr>
      <vt:lpstr>Body Check</vt:lpstr>
      <vt:lpstr>Audience Dictates Style</vt:lpstr>
      <vt:lpstr>Overcoming Objections</vt:lpstr>
      <vt:lpstr>Negative Types of Questions</vt:lpstr>
      <vt:lpstr>Questions You Should Always Ask</vt:lpstr>
      <vt:lpstr>Rock the Walk</vt:lpstr>
      <vt:lpstr>Talk the Talk</vt:lpstr>
      <vt:lpstr>Moving Forward</vt:lpstr>
      <vt:lpstr>Thank you! </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Stephanie Neely</dc:creator>
  <cp:lastModifiedBy>Bliss, Cher</cp:lastModifiedBy>
  <cp:revision>200</cp:revision>
  <dcterms:created xsi:type="dcterms:W3CDTF">2018-11-06T22:08:37Z</dcterms:created>
  <dcterms:modified xsi:type="dcterms:W3CDTF">2023-05-17T16:53:13Z</dcterms:modified>
</cp:coreProperties>
</file>